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81" r:id="rId2"/>
    <p:sldId id="256" r:id="rId3"/>
    <p:sldId id="257" r:id="rId4"/>
    <p:sldId id="258" r:id="rId5"/>
    <p:sldId id="262" r:id="rId6"/>
    <p:sldId id="263" r:id="rId7"/>
    <p:sldId id="265" r:id="rId8"/>
    <p:sldId id="266" r:id="rId9"/>
    <p:sldId id="267" r:id="rId10"/>
    <p:sldId id="264" r:id="rId11"/>
    <p:sldId id="268" r:id="rId12"/>
    <p:sldId id="269" r:id="rId13"/>
    <p:sldId id="271" r:id="rId14"/>
    <p:sldId id="272" r:id="rId15"/>
    <p:sldId id="273" r:id="rId16"/>
    <p:sldId id="274" r:id="rId17"/>
    <p:sldId id="275" r:id="rId18"/>
    <p:sldId id="276" r:id="rId19"/>
    <p:sldId id="270" r:id="rId20"/>
    <p:sldId id="280" r:id="rId21"/>
  </p:sldIdLst>
  <p:sldSz cx="9144000" cy="6858000" type="screen4x3"/>
  <p:notesSz cx="6735763" cy="98694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2" y="9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830DEC-09E6-44B4-AD48-3FA886773F7D}" type="datetimeFigureOut">
              <a:rPr lang="cs-CZ" smtClean="0"/>
              <a:pPr/>
              <a:t>5.3.2013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7A92FF0-9E33-48DF-9E36-B2F5865956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</a:t>
            </a:r>
            <a:r>
              <a:rPr lang="cs-CZ" sz="1700" dirty="0" smtClean="0"/>
              <a:t>VY_32_IVOVACE_05_19_Přírodniny, suroviny a lidské výtvory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Veronika </a:t>
            </a:r>
            <a:r>
              <a:rPr lang="cs-CZ" sz="1700" dirty="0" err="1" smtClean="0"/>
              <a:t>Gábelová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jeho svět/Prvouka/Rozmanitost přírody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</a:t>
            </a:r>
            <a:r>
              <a:rPr lang="cs-CZ" sz="1700" dirty="0" smtClean="0"/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Prezentace slouží </a:t>
            </a:r>
            <a:r>
              <a:rPr lang="cs-CZ" sz="1700" dirty="0"/>
              <a:t> </a:t>
            </a:r>
            <a:r>
              <a:rPr lang="cs-CZ" sz="1700" dirty="0" smtClean="0"/>
              <a:t>k přiblížení cesty od přírodniny až k výrobku. Uvádí příklady přírodnin, surovin a z nich vzniklých výrobků	.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III.C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ověření: 18.12.2012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18.12.2012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0609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Přírodniny, suroviny a lidské výtvory</a:t>
            </a:r>
            <a:endParaRPr lang="cs-CZ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12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539552" y="332656"/>
            <a:ext cx="8229600" cy="1252537"/>
          </a:xfrm>
          <a:noFill/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Přírodniny, suroviny</a:t>
            </a:r>
            <a:r>
              <a:rPr lang="cs-CZ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a lidské výtvory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878440" y="2052569"/>
            <a:ext cx="7408862" cy="129614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Příroda poskytuje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1071" y="2716991"/>
            <a:ext cx="165301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ŽIVÉ  </a:t>
            </a:r>
            <a:r>
              <a:rPr lang="cs-CZ" sz="2400" dirty="0" smtClean="0"/>
              <a:t>      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 </a:t>
            </a:r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</a:rPr>
              <a:t>NEŽIVÉ</a:t>
            </a:r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42664" y="5105541"/>
            <a:ext cx="72402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tx2"/>
                </a:solidFill>
              </a:rPr>
              <a:t>Věci, které člověk vytvořil pro svou potřebu </a:t>
            </a:r>
            <a:r>
              <a:rPr lang="cs-CZ" sz="2400" dirty="0" smtClean="0">
                <a:solidFill>
                  <a:schemeClr val="tx2"/>
                </a:solidFill>
              </a:rPr>
              <a:t>nazýváme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44088" y="5596653"/>
            <a:ext cx="40110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LIDSKÉ VÝTVORY = VÝROBKY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610763" y="2060848"/>
            <a:ext cx="19442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PŘÍRODNINY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61514" y="2716991"/>
            <a:ext cx="30844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( rostliny, živočichové, houby)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04177" y="3091555"/>
            <a:ext cx="3328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(voda, vzduch, nerosty, horniny)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3898115"/>
            <a:ext cx="8229600" cy="5903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N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eupravený, přírodní materiál, který je využíván k výrobě se nazývá </a:t>
            </a:r>
          </a:p>
          <a:p>
            <a:endParaRPr lang="cs-CZ" dirty="0" smtClean="0"/>
          </a:p>
        </p:txBody>
      </p:sp>
      <p:sp>
        <p:nvSpPr>
          <p:cNvPr id="11" name="TextovéPole 10"/>
          <p:cNvSpPr txBox="1"/>
          <p:nvPr/>
        </p:nvSpPr>
        <p:spPr>
          <a:xfrm>
            <a:off x="3759525" y="4365104"/>
            <a:ext cx="16065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SUROVINA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94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" grpId="0"/>
      <p:bldP spid="3" grpId="0"/>
      <p:bldP spid="6" grpId="0"/>
      <p:bldP spid="7" grpId="0"/>
      <p:bldP spid="8" grpId="0"/>
      <p:bldP spid="9" grpId="0"/>
      <p:bldP spid="10" grpId="0" build="p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7895" y="2348881"/>
            <a:ext cx="1419809" cy="50405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surový</a:t>
            </a: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/>
              <a:t>Suroviny</a:t>
            </a:r>
            <a:endParaRPr lang="cs-CZ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87895" y="3356991"/>
            <a:ext cx="8229600" cy="1180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suroviny </a:t>
            </a:r>
            <a:r>
              <a:rPr lang="cs-CZ" dirty="0"/>
              <a:t>jsou hmotné látky, které člověk získává z živé i neživé přírody  </a:t>
            </a:r>
          </a:p>
          <a:p>
            <a:endParaRPr lang="cs-CZ" dirty="0" smtClean="0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67544" y="5013176"/>
            <a:ext cx="8229600" cy="590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neupravený, přírodní materiál, který je využíván k výrobě </a:t>
            </a:r>
          </a:p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2348880"/>
            <a:ext cx="31213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= neupravený, přírodní</a:t>
            </a:r>
          </a:p>
        </p:txBody>
      </p:sp>
    </p:spTree>
    <p:extLst>
      <p:ext uri="{BB962C8B-B14F-4D97-AF65-F5344CB8AC3E}">
        <p14:creationId xmlns:p14="http://schemas.microsoft.com/office/powerpoint/2010/main" val="61115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build="p"/>
      <p:bldP spid="10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Mobil\DCIM\DCIM\100MSDCF\DSC012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477" y="3459832"/>
            <a:ext cx="2234243" cy="1675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67833" y="2523645"/>
            <a:ext cx="7408333" cy="969557"/>
          </a:xfrm>
        </p:spPr>
        <p:txBody>
          <a:bodyPr/>
          <a:lstStyle/>
          <a:p>
            <a:r>
              <a:rPr lang="cs-CZ" dirty="0" smtClean="0"/>
              <a:t>Ze surovin člověk vyrábí věci, které potřebuje ke svému životu = </a:t>
            </a:r>
            <a:r>
              <a:rPr lang="cs-CZ" dirty="0" smtClean="0">
                <a:solidFill>
                  <a:srgbClr val="FF0000"/>
                </a:solidFill>
              </a:rPr>
              <a:t>výrobky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Lidské výtvory = VÝROBKY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8" y="4790375"/>
            <a:ext cx="3419872" cy="192367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366" y="3372255"/>
            <a:ext cx="2295236" cy="129107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094312" y="5249341"/>
            <a:ext cx="2411760" cy="135661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45024"/>
            <a:ext cx="2662698" cy="1385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052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34744"/>
            <a:ext cx="2662698" cy="1385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98" y="3261335"/>
            <a:ext cx="2001267" cy="3013144"/>
          </a:xfrm>
          <a:prstGeom prst="rect">
            <a:avLst/>
          </a:prstGeom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578936"/>
            <a:ext cx="1152128" cy="969557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cs-CZ" sz="3600" dirty="0"/>
              <a:t>o</a:t>
            </a:r>
            <a:r>
              <a:rPr lang="cs-CZ" sz="3600" dirty="0" smtClean="0"/>
              <a:t>bilí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Přírodnina – surovina - výrobek       </a:t>
            </a:r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923928" y="2609646"/>
            <a:ext cx="1872208" cy="969557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Symbol" pitchFamily="18" charset="2"/>
              <a:buNone/>
            </a:pPr>
            <a:r>
              <a:rPr lang="cs-CZ" sz="3600" dirty="0" smtClean="0"/>
              <a:t>mouka</a:t>
            </a:r>
            <a:endParaRPr lang="cs-CZ" sz="3600" dirty="0"/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6660232" y="2564904"/>
            <a:ext cx="1800200" cy="969557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cs-CZ" sz="3600" dirty="0" smtClean="0"/>
              <a:t>pečivo</a:t>
            </a:r>
            <a:endParaRPr lang="cs-CZ" sz="3600" dirty="0"/>
          </a:p>
        </p:txBody>
      </p:sp>
      <p:pic>
        <p:nvPicPr>
          <p:cNvPr id="3075" name="Picture 3" descr="C:\Users\Veru\AppData\Local\Microsoft\Windows\Temporary Internet Files\Content.IE5\HDHAXVB7\MP9003139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992" y="3912080"/>
            <a:ext cx="2760048" cy="1830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prava 7"/>
          <p:cNvSpPr/>
          <p:nvPr/>
        </p:nvSpPr>
        <p:spPr>
          <a:xfrm>
            <a:off x="2408839" y="45851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810988" y="458518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25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  <p:bldP spid="7" grpId="0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578936"/>
            <a:ext cx="1152128" cy="969557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cs-CZ" sz="3600" dirty="0" smtClean="0"/>
              <a:t>ovce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Přírodnina – surovina - výrobek       </a:t>
            </a:r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923928" y="2609646"/>
            <a:ext cx="1872208" cy="969557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Symbol" pitchFamily="18" charset="2"/>
              <a:buNone/>
            </a:pPr>
            <a:r>
              <a:rPr lang="cs-CZ" sz="3600" dirty="0" smtClean="0"/>
              <a:t>vlna</a:t>
            </a:r>
            <a:endParaRPr lang="cs-CZ" sz="3600" dirty="0"/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6660232" y="2564904"/>
            <a:ext cx="1800200" cy="969557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cs-CZ" sz="3600" dirty="0" smtClean="0"/>
              <a:t>deka</a:t>
            </a:r>
            <a:endParaRPr lang="cs-CZ" sz="3600" dirty="0"/>
          </a:p>
        </p:txBody>
      </p:sp>
      <p:pic>
        <p:nvPicPr>
          <p:cNvPr id="4098" name="Picture 2" descr="C:\Users\Veru\AppData\Local\Microsoft\Windows\Temporary Internet Files\Content.IE5\LPK8KA00\MP90026266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84" y="3814555"/>
            <a:ext cx="3301424" cy="220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Veru\AppData\Local\Microsoft\Windows\Temporary Internet Files\Content.IE5\Q48V5CK2\MP9004031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90205"/>
            <a:ext cx="2016224" cy="3049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prava 7"/>
          <p:cNvSpPr/>
          <p:nvPr/>
        </p:nvSpPr>
        <p:spPr>
          <a:xfrm>
            <a:off x="2898043" y="47679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5" name="Picture 9" descr="C:\Users\Veru\AppData\Local\Microsoft\Windows\Temporary Internet Files\Content.IE5\OM4T9GU1\MP9004072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93266"/>
            <a:ext cx="2160240" cy="324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Šipka doprava 8"/>
          <p:cNvSpPr/>
          <p:nvPr/>
        </p:nvSpPr>
        <p:spPr>
          <a:xfrm>
            <a:off x="5681824" y="47679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911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  <p:bldP spid="7" grpId="0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578936"/>
            <a:ext cx="1152128" cy="969557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cs-CZ" sz="3600" dirty="0" smtClean="0"/>
              <a:t>vepř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Přírodnina – surovina - výrobek       </a:t>
            </a:r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923928" y="2609646"/>
            <a:ext cx="1872208" cy="969557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Symbol" pitchFamily="18" charset="2"/>
              <a:buNone/>
            </a:pPr>
            <a:r>
              <a:rPr lang="cs-CZ" sz="3600" dirty="0" smtClean="0"/>
              <a:t>maso</a:t>
            </a:r>
            <a:endParaRPr lang="cs-CZ" sz="3600" dirty="0"/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6660232" y="2564904"/>
            <a:ext cx="1800200" cy="969557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cs-CZ" sz="3600" dirty="0" smtClean="0"/>
              <a:t>salám</a:t>
            </a:r>
            <a:endParaRPr lang="cs-CZ" sz="3600" dirty="0"/>
          </a:p>
        </p:txBody>
      </p:sp>
      <p:pic>
        <p:nvPicPr>
          <p:cNvPr id="5122" name="Picture 2" descr="C:\Users\Veru\AppData\Local\Microsoft\Windows\Temporary Internet Files\Content.IE5\OM4T9GU1\MP9001786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54" y="3762888"/>
            <a:ext cx="3015056" cy="201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Veru\AppData\Local\Microsoft\Windows\Temporary Internet Files\Content.IE5\HDHAXVB7\MP9004328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700" y="3747732"/>
            <a:ext cx="2552328" cy="246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Veru\AppData\Local\Microsoft\Windows\Temporary Internet Files\Content.IE5\OM4T9GU1\MP90043278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178" y="3451816"/>
            <a:ext cx="1840270" cy="2756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ipka doprava 7"/>
          <p:cNvSpPr/>
          <p:nvPr/>
        </p:nvSpPr>
        <p:spPr>
          <a:xfrm>
            <a:off x="2898043" y="47679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166108" y="47679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92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  <p:bldP spid="7" grpId="0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888" y="4036333"/>
            <a:ext cx="3475191" cy="195479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40" y="3155333"/>
            <a:ext cx="2277470" cy="3429000"/>
          </a:xfrm>
          <a:prstGeom prst="rect">
            <a:avLst/>
          </a:prstGeom>
        </p:spPr>
      </p:pic>
      <p:pic>
        <p:nvPicPr>
          <p:cNvPr id="6149" name="Picture 5" descr="C:\Users\Veru\AppData\Local\Microsoft\Windows\Temporary Internet Files\Content.IE5\OM4T9GU1\MP90040693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43623"/>
            <a:ext cx="2611342" cy="174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2578936"/>
            <a:ext cx="1368152" cy="969557"/>
          </a:xfrm>
        </p:spPr>
        <p:txBody>
          <a:bodyPr numCol="1">
            <a:normAutofit/>
          </a:bodyPr>
          <a:lstStyle/>
          <a:p>
            <a:pPr marL="0" indent="0" algn="just">
              <a:buNone/>
            </a:pPr>
            <a:r>
              <a:rPr lang="cs-CZ" sz="3600" dirty="0" smtClean="0"/>
              <a:t>strom</a:t>
            </a:r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Přírodnina – surovina - výrobek       </a:t>
            </a:r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3923928" y="2609646"/>
            <a:ext cx="1872208" cy="969557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Symbol" pitchFamily="18" charset="2"/>
              <a:buNone/>
            </a:pPr>
            <a:r>
              <a:rPr lang="cs-CZ" sz="3600" dirty="0" smtClean="0"/>
              <a:t>dřevo</a:t>
            </a:r>
            <a:endParaRPr lang="cs-CZ" sz="3600" dirty="0"/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6660232" y="2564904"/>
            <a:ext cx="1800200" cy="969557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Symbol" pitchFamily="18" charset="2"/>
              <a:buNone/>
            </a:pPr>
            <a:r>
              <a:rPr lang="cs-CZ" sz="3600" dirty="0" smtClean="0"/>
              <a:t>nábytek</a:t>
            </a:r>
            <a:endParaRPr lang="cs-CZ" sz="3600" dirty="0"/>
          </a:p>
        </p:txBody>
      </p:sp>
      <p:sp>
        <p:nvSpPr>
          <p:cNvPr id="8" name="Šipka doprava 7"/>
          <p:cNvSpPr/>
          <p:nvPr/>
        </p:nvSpPr>
        <p:spPr>
          <a:xfrm>
            <a:off x="2183764" y="47714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5109962" y="476790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75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  <p:bldP spid="7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surovinu!</a:t>
            </a:r>
            <a:endParaRPr lang="cs-CZ" dirty="0"/>
          </a:p>
        </p:txBody>
      </p:sp>
      <p:pic>
        <p:nvPicPr>
          <p:cNvPr id="7170" name="Picture 2" descr="C:\Users\Veru\AppData\Local\Microsoft\Windows\Temporary Internet Files\Content.IE5\OM4T9GU1\MP90043878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708920"/>
            <a:ext cx="5616624" cy="388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2520280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pravítka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31840" y="3501008"/>
            <a:ext cx="33123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solidFill>
                  <a:srgbClr val="FF0000"/>
                </a:solidFill>
              </a:rPr>
              <a:t>PLAST</a:t>
            </a:r>
            <a:endParaRPr lang="cs-CZ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69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Veru\AppData\Local\Microsoft\Windows\Temporary Internet Files\Content.IE5\Q48V5CK2\MP9004224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780928"/>
            <a:ext cx="5796136" cy="385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surovinu!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2520280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láhev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09628" y="3677418"/>
            <a:ext cx="33123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dirty="0" smtClean="0">
                <a:solidFill>
                  <a:srgbClr val="FF0000"/>
                </a:solidFill>
              </a:rPr>
              <a:t>sklo</a:t>
            </a:r>
            <a:endParaRPr lang="cs-CZ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544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Veru\AppData\Local\Microsoft\Windows\Temporary Internet Files\Content.IE5\LPK8KA00\MP9003866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72501"/>
            <a:ext cx="5328592" cy="38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surovinu!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2520280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hřebíky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09628" y="3677418"/>
            <a:ext cx="33123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dirty="0" smtClean="0">
                <a:solidFill>
                  <a:srgbClr val="FF0000"/>
                </a:solidFill>
              </a:rPr>
              <a:t>KOV</a:t>
            </a:r>
            <a:endParaRPr lang="cs-CZ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14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eru\AppData\Local\Microsoft\Windows\Temporary Internet Files\Content.IE5\LPK8KA00\MP9004225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10401"/>
            <a:ext cx="5364088" cy="357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surovinu!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8280920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Pohonné hmoty: benzín, nafta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77580" y="3684173"/>
            <a:ext cx="33123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dirty="0" smtClean="0">
                <a:solidFill>
                  <a:srgbClr val="FF0000"/>
                </a:solidFill>
              </a:rPr>
              <a:t>ROPA</a:t>
            </a:r>
            <a:endParaRPr lang="cs-CZ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81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943" y="2780928"/>
            <a:ext cx="5596113" cy="3147814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surovinu!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348880"/>
            <a:ext cx="2016224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Cihla  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81154" y="3355042"/>
            <a:ext cx="63417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solidFill>
                  <a:srgbClr val="FFFF99"/>
                </a:solidFill>
              </a:rPr>
              <a:t>CIHLÁŘSKÁ</a:t>
            </a:r>
            <a:r>
              <a:rPr lang="cs-CZ" sz="6600" dirty="0" smtClean="0">
                <a:solidFill>
                  <a:srgbClr val="FF6600"/>
                </a:solidFill>
              </a:rPr>
              <a:t> </a:t>
            </a:r>
            <a:r>
              <a:rPr lang="cs-CZ" sz="6600" dirty="0" smtClean="0">
                <a:solidFill>
                  <a:srgbClr val="FFFF99"/>
                </a:solidFill>
              </a:rPr>
              <a:t>HLÍNA</a:t>
            </a:r>
            <a:endParaRPr lang="cs-CZ" sz="6600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4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eru\AppData\Local\Microsoft\Windows\Temporary Internet Files\Content.IE5\OM4T9GU1\MP9001779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32367"/>
            <a:ext cx="3170958" cy="348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Veru\AppData\Local\Microsoft\Windows\Temporary Internet Files\Content.IE5\HDHAXVB7\MP9004486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542" y="3132367"/>
            <a:ext cx="4523969" cy="348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surovinu!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6048672" cy="606045"/>
          </a:xfrm>
        </p:spPr>
        <p:txBody>
          <a:bodyPr>
            <a:noAutofit/>
          </a:bodyPr>
          <a:lstStyle/>
          <a:p>
            <a:r>
              <a:rPr lang="cs-CZ" sz="3600" dirty="0"/>
              <a:t>p</a:t>
            </a:r>
            <a:r>
              <a:rPr lang="cs-CZ" sz="3600" dirty="0" smtClean="0"/>
              <a:t>orcelánové nádobí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29234" y="3501008"/>
            <a:ext cx="33123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800" dirty="0" smtClean="0">
                <a:solidFill>
                  <a:srgbClr val="FF0000"/>
                </a:solidFill>
              </a:rPr>
              <a:t>kaolin</a:t>
            </a:r>
            <a:endParaRPr lang="cs-CZ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77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Veru\AppData\Local\Microsoft\Windows\Temporary Internet Files\Content.IE5\LPK8KA00\MP9003827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887721"/>
            <a:ext cx="5046411" cy="3604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</a:t>
            </a:r>
            <a:r>
              <a:rPr lang="cs-CZ" dirty="0" smtClean="0">
                <a:solidFill>
                  <a:srgbClr val="FF0000"/>
                </a:solidFill>
              </a:rPr>
              <a:t>přírodniny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6048672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smyčec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6693" y="3233047"/>
            <a:ext cx="4464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STROM  KŮŇ</a:t>
            </a:r>
            <a:endParaRPr lang="cs-CZ" sz="8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58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eru\AppData\Local\Microsoft\Windows\Temporary Internet Files\Content.IE5\Q48V5CK2\MP9001642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73192" y="2198719"/>
            <a:ext cx="3891496" cy="494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</a:t>
            </a:r>
            <a:r>
              <a:rPr lang="cs-CZ" dirty="0" smtClean="0">
                <a:solidFill>
                  <a:srgbClr val="FF0000"/>
                </a:solidFill>
              </a:rPr>
              <a:t>přírodniny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6048672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hedvábí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0512" y="3789040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MOTÝL</a:t>
            </a:r>
            <a:endParaRPr lang="cs-CZ" sz="8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606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eru\AppData\Local\Microsoft\Windows\Temporary Internet Files\Content.IE5\LPK8KA00\MP900426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343" y="2548342"/>
            <a:ext cx="3804834" cy="380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</a:t>
            </a:r>
            <a:r>
              <a:rPr lang="cs-CZ" dirty="0" smtClean="0">
                <a:solidFill>
                  <a:srgbClr val="FF0000"/>
                </a:solidFill>
              </a:rPr>
              <a:t>přírodniny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405897"/>
            <a:ext cx="6048672" cy="606045"/>
          </a:xfrm>
        </p:spPr>
        <p:txBody>
          <a:bodyPr>
            <a:noAutofit/>
          </a:bodyPr>
          <a:lstStyle/>
          <a:p>
            <a:r>
              <a:rPr lang="cs-CZ" sz="3600" dirty="0" smtClean="0"/>
              <a:t>džem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0512" y="3789040"/>
            <a:ext cx="44644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OVOCE</a:t>
            </a:r>
            <a:endParaRPr lang="cs-CZ" sz="8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905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7777" y="2348880"/>
            <a:ext cx="7408333" cy="648071"/>
          </a:xfrm>
        </p:spPr>
        <p:txBody>
          <a:bodyPr/>
          <a:lstStyle/>
          <a:p>
            <a:r>
              <a:rPr lang="cs-CZ" dirty="0" smtClean="0"/>
              <a:t>Vyjmenuj, jaké nám příroda poskytuje přírodniny.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4" name="Zástupný symbol pro obsah 1"/>
          <p:cNvSpPr txBox="1">
            <a:spLocks/>
          </p:cNvSpPr>
          <p:nvPr/>
        </p:nvSpPr>
        <p:spPr>
          <a:xfrm>
            <a:off x="565912" y="3506545"/>
            <a:ext cx="7408333" cy="64807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Co je surovina a uveď příklad suroviny a z jaké přírodniny je získávána.</a:t>
            </a:r>
            <a:endParaRPr lang="cs-CZ" dirty="0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577777" y="4725161"/>
            <a:ext cx="7408333" cy="64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Co jsou lidské výtvory neboli výrobky?</a:t>
            </a:r>
            <a:endParaRPr lang="cs-CZ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635591" y="5509992"/>
            <a:ext cx="7408333" cy="64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Uveď příklad výrobku, který byl vyroben z plastu.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91680" y="2820209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živé </a:t>
            </a:r>
            <a:r>
              <a:rPr lang="cs-CZ" dirty="0"/>
              <a:t>( rostliny, živočichové, houby)</a:t>
            </a:r>
          </a:p>
          <a:p>
            <a:r>
              <a:rPr lang="cs-CZ" dirty="0"/>
              <a:t>- neživé (voda, vzduch, nerosty, horniny)  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4124997"/>
            <a:ext cx="56819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FF3300"/>
                </a:solidFill>
              </a:rPr>
              <a:t>p</a:t>
            </a:r>
            <a:r>
              <a:rPr lang="cs-CZ" dirty="0" smtClean="0">
                <a:solidFill>
                  <a:srgbClr val="FF3300"/>
                </a:solidFill>
              </a:rPr>
              <a:t>řírodní materiál</a:t>
            </a:r>
            <a:r>
              <a:rPr lang="cs-CZ" dirty="0"/>
              <a:t>, který je využíván k </a:t>
            </a:r>
            <a:r>
              <a:rPr lang="cs-CZ" dirty="0" smtClean="0"/>
              <a:t>výrobě</a:t>
            </a:r>
          </a:p>
          <a:p>
            <a:r>
              <a:rPr lang="cs-CZ" dirty="0"/>
              <a:t>m</a:t>
            </a:r>
            <a:r>
              <a:rPr lang="cs-CZ" dirty="0" smtClean="0"/>
              <a:t>léko z krávy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5140660"/>
            <a:ext cx="5180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Předměty, které člověk vyrobil pro svou potřebu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5973397"/>
            <a:ext cx="6546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Pravítko, PET  lahev, hračky, sáček, atd.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616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Použity obrázky z galerie programu MICROSOFT POWER POINT 2010 [</a:t>
            </a:r>
            <a:r>
              <a:rPr lang="cs-CZ" dirty="0" smtClean="0"/>
              <a:t>cit. 2012-12-17]. </a:t>
            </a:r>
            <a:endParaRPr lang="cs-CZ" dirty="0"/>
          </a:p>
          <a:p>
            <a:r>
              <a:rPr lang="cs-CZ" dirty="0"/>
              <a:t>Použity obrázky z vlastního archivu </a:t>
            </a:r>
            <a:r>
              <a:rPr lang="cs-CZ" dirty="0" smtClean="0"/>
              <a:t>autora</a:t>
            </a:r>
          </a:p>
          <a:p>
            <a:endParaRPr lang="cs-CZ" dirty="0"/>
          </a:p>
          <a:p>
            <a:r>
              <a:rPr lang="cs-CZ" dirty="0"/>
              <a:t>LITERATURA:</a:t>
            </a:r>
          </a:p>
          <a:p>
            <a:r>
              <a:rPr lang="cs-CZ" dirty="0"/>
              <a:t>ŠTIKOVÁ, Věra. </a:t>
            </a:r>
            <a:r>
              <a:rPr lang="cs-CZ" i="1" dirty="0"/>
              <a:t>Já a můj svět prvouka pro 3.ročník</a:t>
            </a:r>
            <a:r>
              <a:rPr lang="cs-CZ" dirty="0"/>
              <a:t>. Brno: NOVÁ ŠKOLA, s.r.o., 2011, ISBN 978-80-7289-266-2.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Použitý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604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5598</TotalTime>
  <Words>345</Words>
  <Application>Microsoft Office PowerPoint</Application>
  <PresentationFormat>Předvádění na obrazovce (4:3)</PresentationFormat>
  <Paragraphs>111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Vlnění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Přírodniny, suroviny a lidské výtvory</vt:lpstr>
      <vt:lpstr>Přírodniny, suroviny a lidské výtvory</vt:lpstr>
      <vt:lpstr>Suroviny</vt:lpstr>
      <vt:lpstr>Lidské výtvory = VÝROBKY</vt:lpstr>
      <vt:lpstr>Přírodnina – surovina - výrobek       </vt:lpstr>
      <vt:lpstr>Přírodnina – surovina - výrobek       </vt:lpstr>
      <vt:lpstr>Přírodnina – surovina - výrobek       </vt:lpstr>
      <vt:lpstr>Přírodnina – surovina - výrobek       </vt:lpstr>
      <vt:lpstr>Poznej surovinu!</vt:lpstr>
      <vt:lpstr>Poznej surovinu!</vt:lpstr>
      <vt:lpstr>Poznej surovinu!</vt:lpstr>
      <vt:lpstr>Poznej surovinu!</vt:lpstr>
      <vt:lpstr>Poznej surovinu!</vt:lpstr>
      <vt:lpstr>Poznej surovinu!</vt:lpstr>
      <vt:lpstr>Poznej přírodniny!</vt:lpstr>
      <vt:lpstr>Poznej přírodniny!</vt:lpstr>
      <vt:lpstr>Poznej přírodniny!</vt:lpstr>
      <vt:lpstr>Závěrečné opakování</vt:lpstr>
      <vt:lpstr>Použitý materiál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Lidské výtvory</dc:title>
  <dc:creator>Veru</dc:creator>
  <cp:lastModifiedBy>Veronika Gábelová</cp:lastModifiedBy>
  <cp:revision>71</cp:revision>
  <dcterms:created xsi:type="dcterms:W3CDTF">2012-07-16T16:02:26Z</dcterms:created>
  <dcterms:modified xsi:type="dcterms:W3CDTF">2013-03-05T11:51:15Z</dcterms:modified>
</cp:coreProperties>
</file>