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56" r:id="rId3"/>
    <p:sldId id="257" r:id="rId4"/>
    <p:sldId id="260" r:id="rId5"/>
    <p:sldId id="258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63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95" d="100"/>
          <a:sy n="95" d="100"/>
        </p:scale>
        <p:origin x="-582" y="9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1D26DE6D-92DA-4090-ADBC-5EBB005F8F3D}" type="datetimeFigureOut">
              <a:rPr lang="cs-CZ" smtClean="0"/>
              <a:t>5.3.2013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4B8BD912-5AD3-40EA-989D-B956077C2CFE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6DE6D-92DA-4090-ADBC-5EBB005F8F3D}" type="datetimeFigureOut">
              <a:rPr lang="cs-CZ" smtClean="0"/>
              <a:t>5.3.2013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BD912-5AD3-40EA-989D-B956077C2CF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6DE6D-92DA-4090-ADBC-5EBB005F8F3D}" type="datetimeFigureOut">
              <a:rPr lang="cs-CZ" smtClean="0"/>
              <a:t>5.3.2013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BD912-5AD3-40EA-989D-B956077C2CF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6DE6D-92DA-4090-ADBC-5EBB005F8F3D}" type="datetimeFigureOut">
              <a:rPr lang="cs-CZ" smtClean="0"/>
              <a:t>5.3.2013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BD912-5AD3-40EA-989D-B956077C2CF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6DE6D-92DA-4090-ADBC-5EBB005F8F3D}" type="datetimeFigureOut">
              <a:rPr lang="cs-CZ" smtClean="0"/>
              <a:t>5.3.2013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BD912-5AD3-40EA-989D-B956077C2CF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6DE6D-92DA-4090-ADBC-5EBB005F8F3D}" type="datetimeFigureOut">
              <a:rPr lang="cs-CZ" smtClean="0"/>
              <a:t>5.3.2013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BD912-5AD3-40EA-989D-B956077C2CF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6DE6D-92DA-4090-ADBC-5EBB005F8F3D}" type="datetimeFigureOut">
              <a:rPr lang="cs-CZ" smtClean="0"/>
              <a:t>5.3.2013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BD912-5AD3-40EA-989D-B956077C2CF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6DE6D-92DA-4090-ADBC-5EBB005F8F3D}" type="datetimeFigureOut">
              <a:rPr lang="cs-CZ" smtClean="0"/>
              <a:t>5.3.2013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BD912-5AD3-40EA-989D-B956077C2CFE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6DE6D-92DA-4090-ADBC-5EBB005F8F3D}" type="datetimeFigureOut">
              <a:rPr lang="cs-CZ" smtClean="0"/>
              <a:t>5.3.2013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BD912-5AD3-40EA-989D-B956077C2CF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6DE6D-92DA-4090-ADBC-5EBB005F8F3D}" type="datetimeFigureOut">
              <a:rPr lang="cs-CZ" smtClean="0"/>
              <a:t>5.3.2013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BD912-5AD3-40EA-989D-B956077C2CF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6DE6D-92DA-4090-ADBC-5EBB005F8F3D}" type="datetimeFigureOut">
              <a:rPr lang="cs-CZ" smtClean="0"/>
              <a:t>5.3.2013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BD912-5AD3-40EA-989D-B956077C2CF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1D26DE6D-92DA-4090-ADBC-5EBB005F8F3D}" type="datetimeFigureOut">
              <a:rPr lang="cs-CZ" smtClean="0"/>
              <a:t>5.3.2013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4B8BD912-5AD3-40EA-989D-B956077C2CF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Milk_Truck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 txBox="1">
            <a:spLocks/>
          </p:cNvSpPr>
          <p:nvPr/>
        </p:nvSpPr>
        <p:spPr>
          <a:xfrm>
            <a:off x="457200" y="274638"/>
            <a:ext cx="8229600" cy="19304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  <a:endParaRPr lang="cs-CZ" sz="3600" dirty="0" smtClean="0"/>
          </a:p>
        </p:txBody>
      </p:sp>
      <p:sp>
        <p:nvSpPr>
          <p:cNvPr id="5" name="Zástupný symbol pro obsah 4"/>
          <p:cNvSpPr txBox="1">
            <a:spLocks/>
          </p:cNvSpPr>
          <p:nvPr/>
        </p:nvSpPr>
        <p:spPr>
          <a:xfrm>
            <a:off x="457200" y="2349500"/>
            <a:ext cx="8229600" cy="3959225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 </a:t>
            </a:r>
            <a:r>
              <a:rPr lang="cs-CZ" sz="1700" dirty="0" smtClean="0"/>
              <a:t>VY_32_INOVACE_06_19_Zboží</a:t>
            </a:r>
          </a:p>
          <a:p>
            <a:pPr>
              <a:buFont typeface="Arial" pitchFamily="34" charset="0"/>
              <a:buNone/>
              <a:defRPr/>
            </a:pPr>
            <a:endParaRPr lang="cs-CZ" sz="1700" dirty="0" smtClean="0"/>
          </a:p>
          <a:p>
            <a:pPr>
              <a:buFont typeface="Arial" pitchFamily="34" charset="0"/>
              <a:buNone/>
              <a:defRPr/>
            </a:pPr>
            <a:r>
              <a:rPr lang="cs-CZ" sz="1700" dirty="0" smtClean="0"/>
              <a:t>Číslo skupiny: 3</a:t>
            </a:r>
          </a:p>
          <a:p>
            <a:pPr>
              <a:buFont typeface="Arial" pitchFamily="34" charset="0"/>
              <a:buNone/>
              <a:defRPr/>
            </a:pPr>
            <a:endParaRPr lang="cs-CZ" sz="900" dirty="0" smtClean="0"/>
          </a:p>
          <a:p>
            <a:pPr>
              <a:buFont typeface="Arial" pitchFamily="34" charset="0"/>
              <a:buNone/>
              <a:defRPr/>
            </a:pPr>
            <a:r>
              <a:rPr lang="cs-CZ" sz="1700" dirty="0" smtClean="0"/>
              <a:t>Autor: Mgr. Veronika </a:t>
            </a:r>
            <a:r>
              <a:rPr lang="cs-CZ" sz="1700" dirty="0" err="1" smtClean="0"/>
              <a:t>Gábelová</a:t>
            </a:r>
            <a:endParaRPr lang="cs-CZ" sz="1700" dirty="0" smtClean="0"/>
          </a:p>
          <a:p>
            <a:pPr>
              <a:buFont typeface="Arial" pitchFamily="34" charset="0"/>
              <a:buNone/>
              <a:defRPr/>
            </a:pPr>
            <a:endParaRPr lang="cs-CZ" sz="900" dirty="0" smtClean="0"/>
          </a:p>
          <a:p>
            <a:pPr>
              <a:buFont typeface="Arial" pitchFamily="34" charset="0"/>
              <a:buNone/>
              <a:defRPr/>
            </a:pPr>
            <a:r>
              <a:rPr lang="cs-CZ" sz="1700" dirty="0" smtClean="0"/>
              <a:t>Vzdělávací obor/Předmět/Téma: Člověk a jeho svět/Prvouka/Podmínky života</a:t>
            </a:r>
          </a:p>
          <a:p>
            <a:pPr>
              <a:buFont typeface="Arial" pitchFamily="34" charset="0"/>
              <a:buNone/>
              <a:defRPr/>
            </a:pPr>
            <a:endParaRPr lang="cs-CZ" sz="900" dirty="0" smtClean="0"/>
          </a:p>
          <a:p>
            <a:pPr>
              <a:buFont typeface="Arial" pitchFamily="34" charset="0"/>
              <a:buNone/>
              <a:defRPr/>
            </a:pPr>
            <a:r>
              <a:rPr lang="cs-CZ" sz="1700" dirty="0" smtClean="0"/>
              <a:t>Druh učebního materiálu: prezentace</a:t>
            </a:r>
          </a:p>
          <a:p>
            <a:pPr>
              <a:buFont typeface="Arial" pitchFamily="34" charset="0"/>
              <a:buNone/>
              <a:defRPr/>
            </a:pPr>
            <a:endParaRPr lang="cs-CZ" sz="1700" dirty="0" smtClean="0"/>
          </a:p>
          <a:p>
            <a:pPr>
              <a:buFont typeface="Arial" pitchFamily="34" charset="0"/>
              <a:buNone/>
              <a:defRPr/>
            </a:pPr>
            <a:r>
              <a:rPr lang="cs-CZ" sz="1700" dirty="0" smtClean="0"/>
              <a:t>Metodický list:		ne	</a:t>
            </a:r>
          </a:p>
          <a:p>
            <a:pPr>
              <a:buFont typeface="Arial" pitchFamily="34" charset="0"/>
              <a:buNone/>
              <a:defRPr/>
            </a:pPr>
            <a:endParaRPr lang="cs-CZ" sz="1700" dirty="0" smtClean="0"/>
          </a:p>
          <a:p>
            <a:pPr>
              <a:buFont typeface="Arial" pitchFamily="34" charset="0"/>
              <a:buNone/>
              <a:defRPr/>
            </a:pPr>
            <a:r>
              <a:rPr lang="cs-CZ" sz="1700" dirty="0" smtClean="0"/>
              <a:t>Anotace: Prezentace slouží k pochopení pojmu zboží. Vysvětluje, kde a jak zboží nakupovat. Čím zboží platíme.		</a:t>
            </a:r>
          </a:p>
          <a:p>
            <a:pPr>
              <a:buFont typeface="Arial" pitchFamily="34" charset="0"/>
              <a:buNone/>
              <a:defRPr/>
            </a:pPr>
            <a:endParaRPr lang="cs-CZ" sz="900" dirty="0" smtClean="0"/>
          </a:p>
          <a:p>
            <a:pPr>
              <a:buFont typeface="Arial" pitchFamily="34" charset="0"/>
              <a:buNone/>
              <a:defRPr/>
            </a:pPr>
            <a:r>
              <a:rPr lang="cs-CZ" sz="1700" dirty="0" smtClean="0"/>
              <a:t>Ověřeno ve třídě: III.C</a:t>
            </a:r>
          </a:p>
          <a:p>
            <a:pPr>
              <a:buFont typeface="Arial" pitchFamily="34" charset="0"/>
              <a:buNone/>
              <a:defRPr/>
            </a:pPr>
            <a:endParaRPr lang="cs-CZ" sz="900" dirty="0" smtClean="0"/>
          </a:p>
          <a:p>
            <a:pPr>
              <a:buFont typeface="Arial" pitchFamily="34" charset="0"/>
              <a:buNone/>
              <a:defRPr/>
            </a:pPr>
            <a:r>
              <a:rPr lang="cs-CZ" sz="1700" dirty="0" smtClean="0"/>
              <a:t>Datum ověření:20.12.2012</a:t>
            </a:r>
          </a:p>
          <a:p>
            <a:pPr>
              <a:buFont typeface="Arial" pitchFamily="34" charset="0"/>
              <a:buNone/>
              <a:defRPr/>
            </a:pPr>
            <a:endParaRPr lang="cs-CZ" sz="900" dirty="0" smtClean="0"/>
          </a:p>
          <a:p>
            <a:pPr>
              <a:buFont typeface="Arial" pitchFamily="34" charset="0"/>
              <a:buNone/>
              <a:defRPr/>
            </a:pPr>
            <a:endParaRPr lang="cs-CZ" sz="1400" dirty="0" smtClean="0"/>
          </a:p>
          <a:p>
            <a:pPr>
              <a:buFont typeface="Arial" pitchFamily="34" charset="0"/>
              <a:buNone/>
              <a:defRPr/>
            </a:pPr>
            <a:endParaRPr lang="cs-CZ" sz="1400" dirty="0" smtClean="0"/>
          </a:p>
          <a:p>
            <a:pPr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výše uvedený materiál jsem ověřil(a) </a:t>
            </a:r>
          </a:p>
          <a:p>
            <a:pPr>
              <a:buFont typeface="Arial" pitchFamily="34" charset="0"/>
              <a:buNone/>
              <a:defRPr/>
            </a:pPr>
            <a:r>
              <a:rPr lang="cs-CZ" sz="1700" dirty="0" smtClean="0"/>
              <a:t>ve výuce a provedl(a) o tom zápis do TK.</a:t>
            </a:r>
          </a:p>
          <a:p>
            <a:pPr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>
              <a:buFont typeface="Arial" pitchFamily="34" charset="0"/>
              <a:buNone/>
              <a:defRPr/>
            </a:pPr>
            <a:endParaRPr lang="cs-CZ" sz="1700" dirty="0" smtClean="0"/>
          </a:p>
          <a:p>
            <a:pPr>
              <a:buFont typeface="Arial" pitchFamily="34" charset="0"/>
              <a:buNone/>
              <a:defRPr/>
            </a:pPr>
            <a:endParaRPr lang="cs-CZ" sz="1400" dirty="0" smtClean="0"/>
          </a:p>
          <a:p>
            <a:pPr>
              <a:buFont typeface="Arial" pitchFamily="34" charset="0"/>
              <a:buNone/>
              <a:defRPr/>
            </a:pPr>
            <a:r>
              <a:rPr lang="cs-CZ" sz="1400" dirty="0" smtClean="0"/>
              <a:t>Datum:	20.12.2012		Podpis:</a:t>
            </a:r>
          </a:p>
          <a:p>
            <a:pPr>
              <a:buFont typeface="Arial" pitchFamily="34" charset="0"/>
              <a:buNone/>
              <a:defRPr/>
            </a:pPr>
            <a:r>
              <a:rPr lang="cs-CZ" sz="1200" dirty="0" smtClean="0"/>
              <a:t> </a:t>
            </a:r>
          </a:p>
          <a:p>
            <a:pPr>
              <a:buFont typeface="Arial" pitchFamily="34" charset="0"/>
              <a:buNone/>
              <a:defRPr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894887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ZBOŽÍ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0339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zboží?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2323653"/>
            <a:ext cx="6777317" cy="745308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Lidské výtvory = výrobky, které člověk vyrábí pro svou potřebu.</a:t>
            </a: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1043608" y="3284783"/>
            <a:ext cx="6777317" cy="7453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Výrobky, které </a:t>
            </a: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nakupujeme</a:t>
            </a:r>
            <a:r>
              <a:rPr lang="cs-CZ" dirty="0" smtClean="0"/>
              <a:t> nazýváme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03848" y="4221088"/>
            <a:ext cx="26116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dirty="0" smtClean="0">
                <a:solidFill>
                  <a:srgbClr val="FF0000"/>
                </a:solidFill>
              </a:rPr>
              <a:t>ZBOŽÍ</a:t>
            </a:r>
            <a:endParaRPr lang="cs-CZ" sz="7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143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59626" y="404664"/>
            <a:ext cx="7024744" cy="1143000"/>
          </a:xfrm>
        </p:spPr>
        <p:txBody>
          <a:bodyPr/>
          <a:lstStyle/>
          <a:p>
            <a:r>
              <a:rPr lang="cs-CZ" dirty="0" smtClean="0"/>
              <a:t>Kde můžeme nakupovat?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556792"/>
            <a:ext cx="6777317" cy="576064"/>
          </a:xfrm>
        </p:spPr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OBCHODECH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312160" y="2014922"/>
            <a:ext cx="66375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 přízemí obytných domů, vchod z ulice, v přední části prostor pro styk se zákazníkem, v zadní části sklad</a:t>
            </a:r>
            <a:endParaRPr lang="cs-CZ" dirty="0"/>
          </a:p>
        </p:txBody>
      </p:sp>
      <p:pic>
        <p:nvPicPr>
          <p:cNvPr id="1026" name="Picture 2" descr="C:\Users\Veru\AppData\Local\Microsoft\Windows\Temporary Internet Files\Content.IE5\RCUVC5JS\MP90042799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928134"/>
            <a:ext cx="4248472" cy="3027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Veru\AppData\Local\Microsoft\Windows\Temporary Internet Files\Content.IE5\RCUVC5JS\MM900283035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8324" y="3489802"/>
            <a:ext cx="2452067" cy="2335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6479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59626" y="404664"/>
            <a:ext cx="7024744" cy="1143000"/>
          </a:xfrm>
        </p:spPr>
        <p:txBody>
          <a:bodyPr/>
          <a:lstStyle/>
          <a:p>
            <a:r>
              <a:rPr lang="cs-CZ" dirty="0" smtClean="0"/>
              <a:t>Kde můžeme nakupovat?</a:t>
            </a: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855210" y="1772816"/>
            <a:ext cx="6777317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na </a:t>
            </a:r>
            <a:r>
              <a:rPr lang="cs-CZ" b="1" dirty="0" smtClean="0">
                <a:solidFill>
                  <a:srgbClr val="FF0000"/>
                </a:solidFill>
              </a:rPr>
              <a:t>TRŽNICÍCH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41942" y="2385634"/>
            <a:ext cx="5262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1) Je budova, která je určena pro konání trhu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68272" y="2871232"/>
            <a:ext cx="6059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2) Označení stánkového prodeje – pod širým nebem</a:t>
            </a:r>
            <a:endParaRPr lang="cs-CZ" dirty="0"/>
          </a:p>
        </p:txBody>
      </p:sp>
      <p:pic>
        <p:nvPicPr>
          <p:cNvPr id="1028" name="Picture 4" descr="C:\Users\Veru\AppData\Local\Microsoft\Windows\Temporary Internet Files\Content.IE5\QM7CXKI1\MP90014421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573016"/>
            <a:ext cx="3657600" cy="2401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Veru\AppData\Local\Microsoft\Windows\Temporary Internet Files\Content.IE5\YD7VSWO3\MP900386244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8" y="3606647"/>
            <a:ext cx="3657600" cy="244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855210" y="2501900"/>
            <a:ext cx="13612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1"/>
                </a:solidFill>
              </a:rPr>
              <a:t>TRŽNICE</a:t>
            </a:r>
            <a:endParaRPr lang="cs-CZ" sz="24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010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59626" y="404664"/>
            <a:ext cx="7024744" cy="1143000"/>
          </a:xfrm>
        </p:spPr>
        <p:txBody>
          <a:bodyPr/>
          <a:lstStyle/>
          <a:p>
            <a:r>
              <a:rPr lang="cs-CZ" dirty="0" smtClean="0"/>
              <a:t>Kde můžeme nakupovat?</a:t>
            </a:r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1183339" y="1772816"/>
            <a:ext cx="6777317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v</a:t>
            </a:r>
            <a:r>
              <a:rPr lang="cs-CZ" dirty="0" smtClean="0"/>
              <a:t>  </a:t>
            </a:r>
            <a:r>
              <a:rPr lang="cs-CZ" b="1" dirty="0" smtClean="0">
                <a:solidFill>
                  <a:srgbClr val="FF0000"/>
                </a:solidFill>
              </a:rPr>
              <a:t>OBCHODNÍCH CENTRECH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183339" y="2276872"/>
            <a:ext cx="66259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Jedna nebo více budov, v kterých jsou malé obchody, propojené uličkami. Obchody fungují samostatně, prodávají různé zboží. Konají se zde různé akce.</a:t>
            </a:r>
            <a:endParaRPr lang="cs-CZ" dirty="0"/>
          </a:p>
        </p:txBody>
      </p:sp>
      <p:pic>
        <p:nvPicPr>
          <p:cNvPr id="3077" name="Picture 5" descr="C:\Users\Veru\AppData\Local\Microsoft\Windows\Temporary Internet Files\Content.IE5\QM7CXKI1\MP90040264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429000"/>
            <a:ext cx="2310483" cy="2888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Veru\AppData\Local\Microsoft\Windows\Temporary Internet Files\Content.IE5\RCUVC5JS\MP90040974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395" y="3401810"/>
            <a:ext cx="1939253" cy="2915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Veru\AppData\Local\Microsoft\Windows\Temporary Internet Files\Content.IE5\QM7CXKI1\MP90042236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4974" y="3955745"/>
            <a:ext cx="2754052" cy="1835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8623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59626" y="404664"/>
            <a:ext cx="7024744" cy="1143000"/>
          </a:xfrm>
        </p:spPr>
        <p:txBody>
          <a:bodyPr/>
          <a:lstStyle/>
          <a:p>
            <a:r>
              <a:rPr lang="cs-CZ" dirty="0" smtClean="0"/>
              <a:t>Kde můžeme nakupovat?</a:t>
            </a:r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1070617" y="1700808"/>
            <a:ext cx="6777317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v</a:t>
            </a:r>
            <a:r>
              <a:rPr lang="cs-CZ" dirty="0" smtClean="0"/>
              <a:t>  </a:t>
            </a:r>
            <a:r>
              <a:rPr lang="cs-CZ" b="1" dirty="0" smtClean="0">
                <a:solidFill>
                  <a:srgbClr val="FF0000"/>
                </a:solidFill>
              </a:rPr>
              <a:t>POJÍZDNÝCH PRODEJNÁCH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230950" y="2132856"/>
            <a:ext cx="66259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Autobus, skříňové nákladní auto, které zajišťuje dodávku základního zboží  - potraviny, drogerie. Objíždí pravidelně místa, kde není obchod. Prodej z okénka nebo se vchází dovnitř.</a:t>
            </a:r>
            <a:endParaRPr lang="cs-CZ" dirty="0"/>
          </a:p>
        </p:txBody>
      </p:sp>
      <p:pic>
        <p:nvPicPr>
          <p:cNvPr id="4098" name="Picture 2" descr="Soubor:Milk Truc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5313" y="3333185"/>
            <a:ext cx="5023595" cy="2907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1612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můžeme nakupovat?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2323653"/>
            <a:ext cx="6777317" cy="529284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Pultový prodej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03649" y="2782669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Zákazník stojí před pultem a  prodavač ho obsluhuje. Prodavač pokládá prodávané zboží na pult.</a:t>
            </a:r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1107052" y="3789040"/>
            <a:ext cx="6777317" cy="5292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FF0000"/>
                </a:solidFill>
              </a:rPr>
              <a:t>Samoobslužný prodej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416532" y="4318324"/>
            <a:ext cx="6480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Zákazník si volně vybírá zboží. Obsluhuje se sám. Zboží si vkládá do nákupního košíku nebo vozíku. Pokladna je u východu.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064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692696"/>
            <a:ext cx="7024744" cy="1143000"/>
          </a:xfrm>
        </p:spPr>
        <p:txBody>
          <a:bodyPr/>
          <a:lstStyle/>
          <a:p>
            <a:r>
              <a:rPr lang="cs-CZ" dirty="0" smtClean="0"/>
              <a:t>DRUHY OBCHODŮ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18873" y="1916832"/>
            <a:ext cx="6777317" cy="529284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HRAČKÁŘSTVÍ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796752" y="2715050"/>
            <a:ext cx="6777317" cy="5292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FF0000"/>
                </a:solidFill>
              </a:rPr>
              <a:t>PEKAŘSTVÍ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795845" y="3298064"/>
            <a:ext cx="6777317" cy="5292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FF0000"/>
                </a:solidFill>
              </a:rPr>
              <a:t>ŘEZNICTVÍ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817930" y="3827348"/>
            <a:ext cx="6777317" cy="5292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FF0000"/>
                </a:solidFill>
              </a:rPr>
              <a:t>OVOCE A ZELENINA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844479" y="4356202"/>
            <a:ext cx="6777317" cy="5292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FF0000"/>
                </a:solidFill>
              </a:rPr>
              <a:t>ODĚVY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827584" y="4885486"/>
            <a:ext cx="6777317" cy="5292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FF0000"/>
                </a:solidFill>
              </a:rPr>
              <a:t>OBUV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844478" y="5414806"/>
            <a:ext cx="6777317" cy="5292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FF0000"/>
                </a:solidFill>
              </a:rPr>
              <a:t>KVĚTINÁŘSTVÍ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621734" y="1916832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hračky, kočárky, postýlky, dětské oblečení, kojenecké potřeby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419872" y="2715050"/>
            <a:ext cx="5216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housky, rohlíky, chléb, sladké pečivo, zákusky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534037" y="3293707"/>
            <a:ext cx="41328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m</a:t>
            </a:r>
            <a:r>
              <a:rPr lang="cs-CZ" dirty="0" smtClean="0"/>
              <a:t>aso, salámy, klobásy, párky, buřty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360258" y="3827348"/>
            <a:ext cx="40094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jablka, banány, brambory, ořechy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035336" y="4356202"/>
            <a:ext cx="53543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kalhoty, svetry, bundy, ponožky, spodní prádlo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035336" y="4885486"/>
            <a:ext cx="40847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b</a:t>
            </a:r>
            <a:r>
              <a:rPr lang="cs-CZ" dirty="0" smtClean="0"/>
              <a:t>oty, kabelky, ponožky, peněženky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792883" y="5414770"/>
            <a:ext cx="3802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Kytice, přání, květináč, semínka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7759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5" grpId="0"/>
      <p:bldP spid="16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6892" y="692696"/>
            <a:ext cx="7024744" cy="1143000"/>
          </a:xfrm>
        </p:spPr>
        <p:txBody>
          <a:bodyPr/>
          <a:lstStyle/>
          <a:p>
            <a:r>
              <a:rPr lang="cs-CZ" dirty="0" smtClean="0"/>
              <a:t>Poznej obchod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3341" y="1988840"/>
            <a:ext cx="6777317" cy="529284"/>
          </a:xfrm>
        </p:spPr>
        <p:txBody>
          <a:bodyPr/>
          <a:lstStyle/>
          <a:p>
            <a:r>
              <a:rPr lang="cs-CZ" dirty="0" smtClean="0"/>
              <a:t>Zubní pasta, mýdlo, parfém</a:t>
            </a: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1183341" y="2663424"/>
            <a:ext cx="6777317" cy="5292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Guma, čtvrtka, sešit</a:t>
            </a:r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1183340" y="3311009"/>
            <a:ext cx="6777317" cy="5292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Hřebík, kladivo, pila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1180418" y="4005064"/>
            <a:ext cx="6777317" cy="5292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Televize, fén, baterie</a:t>
            </a:r>
            <a:endParaRPr lang="cs-CZ" dirty="0"/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1183339" y="4656209"/>
            <a:ext cx="6777317" cy="5292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Postel, skříň, postel</a:t>
            </a:r>
            <a:endParaRPr lang="cs-CZ" dirty="0"/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1194983" y="5373216"/>
            <a:ext cx="6777317" cy="5292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Čaj, paralen, vitamín B,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141387" y="2092206"/>
            <a:ext cx="13372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DROGERIE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033986" y="2743400"/>
            <a:ext cx="15520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PAPÍRNICTVÍ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141387" y="3390985"/>
            <a:ext cx="15055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ŽELEZÁŘSTVÍ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263215" y="4085040"/>
            <a:ext cx="10935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ELEKTRO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227950" y="4736185"/>
            <a:ext cx="11641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NÁBYTEK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275751" y="5453192"/>
            <a:ext cx="1197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LÉKÁRNA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47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7" grpId="0"/>
      <p:bldP spid="8" grpId="0"/>
      <p:bldP spid="10" grpId="0"/>
      <p:bldP spid="12" grpId="0"/>
      <p:bldP spid="13" grpId="0"/>
      <p:bldP spid="14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Nakupovat můžeme nejen v obchodech.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3341" y="2492896"/>
            <a:ext cx="6777317" cy="529284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Zboží si můžeme </a:t>
            </a:r>
            <a:r>
              <a:rPr lang="cs-CZ" sz="3200" b="1" dirty="0" smtClean="0">
                <a:solidFill>
                  <a:srgbClr val="FF0000"/>
                </a:solidFill>
              </a:rPr>
              <a:t>písemně</a:t>
            </a:r>
            <a:r>
              <a:rPr lang="cs-CZ" dirty="0" smtClean="0"/>
              <a:t> objednat</a:t>
            </a: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1160663" y="3668414"/>
            <a:ext cx="6777317" cy="52928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Zboží si můžeme </a:t>
            </a:r>
            <a:r>
              <a:rPr lang="cs-CZ" sz="3500" b="1" dirty="0" smtClean="0">
                <a:solidFill>
                  <a:srgbClr val="FF0000"/>
                </a:solidFill>
              </a:rPr>
              <a:t>te</a:t>
            </a:r>
            <a:r>
              <a:rPr lang="cs-CZ" sz="3200" b="1" dirty="0" smtClean="0">
                <a:solidFill>
                  <a:srgbClr val="FF0000"/>
                </a:solidFill>
              </a:rPr>
              <a:t>lefonicky</a:t>
            </a:r>
            <a:r>
              <a:rPr lang="cs-CZ" dirty="0" smtClean="0"/>
              <a:t> objednat</a:t>
            </a:r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1183341" y="4869160"/>
            <a:ext cx="6777317" cy="52928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Zboží si můžeme objednat </a:t>
            </a:r>
            <a:r>
              <a:rPr lang="cs-CZ" sz="3200" b="1" dirty="0" smtClean="0">
                <a:solidFill>
                  <a:srgbClr val="FF0000"/>
                </a:solidFill>
              </a:rPr>
              <a:t>přes internet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450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58819" y="775987"/>
            <a:ext cx="7024744" cy="1143000"/>
          </a:xfrm>
        </p:spPr>
        <p:txBody>
          <a:bodyPr/>
          <a:lstStyle/>
          <a:p>
            <a:r>
              <a:rPr lang="cs-CZ" dirty="0" smtClean="0"/>
              <a:t>Jak platíme?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9" y="2276873"/>
            <a:ext cx="2304256" cy="576064"/>
          </a:xfrm>
        </p:spPr>
        <p:txBody>
          <a:bodyPr/>
          <a:lstStyle/>
          <a:p>
            <a:r>
              <a:rPr lang="cs-CZ" dirty="0" smtClean="0"/>
              <a:t>Penězi </a:t>
            </a: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2627784" y="2569488"/>
            <a:ext cx="14401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2627784" y="2564904"/>
            <a:ext cx="1440160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4140803" y="2396099"/>
            <a:ext cx="11512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mincemi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140803" y="3072244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bankovkami</a:t>
            </a:r>
            <a:endParaRPr lang="cs-CZ" dirty="0"/>
          </a:p>
        </p:txBody>
      </p:sp>
      <p:pic>
        <p:nvPicPr>
          <p:cNvPr id="5123" name="Picture 3" descr="C:\Users\Veru\AppData\Local\Microsoft\Windows\Temporary Internet Files\Content.IE5\QM7CXKI1\MP90042361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453" y="2731929"/>
            <a:ext cx="1224136" cy="962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Zástupný symbol pro obsah 2"/>
          <p:cNvSpPr txBox="1">
            <a:spLocks/>
          </p:cNvSpPr>
          <p:nvPr/>
        </p:nvSpPr>
        <p:spPr>
          <a:xfrm>
            <a:off x="1058819" y="3806524"/>
            <a:ext cx="3009125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Platební kartou </a:t>
            </a:r>
            <a:endParaRPr lang="cs-CZ" dirty="0"/>
          </a:p>
        </p:txBody>
      </p:sp>
      <p:pic>
        <p:nvPicPr>
          <p:cNvPr id="5124" name="Picture 4" descr="C:\Users\Veru\AppData\Local\Microsoft\Windows\Temporary Internet Files\Content.IE5\YD7VSWO3\MP90040253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347487"/>
            <a:ext cx="1062980" cy="1593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Veru\AppData\Local\Microsoft\Windows\Temporary Internet Files\Content.IE5\PY7554J6\MP90040558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068125" y="3319952"/>
            <a:ext cx="1421903" cy="2125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Zástupný symbol pro obsah 2"/>
          <p:cNvSpPr txBox="1">
            <a:spLocks/>
          </p:cNvSpPr>
          <p:nvPr/>
        </p:nvSpPr>
        <p:spPr>
          <a:xfrm>
            <a:off x="1066689" y="5301208"/>
            <a:ext cx="6385631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Převodem peněz z účtu na účet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8443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  <p:bldP spid="9" grpId="0"/>
      <p:bldP spid="12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5812" y="620688"/>
            <a:ext cx="7024744" cy="1143000"/>
          </a:xfrm>
        </p:spPr>
        <p:txBody>
          <a:bodyPr/>
          <a:lstStyle/>
          <a:p>
            <a:r>
              <a:rPr lang="cs-CZ" dirty="0" smtClean="0"/>
              <a:t>Co si pamatujeme?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27744" y="2060848"/>
            <a:ext cx="6777317" cy="792088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Jak nazýváme výrobky, které nakupujeme?</a:t>
            </a: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935210" y="3026425"/>
            <a:ext cx="6777317" cy="792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Kde můžeme nakupovat?</a:t>
            </a:r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948273" y="4073646"/>
            <a:ext cx="6777317" cy="792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Jak zboží prodávají?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978171" y="5085184"/>
            <a:ext cx="6777317" cy="792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Čím platíme?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867200" y="2420888"/>
            <a:ext cx="7521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zboží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222725" y="3402512"/>
            <a:ext cx="62810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V obchodech, na tržnicích, v obchodních centrech, v pojízdných prodejnách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222725" y="4540478"/>
            <a:ext cx="36327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Pultový a samoobslužný prodej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115616" y="5692606"/>
            <a:ext cx="5391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Penězi nebo platební kartou, převodem z účtu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449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Použitý materiál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/>
              <a:t>Pojízdná prodejna: </a:t>
            </a:r>
            <a:r>
              <a:rPr lang="cs-CZ" sz="1400" dirty="0"/>
              <a:t>JURVETSON, </a:t>
            </a:r>
            <a:r>
              <a:rPr lang="cs-CZ" sz="1400" dirty="0" err="1"/>
              <a:t>Steve</a:t>
            </a:r>
            <a:r>
              <a:rPr lang="cs-CZ" sz="1400" dirty="0"/>
              <a:t>. </a:t>
            </a:r>
            <a:r>
              <a:rPr lang="cs-CZ" sz="1400" i="1" dirty="0"/>
              <a:t>wikipedia.cz</a:t>
            </a:r>
            <a:r>
              <a:rPr lang="cs-CZ" sz="1400" dirty="0"/>
              <a:t> [online]. [cit. </a:t>
            </a:r>
            <a:r>
              <a:rPr lang="cs-CZ" sz="1400" dirty="0" smtClean="0"/>
              <a:t>18.12.2012]. </a:t>
            </a:r>
            <a:r>
              <a:rPr lang="cs-CZ" sz="1400" dirty="0"/>
              <a:t>Dostupný na WWW: </a:t>
            </a:r>
            <a:r>
              <a:rPr lang="cs-CZ" sz="1400" dirty="0">
                <a:hlinkClick r:id="rId2"/>
              </a:rPr>
              <a:t>http://</a:t>
            </a:r>
            <a:r>
              <a:rPr lang="cs-CZ" sz="1400" dirty="0" smtClean="0">
                <a:hlinkClick r:id="rId2"/>
              </a:rPr>
              <a:t>cs.wikipedia.org/wiki/Soubor:Milk_Truck.jpg</a:t>
            </a:r>
            <a:endParaRPr lang="cs-CZ" sz="1400" dirty="0" smtClean="0"/>
          </a:p>
          <a:p>
            <a:r>
              <a:rPr lang="cs-CZ" sz="1400" dirty="0"/>
              <a:t> Použity obrázky z galerie programu MICROSOFT POWER POINT 2010 [cit. 2012-12-17]. </a:t>
            </a:r>
          </a:p>
          <a:p>
            <a:r>
              <a:rPr lang="cs-CZ" sz="1400" dirty="0"/>
              <a:t>Použity obrázky z vlastního archivu autora</a:t>
            </a:r>
          </a:p>
          <a:p>
            <a:endParaRPr lang="cs-CZ" sz="1400" dirty="0"/>
          </a:p>
          <a:p>
            <a:r>
              <a:rPr lang="cs-CZ" sz="1400" dirty="0"/>
              <a:t>LITERATURA:</a:t>
            </a:r>
          </a:p>
          <a:p>
            <a:r>
              <a:rPr lang="cs-CZ" sz="1400" dirty="0"/>
              <a:t>ŠTIKOVÁ, Věra. </a:t>
            </a:r>
            <a:r>
              <a:rPr lang="cs-CZ" sz="1400" i="1" dirty="0"/>
              <a:t>Já a můj svět prvouka pro 3.ročník</a:t>
            </a:r>
            <a:r>
              <a:rPr lang="cs-CZ" sz="1400" dirty="0"/>
              <a:t>. Brno: NOVÁ ŠKOLA, s.r.o., 2011, ISBN 978-80-7289-266-2.</a:t>
            </a:r>
          </a:p>
          <a:p>
            <a:endParaRPr lang="cs-CZ" sz="1400" dirty="0" smtClean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1841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186</TotalTime>
  <Words>439</Words>
  <Application>Microsoft Office PowerPoint</Application>
  <PresentationFormat>Předvádění na obrazovce (4:3)</PresentationFormat>
  <Paragraphs>109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Austin</vt:lpstr>
      <vt:lpstr>Prezentace aplikace PowerPoint</vt:lpstr>
      <vt:lpstr>ZBOŽÍ</vt:lpstr>
      <vt:lpstr>Co je zboží?</vt:lpstr>
      <vt:lpstr>Kde můžeme nakupovat?</vt:lpstr>
      <vt:lpstr>Kde můžeme nakupovat?</vt:lpstr>
      <vt:lpstr>Kde můžeme nakupovat?</vt:lpstr>
      <vt:lpstr>Kde můžeme nakupovat?</vt:lpstr>
      <vt:lpstr>Jak můžeme nakupovat?</vt:lpstr>
      <vt:lpstr>DRUHY OBCHODŮ</vt:lpstr>
      <vt:lpstr>Poznej obchod</vt:lpstr>
      <vt:lpstr>Nakupovat můžeme nejen v obchodech.</vt:lpstr>
      <vt:lpstr>Jak platíme?</vt:lpstr>
      <vt:lpstr>Co si pamatujeme?</vt:lpstr>
      <vt:lpstr>Použitý materiál a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ZBOŽÍ</dc:title>
  <dc:creator>Veru</dc:creator>
  <cp:lastModifiedBy>Veronika Gábelová</cp:lastModifiedBy>
  <cp:revision>21</cp:revision>
  <dcterms:created xsi:type="dcterms:W3CDTF">2012-12-16T15:37:21Z</dcterms:created>
  <dcterms:modified xsi:type="dcterms:W3CDTF">2013-03-05T11:52:50Z</dcterms:modified>
</cp:coreProperties>
</file>