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680" y="-5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007060-0E4E-48FB-A048-6F4E3CF1BCCD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F39698-C6C3-4A39-A9E8-BC85F4E08E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6177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F39698-C6C3-4A39-A9E8-BC85F4E08E3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21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7504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2397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4461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0609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7414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4548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705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6344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0594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9091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7308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286CDA-71E5-41A7-BB71-4126B4D3C4F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074532-630F-42FA-BCC5-5DC3027FA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8529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6246.html" TargetMode="External"/><Relationship Id="rId13" Type="http://schemas.openxmlformats.org/officeDocument/2006/relationships/hyperlink" Target="http://www.clker.com/clipart-standing-kid-cartoon.html" TargetMode="External"/><Relationship Id="rId3" Type="http://schemas.openxmlformats.org/officeDocument/2006/relationships/hyperlink" Target="http://www.clker.com/clipart-23275.html" TargetMode="External"/><Relationship Id="rId7" Type="http://schemas.openxmlformats.org/officeDocument/2006/relationships/hyperlink" Target="http://www.clker.com/clipart-6239.html" TargetMode="External"/><Relationship Id="rId12" Type="http://schemas.openxmlformats.org/officeDocument/2006/relationships/hyperlink" Target="http://www.clker.com/clipart-april-2013-desk-calendar.html" TargetMode="External"/><Relationship Id="rId2" Type="http://schemas.openxmlformats.org/officeDocument/2006/relationships/hyperlink" Target="http://www.clker.com/clipart-11757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2443.html" TargetMode="External"/><Relationship Id="rId11" Type="http://schemas.openxmlformats.org/officeDocument/2006/relationships/hyperlink" Target="http://www.clker.com/clipart-13162.html" TargetMode="External"/><Relationship Id="rId5" Type="http://schemas.openxmlformats.org/officeDocument/2006/relationships/hyperlink" Target="http://www.clker.com/clipart-2485.html" TargetMode="External"/><Relationship Id="rId10" Type="http://schemas.openxmlformats.org/officeDocument/2006/relationships/hyperlink" Target="http://www.clker.com/clipart-6242.html" TargetMode="External"/><Relationship Id="rId4" Type="http://schemas.openxmlformats.org/officeDocument/2006/relationships/hyperlink" Target="http://www.clker.com/clipart-2369.html" TargetMode="External"/><Relationship Id="rId9" Type="http://schemas.openxmlformats.org/officeDocument/2006/relationships/hyperlink" Target="http://www.clker.com/clipart-6235.html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1426.html" TargetMode="External"/><Relationship Id="rId3" Type="http://schemas.openxmlformats.org/officeDocument/2006/relationships/hyperlink" Target="http://www.clker.com/clipart-day-sky.html" TargetMode="External"/><Relationship Id="rId7" Type="http://schemas.openxmlformats.org/officeDocument/2006/relationships/hyperlink" Target="http://www.clker.com/clipart-snowman-12.html" TargetMode="External"/><Relationship Id="rId2" Type="http://schemas.openxmlformats.org/officeDocument/2006/relationships/hyperlink" Target="http://www.clker.com/clipart-weather-symbol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4230.html" TargetMode="External"/><Relationship Id="rId5" Type="http://schemas.openxmlformats.org/officeDocument/2006/relationships/hyperlink" Target="http://www.clker.com/clipart-4229.html" TargetMode="External"/><Relationship Id="rId4" Type="http://schemas.openxmlformats.org/officeDocument/2006/relationships/hyperlink" Target="http://www.clker.com/clipart-night-sk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548680"/>
            <a:ext cx="7630616" cy="2259682"/>
          </a:xfrm>
        </p:spPr>
        <p:txBody>
          <a:bodyPr>
            <a:normAutofit fontScale="90000"/>
          </a:bodyPr>
          <a:lstStyle/>
          <a:p>
            <a:r>
              <a:rPr lang="cs-CZ" sz="2400" b="1" dirty="0"/>
              <a:t>Název školy</a:t>
            </a:r>
            <a:r>
              <a:rPr lang="cs-CZ" sz="2400" dirty="0"/>
              <a:t>: ZŠ  Kouřim, Okružní </a:t>
            </a:r>
            <a:r>
              <a:rPr lang="cs-CZ" sz="2400" dirty="0" smtClean="0"/>
              <a:t>435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Autor: </a:t>
            </a:r>
            <a:r>
              <a:rPr lang="cs-CZ" sz="2400" dirty="0"/>
              <a:t>Jana Ležalová</a:t>
            </a:r>
            <a:br>
              <a:rPr lang="cs-CZ" sz="2400" dirty="0"/>
            </a:br>
            <a:r>
              <a:rPr lang="cs-CZ" sz="2400" b="1" dirty="0"/>
              <a:t>Název </a:t>
            </a:r>
            <a:r>
              <a:rPr lang="cs-CZ" sz="2400" b="1" dirty="0" smtClean="0"/>
              <a:t>materiálu:</a:t>
            </a:r>
            <a:r>
              <a:rPr lang="cs-CZ" sz="2400" dirty="0" smtClean="0"/>
              <a:t>VY_32_Inovace_37_Druhy vět</a:t>
            </a:r>
            <a:br>
              <a:rPr lang="cs-CZ" sz="2400" dirty="0" smtClean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/>
              <a:t>Číslo </a:t>
            </a:r>
            <a:r>
              <a:rPr lang="cs-CZ" sz="2400" b="1" dirty="0" smtClean="0"/>
              <a:t>projektu:</a:t>
            </a:r>
            <a:r>
              <a:rPr lang="cs-CZ" sz="2000" dirty="0" smtClean="0"/>
              <a:t>CZ.1.07/1.4.00/21.3250</a:t>
            </a:r>
            <a:br>
              <a:rPr lang="cs-CZ" sz="2000" dirty="0" smtClean="0"/>
            </a:br>
            <a:r>
              <a:rPr lang="cs-CZ" sz="2400" b="1" dirty="0"/>
              <a:t/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41205" y="4990767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401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err="1" smtClean="0"/>
              <a:t>Anotace:</a:t>
            </a:r>
            <a:r>
              <a:rPr lang="cs-CZ" sz="2200" dirty="0" err="1" smtClean="0"/>
              <a:t>Prezentace</a:t>
            </a:r>
            <a:r>
              <a:rPr lang="cs-CZ" sz="2200" dirty="0" smtClean="0"/>
              <a:t> </a:t>
            </a:r>
            <a:r>
              <a:rPr lang="cs-CZ" sz="2200" dirty="0"/>
              <a:t>je určena pro 4.ročník  </a:t>
            </a:r>
            <a:br>
              <a:rPr lang="cs-CZ" sz="2200" dirty="0"/>
            </a:br>
            <a:r>
              <a:rPr lang="cs-CZ" sz="2200" dirty="0"/>
              <a:t>            k procvičování látky Druhy vět – formou čtení s porozuměním, přiřazováním, </a:t>
            </a:r>
            <a:r>
              <a:rPr lang="cs-CZ" sz="2200" dirty="0" smtClean="0"/>
              <a:t>hledáním a samostatnou </a:t>
            </a:r>
            <a:r>
              <a:rPr lang="cs-CZ" sz="2200" dirty="0"/>
              <a:t>tvořivostí </a:t>
            </a:r>
            <a:br>
              <a:rPr lang="cs-CZ" sz="2200" dirty="0"/>
            </a:br>
            <a:r>
              <a:rPr lang="cs-CZ" sz="2200" dirty="0"/>
              <a:t>             </a:t>
            </a:r>
            <a:br>
              <a:rPr lang="cs-CZ" sz="2200" dirty="0"/>
            </a:br>
            <a:endParaRPr lang="cs-CZ" sz="2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1693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Jazyk:     ČESKÝ JAZYK</a:t>
            </a:r>
          </a:p>
          <a:p>
            <a:pPr marL="0" indent="0">
              <a:buNone/>
            </a:pPr>
            <a:r>
              <a:rPr lang="cs-CZ" sz="2000" b="1" dirty="0"/>
              <a:t>Očekávaný výstup:  </a:t>
            </a:r>
            <a:r>
              <a:rPr lang="cs-CZ" sz="2000" dirty="0"/>
              <a:t>Pozná a </a:t>
            </a:r>
            <a:r>
              <a:rPr lang="cs-CZ" sz="2000" dirty="0" smtClean="0"/>
              <a:t>určí druhy vět, samostatně tvoří věty, </a:t>
            </a:r>
          </a:p>
          <a:p>
            <a:pPr marL="0" indent="0">
              <a:buNone/>
            </a:pPr>
            <a:r>
              <a:rPr lang="cs-CZ" sz="2000"/>
              <a:t> </a:t>
            </a:r>
            <a:r>
              <a:rPr lang="cs-CZ" sz="2000" smtClean="0"/>
              <a:t>                                    rozliší </a:t>
            </a:r>
            <a:r>
              <a:rPr lang="cs-CZ" sz="2000" dirty="0" smtClean="0"/>
              <a:t>druhy  a mluvní tón věty 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Klíčová slova:   </a:t>
            </a:r>
            <a:r>
              <a:rPr lang="cs-CZ" sz="2000" dirty="0" smtClean="0"/>
              <a:t>Věta, oznamovací, tázací, rozkazovací, význam vět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Druh učebního materiálu: </a:t>
            </a:r>
            <a:r>
              <a:rPr lang="cs-CZ" sz="2000" dirty="0"/>
              <a:t>Sada digitálního učebního materiálu pro interaktivní tabuli </a:t>
            </a:r>
            <a:r>
              <a:rPr lang="cs-CZ" sz="2000" dirty="0" smtClean="0"/>
              <a:t> </a:t>
            </a:r>
            <a:r>
              <a:rPr lang="cs-CZ" sz="2000" dirty="0"/>
              <a:t>/prezentace/</a:t>
            </a:r>
          </a:p>
          <a:p>
            <a:pPr marL="0" indent="0">
              <a:buNone/>
            </a:pPr>
            <a:r>
              <a:rPr lang="cs-CZ" sz="2000" b="1" dirty="0"/>
              <a:t>Druh interaktivity:  </a:t>
            </a:r>
            <a:r>
              <a:rPr lang="cs-CZ" sz="2000" dirty="0"/>
              <a:t>Prezentace </a:t>
            </a:r>
            <a:r>
              <a:rPr lang="cs-CZ" sz="2000" dirty="0" err="1"/>
              <a:t>Power</a:t>
            </a:r>
            <a:r>
              <a:rPr lang="cs-CZ" sz="2000" dirty="0"/>
              <a:t> Point </a:t>
            </a:r>
            <a:r>
              <a:rPr lang="cs-CZ" sz="2000" dirty="0" smtClean="0"/>
              <a:t>/</a:t>
            </a:r>
            <a:r>
              <a:rPr lang="cs-CZ" sz="2000" dirty="0"/>
              <a:t>doplňování do textu na tabuli s následnou kontrolou na každé stránce/</a:t>
            </a:r>
          </a:p>
          <a:p>
            <a:pPr marL="0" indent="0">
              <a:buNone/>
            </a:pPr>
            <a:r>
              <a:rPr lang="cs-CZ" sz="2000" b="1" dirty="0"/>
              <a:t>Cílová skupina:                       </a:t>
            </a:r>
            <a:r>
              <a:rPr lang="cs-CZ" sz="2000" dirty="0"/>
              <a:t>4.ročník</a:t>
            </a:r>
          </a:p>
          <a:p>
            <a:pPr marL="0" indent="0">
              <a:buNone/>
            </a:pPr>
            <a:r>
              <a:rPr lang="cs-CZ" sz="2000" b="1" dirty="0"/>
              <a:t>Stupeň a typ vzdělání:          </a:t>
            </a:r>
            <a:r>
              <a:rPr lang="cs-CZ" sz="2000" dirty="0"/>
              <a:t>Základní škola praktická  - 1.stupeň</a:t>
            </a:r>
          </a:p>
          <a:p>
            <a:pPr marL="0" indent="0">
              <a:buNone/>
            </a:pPr>
            <a:r>
              <a:rPr lang="cs-CZ" sz="2000" b="1" dirty="0"/>
              <a:t>Typická věková skupina:       </a:t>
            </a:r>
            <a:r>
              <a:rPr lang="cs-CZ" sz="2000" dirty="0"/>
              <a:t>9 - 10 let</a:t>
            </a:r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6431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387451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Doplň, tvoř věty. 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3722" y="1268760"/>
            <a:ext cx="8229600" cy="484936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/>
              <a:t>k</a:t>
            </a:r>
            <a:r>
              <a:rPr lang="cs-CZ" sz="2400" dirty="0" smtClean="0"/>
              <a:t>očka,  střecha, spí, na</a:t>
            </a:r>
          </a:p>
          <a:p>
            <a:pPr marL="0" indent="0">
              <a:buNone/>
            </a:pPr>
            <a:r>
              <a:rPr lang="cs-CZ" sz="2400" dirty="0" smtClean="0"/>
              <a:t>Kočka spí.      Kočka spí na střeše.                     </a:t>
            </a:r>
          </a:p>
          <a:p>
            <a:pPr marL="0" indent="0">
              <a:buNone/>
            </a:pPr>
            <a:r>
              <a:rPr lang="cs-CZ" sz="2400" dirty="0" smtClean="0"/>
              <a:t>Kde spí kočka ?  Kdo spí na střeše? </a:t>
            </a:r>
          </a:p>
          <a:p>
            <a:pPr marL="0" indent="0">
              <a:buNone/>
            </a:pPr>
            <a:r>
              <a:rPr lang="cs-CZ" sz="2400" dirty="0" smtClean="0"/>
              <a:t>Nespi na střeše !  Polez dolů !                           </a:t>
            </a:r>
            <a:endParaRPr lang="cs-CZ" sz="24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pes, kost, hryže                                                          SLOVA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          </a:t>
            </a:r>
            <a:r>
              <a:rPr lang="cs-CZ" sz="2400" dirty="0" smtClean="0">
                <a:solidFill>
                  <a:srgbClr val="0070C0"/>
                </a:solidFill>
              </a:rPr>
              <a:t>VĚTY OZNAMOVACÍ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                      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VĚTY TÁZACÍ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                                                     </a:t>
            </a:r>
            <a:r>
              <a:rPr lang="cs-CZ" sz="2400" b="1" dirty="0" smtClean="0">
                <a:solidFill>
                  <a:srgbClr val="00B050"/>
                </a:solidFill>
              </a:rPr>
              <a:t>VĚTY ROZKAZOVACÍ</a:t>
            </a:r>
            <a:endParaRPr lang="cs-CZ" sz="24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              </a:t>
            </a:r>
            <a:endParaRPr lang="cs-CZ" sz="24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4837209" y="1473355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21151" y="3212201"/>
            <a:ext cx="1118692" cy="15016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24328" y="218670"/>
            <a:ext cx="1415515" cy="1176454"/>
          </a:xfrm>
          <a:prstGeom prst="rect">
            <a:avLst/>
          </a:prstGeom>
        </p:spPr>
      </p:pic>
      <p:sp>
        <p:nvSpPr>
          <p:cNvPr id="23" name="Šipka doprava 22"/>
          <p:cNvSpPr/>
          <p:nvPr/>
        </p:nvSpPr>
        <p:spPr>
          <a:xfrm>
            <a:off x="4837209" y="1892647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4860032" y="2311134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4860032" y="2720349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4837209" y="4553543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4833939" y="5877272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4833939" y="4941168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4833939" y="5407353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1303101"/>
            <a:ext cx="1039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SLOVA</a:t>
            </a:r>
            <a:r>
              <a:rPr lang="cs-CZ" dirty="0"/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012160" y="1722393"/>
            <a:ext cx="27072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VĚTY OZNAMOVACÍ</a:t>
            </a:r>
            <a:r>
              <a:rPr lang="cs-CZ" sz="2400" dirty="0"/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32077" y="2134772"/>
            <a:ext cx="1743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VĚTY TÁZACÍ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060239" y="2632428"/>
            <a:ext cx="2710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VĚTY ROZKAZOVACÍ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797908"/>
            <a:ext cx="3330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Pes hryže. Pes hryže kost.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237099"/>
            <a:ext cx="3918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hryže pes? Kdo hryže kost?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7003" y="5707018"/>
            <a:ext cx="29231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Nech tu kost ! Přines 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6127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402" y="341575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 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217295"/>
            <a:ext cx="1440160" cy="2193475"/>
          </a:xfrm>
        </p:spPr>
      </p:pic>
      <p:sp>
        <p:nvSpPr>
          <p:cNvPr id="5" name="TextovéPole 4"/>
          <p:cNvSpPr txBox="1"/>
          <p:nvPr/>
        </p:nvSpPr>
        <p:spPr>
          <a:xfrm>
            <a:off x="1619672" y="620688"/>
            <a:ext cx="66990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Najdi správnou větu k obrázku.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6009" y="1205463"/>
            <a:ext cx="2445611" cy="22418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674178"/>
            <a:ext cx="2311501" cy="276637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7153573" y="5093567"/>
            <a:ext cx="1433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Miluju Tě!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95949" y="4631902"/>
            <a:ext cx="2359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Mohu Tě políbit 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3717032"/>
            <a:ext cx="37135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Manželé Novákovi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17645" y="5324399"/>
            <a:ext cx="19515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Nemám čas!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8178" y="4503143"/>
            <a:ext cx="1270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Hoří !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41229" y="5818656"/>
            <a:ext cx="3064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Hasič zvoní na poplach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3789040"/>
            <a:ext cx="2004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Kde pořád  jsi?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8178" y="5818655"/>
            <a:ext cx="2392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Kde  je stříkačka 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87357" y="4588372"/>
            <a:ext cx="32621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Maminka má moc práce.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71014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913075"/>
            <a:ext cx="2299731" cy="383064"/>
          </a:xfrm>
          <a:prstGeom prst="rect">
            <a:avLst/>
          </a:prstGeom>
          <a:noFill/>
          <a:scene3d>
            <a:camera prst="perspectiveContrastingLeftFacing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Manželé Novákovi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23745" y="1304846"/>
            <a:ext cx="2029828" cy="369332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Mohu Tě políbit?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790449" y="534264"/>
            <a:ext cx="1195455" cy="369332"/>
          </a:xfrm>
          <a:prstGeom prst="rect">
            <a:avLst/>
          </a:prstGeom>
          <a:noFill/>
          <a:scene3d>
            <a:camera prst="isometricLeftDown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Miluju Tě !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-335096" y="1205463"/>
            <a:ext cx="2404248" cy="369332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Hasič zvoní na poplach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95752" y="1497942"/>
            <a:ext cx="1780103" cy="369332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Kde je stříkačka?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8356" y="2872699"/>
            <a:ext cx="720069" cy="369332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Hoří !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95949" y="2252823"/>
            <a:ext cx="2539606" cy="369332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Maminka má moc práce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66446" y="1497942"/>
            <a:ext cx="1526765" cy="369332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Kde pořád jsi?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93211" y="2893953"/>
            <a:ext cx="1422441" cy="369332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Nemám čas !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4340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7" grpId="0"/>
      <p:bldP spid="18" grpId="0"/>
      <p:bldP spid="19" grpId="0"/>
      <p:bldP spid="21" grpId="0"/>
      <p:bldP spid="24" grpId="0"/>
      <p:bldP spid="7" grpId="0"/>
      <p:bldP spid="8" grpId="0"/>
      <p:bldP spid="10" grpId="0"/>
      <p:bldP spid="16" grpId="0"/>
      <p:bldP spid="20" grpId="0"/>
      <p:bldP spid="22" grpId="0"/>
      <p:bldP spid="23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Vymysli  do tabulky 3  věty  k obrázku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1340768"/>
            <a:ext cx="858894" cy="13081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6980" y="1246437"/>
            <a:ext cx="1231381" cy="147370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1308273"/>
            <a:ext cx="1472757" cy="1350027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219695"/>
              </p:ext>
            </p:extLst>
          </p:nvPr>
        </p:nvGraphicFramePr>
        <p:xfrm>
          <a:off x="1043608" y="2708920"/>
          <a:ext cx="7056784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7460"/>
                <a:gridCol w="2277460"/>
                <a:gridCol w="2501864"/>
              </a:tblGrid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rozkaz</a:t>
                      </a:r>
                    </a:p>
                    <a:p>
                      <a:r>
                        <a:rPr lang="cs-CZ" dirty="0" smtClean="0"/>
                        <a:t>/věta rozkazovací/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otázka</a:t>
                      </a:r>
                    </a:p>
                    <a:p>
                      <a:r>
                        <a:rPr lang="cs-CZ" dirty="0" smtClean="0"/>
                        <a:t>      /věta tázací/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oznámení</a:t>
                      </a:r>
                    </a:p>
                    <a:p>
                      <a:r>
                        <a:rPr lang="cs-CZ" dirty="0" smtClean="0"/>
                        <a:t>  /věta oznamovací/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259632" y="3505607"/>
            <a:ext cx="6454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Hoří !                                   Kde jsi ?                               Zítra odlétáme.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2172" y="4051190"/>
            <a:ext cx="6445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……………….……………………………………………………………………………………..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2735" y="4750456"/>
            <a:ext cx="6445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……………….……………………………………………………………………………………..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52171" y="5539385"/>
            <a:ext cx="6445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……………….……………………………………………………………………………………..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66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Zeptej se – </a:t>
            </a:r>
            <a:r>
              <a:rPr lang="cs-CZ" sz="3200" dirty="0" smtClean="0">
                <a:solidFill>
                  <a:srgbClr val="FF0000"/>
                </a:solidFill>
              </a:rPr>
              <a:t>věta tázací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30630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 na správný výsledek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527191"/>
            <a:ext cx="2116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na přesný čas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463" y="3630215"/>
            <a:ext cx="4015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● na dnešní jméno v kalendáři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715668"/>
            <a:ext cx="280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●  na dnešní datum</a:t>
            </a:r>
            <a:endParaRPr lang="cs-CZ" sz="24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626" y="2527191"/>
            <a:ext cx="684677" cy="68239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2526931"/>
            <a:ext cx="684938" cy="68265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09332" y="2526855"/>
            <a:ext cx="720080" cy="71768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0312" y="2508876"/>
            <a:ext cx="756158" cy="753637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4293981" y="1458942"/>
            <a:ext cx="37962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8 + 2 =          10 + 30 =          25 – 5 =</a:t>
            </a:r>
            <a:endParaRPr lang="cs-CZ" sz="2000" b="1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46802" y="3474244"/>
            <a:ext cx="1438818" cy="12312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53273" y="4946500"/>
            <a:ext cx="1631265" cy="1555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288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Rozkazuj - </a:t>
            </a:r>
            <a:r>
              <a:rPr lang="cs-CZ" sz="2800" dirty="0" smtClean="0">
                <a:solidFill>
                  <a:srgbClr val="00B050"/>
                </a:solidFill>
              </a:rPr>
              <a:t> věta rozkazovací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824" y="1700808"/>
            <a:ext cx="2736303" cy="4248472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1844824"/>
            <a:ext cx="1904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nenosí boty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31763" y="1484784"/>
            <a:ext cx="2840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nepíše domácí úkol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2624336"/>
            <a:ext cx="1313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necvičí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29885" y="2397695"/>
            <a:ext cx="957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křičí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9488" y="3284984"/>
            <a:ext cx="1163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žaluje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35444" y="3284983"/>
            <a:ext cx="1705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nemyje se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531454" y="1228551"/>
            <a:ext cx="2208105" cy="52322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Zlobivý Vašek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4376" y="4077072"/>
            <a:ext cx="2780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nikomu nepomáhá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66173" y="4221088"/>
            <a:ext cx="1499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vyrušuje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36760" y="4983559"/>
            <a:ext cx="1335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nadává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5138" y="5214391"/>
            <a:ext cx="1945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chodí pozdě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9802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Odpověz /jak bude/ </a:t>
            </a:r>
            <a:r>
              <a:rPr lang="cs-CZ" dirty="0" smtClean="0"/>
              <a:t>- </a:t>
            </a:r>
            <a:r>
              <a:rPr lang="cs-CZ" sz="3200" dirty="0" smtClean="0">
                <a:solidFill>
                  <a:srgbClr val="0070C0"/>
                </a:solidFill>
              </a:rPr>
              <a:t>věta oznamovací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181780"/>
            <a:ext cx="3528392" cy="4785080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8031" y="2912805"/>
            <a:ext cx="2123727" cy="12742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2852936"/>
            <a:ext cx="2223506" cy="133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980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Barevně podtrhni druhy vět</a:t>
            </a:r>
            <a:br>
              <a:rPr lang="cs-CZ" sz="3200" dirty="0" smtClean="0"/>
            </a:br>
            <a:r>
              <a:rPr lang="cs-CZ" sz="3200" dirty="0" smtClean="0"/>
              <a:t>/</a:t>
            </a:r>
            <a:r>
              <a:rPr lang="cs-CZ" sz="3200" dirty="0" smtClean="0">
                <a:solidFill>
                  <a:srgbClr val="FF0000"/>
                </a:solidFill>
              </a:rPr>
              <a:t>tázací, </a:t>
            </a:r>
            <a:r>
              <a:rPr lang="cs-CZ" sz="3200" dirty="0" smtClean="0">
                <a:solidFill>
                  <a:srgbClr val="00B050"/>
                </a:solidFill>
              </a:rPr>
              <a:t>rozkazovací, </a:t>
            </a:r>
            <a:r>
              <a:rPr lang="cs-CZ" sz="3200" dirty="0" smtClean="0">
                <a:solidFill>
                  <a:srgbClr val="0070C0"/>
                </a:solidFill>
              </a:rPr>
              <a:t>oznamovací </a:t>
            </a:r>
            <a:r>
              <a:rPr lang="cs-CZ" sz="3200" dirty="0" smtClean="0"/>
              <a:t>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Celý kraj je zasypán sněhem. Je leden, druhý zimní měsíc. Tatínek vyjde  před dům a volá : „Vašku, přines mi koště ! Zameteme chodník k vratům. Pomůžeš mi?  </a:t>
            </a:r>
            <a:r>
              <a:rPr lang="cs-CZ" sz="2400" dirty="0" err="1" smtClean="0"/>
              <a:t>Vem</a:t>
            </a:r>
            <a:r>
              <a:rPr lang="cs-CZ" sz="2400" dirty="0" smtClean="0"/>
              <a:t> si                               !   </a:t>
            </a:r>
          </a:p>
          <a:p>
            <a:pPr marL="0" indent="0">
              <a:buNone/>
            </a:pPr>
            <a:r>
              <a:rPr lang="cs-CZ" sz="2400" dirty="0" smtClean="0"/>
              <a:t>Kde máš           ?“   Poslechnu a teple se obléknu. </a:t>
            </a:r>
          </a:p>
          <a:p>
            <a:pPr marL="0" indent="0">
              <a:buNone/>
            </a:pPr>
            <a:r>
              <a:rPr lang="cs-CZ" sz="2400" dirty="0" smtClean="0"/>
              <a:t>Mám zimu rád, mráz mě štípe do tváří a všude je bílo. </a:t>
            </a:r>
            <a:r>
              <a:rPr lang="cs-CZ" sz="2400" dirty="0"/>
              <a:t> </a:t>
            </a:r>
            <a:r>
              <a:rPr lang="cs-CZ" sz="2400" dirty="0" smtClean="0"/>
              <a:t>„Postavíme sněhuláka?“ , zeptám se tatínka. On se zasměje a přikývne. </a:t>
            </a:r>
            <a:r>
              <a:rPr lang="cs-CZ" sz="2400" dirty="0"/>
              <a:t>Z</a:t>
            </a:r>
            <a:r>
              <a:rPr lang="cs-CZ" sz="2400" dirty="0" smtClean="0"/>
              <a:t>a chvíli nám na zahradě stojí veliký sněhulák. </a:t>
            </a:r>
          </a:p>
          <a:p>
            <a:pPr marL="0" indent="0">
              <a:buNone/>
            </a:pPr>
            <a:r>
              <a:rPr lang="cs-CZ" sz="2400" dirty="0" smtClean="0"/>
              <a:t> „Ještě přines mrkev ze sklepa !“ ,zavelí tatínek. </a:t>
            </a:r>
          </a:p>
          <a:p>
            <a:pPr marL="0" indent="0">
              <a:buNone/>
            </a:pPr>
            <a:r>
              <a:rPr lang="cs-CZ" sz="2400" dirty="0" smtClean="0"/>
              <a:t>„Proč ? “, nechápu já.  „ Každý správný sněhulák musí mít přece místo nosu pořádnou                      , odpoví tatínek. </a:t>
            </a:r>
          </a:p>
          <a:p>
            <a:pPr marL="0" indent="0">
              <a:buNone/>
            </a:pPr>
            <a:r>
              <a:rPr lang="cs-CZ" sz="2400" dirty="0" smtClean="0"/>
              <a:t> Oči a pusu dotvoříme černými uhlíky a náš kamarád je na světě.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37763" y="3046148"/>
            <a:ext cx="1440160" cy="158259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H="1">
            <a:off x="3706621" y="5014458"/>
            <a:ext cx="305787" cy="8792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5033" y="2398510"/>
            <a:ext cx="576064" cy="4858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111603" flipV="1">
            <a:off x="6444208" y="2317426"/>
            <a:ext cx="576064" cy="4858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2641417"/>
            <a:ext cx="572410" cy="4903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98020" y="1668542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_____________________________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9756" y="1659846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_____________________________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2116" y="1668542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________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849" y="2071994"/>
            <a:ext cx="3070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_________________________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49154" y="2037874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9900"/>
                </a:solidFill>
              </a:rPr>
              <a:t>_______________________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58052" y="2029178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__________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3998" y="2407206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__________________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76156" y="2409005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_____________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85498" y="2456751"/>
            <a:ext cx="3185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__________________________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8374" y="2855679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______________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10062" y="2855679"/>
            <a:ext cx="3947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_______________________________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2850" y="3314718"/>
            <a:ext cx="688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_________________________________________________________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0601" y="3628073"/>
            <a:ext cx="3070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_________________________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30673" y="3649890"/>
            <a:ext cx="2547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83065" y="3642414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13998" y="3997451"/>
            <a:ext cx="1276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91679" y="3997451"/>
            <a:ext cx="6046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_________________________________________________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95925" y="4444075"/>
            <a:ext cx="3865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________________________________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585498" y="4456572"/>
            <a:ext cx="181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8374" y="4912403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_______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21003" y="4902998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327883" y="4931875"/>
            <a:ext cx="5332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___________________________________________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96764" y="5281735"/>
            <a:ext cx="6186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____________________________________________________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95925" y="5805264"/>
            <a:ext cx="791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___________________________________________________________________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5224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1" grpId="0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www.clker.com/clipart-11757.html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www.clker.com/clipart-23275.html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www.clker.com/clipart-2369.html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www.clker.com/clipart-2485.html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www.clker.com/clipart-2443.html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www.clker.com/clipart-6239.html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www.clker.com/clipart-6246.html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www.clker.com/clipart-6235.html</a:t>
            </a:r>
            <a:endParaRPr lang="cs-CZ" sz="2000" dirty="0" smtClean="0"/>
          </a:p>
          <a:p>
            <a:r>
              <a:rPr lang="cs-CZ" sz="2000" dirty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www.clker.com/clipart-6242.html</a:t>
            </a:r>
            <a:endParaRPr lang="cs-CZ" sz="2000" dirty="0" smtClean="0"/>
          </a:p>
          <a:p>
            <a:r>
              <a:rPr lang="cs-CZ" sz="2000" dirty="0">
                <a:hlinkClick r:id="rId11"/>
              </a:rPr>
              <a:t>http://</a:t>
            </a:r>
            <a:r>
              <a:rPr lang="cs-CZ" sz="2000" dirty="0" smtClean="0">
                <a:hlinkClick r:id="rId11"/>
              </a:rPr>
              <a:t>www.clker.com/clipart-13162.html</a:t>
            </a:r>
            <a:endParaRPr lang="cs-CZ" sz="2000" dirty="0" smtClean="0"/>
          </a:p>
          <a:p>
            <a:r>
              <a:rPr lang="cs-CZ" sz="2000" dirty="0">
                <a:hlinkClick r:id="rId12"/>
              </a:rPr>
              <a:t>http://</a:t>
            </a:r>
            <a:r>
              <a:rPr lang="cs-CZ" sz="2000" dirty="0" smtClean="0">
                <a:hlinkClick r:id="rId12"/>
              </a:rPr>
              <a:t>www.clker.com/clipart-april-2013-desk-calendar.html</a:t>
            </a:r>
            <a:endParaRPr lang="cs-CZ" sz="2000" dirty="0" smtClean="0"/>
          </a:p>
          <a:p>
            <a:r>
              <a:rPr lang="cs-CZ" sz="2000" dirty="0">
                <a:hlinkClick r:id="rId13"/>
              </a:rPr>
              <a:t>http://</a:t>
            </a:r>
            <a:r>
              <a:rPr lang="cs-CZ" sz="2000" dirty="0" smtClean="0">
                <a:hlinkClick r:id="rId13"/>
              </a:rPr>
              <a:t>www.clker.com/clipart-standing-kid-cartoon.html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92174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www.clker.com/clipart-weather-symbols.html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www.clker.com/clipart-day-sky.html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www.clker.com/clipart-night-sky.html</a:t>
            </a:r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www.clker.com/clipart-4229.html</a:t>
            </a:r>
            <a:endParaRPr lang="cs-CZ" sz="2400" dirty="0" smtClean="0"/>
          </a:p>
          <a:p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www.clker.com/clipart-4230.html</a:t>
            </a:r>
            <a:endParaRPr lang="cs-CZ" sz="2400" dirty="0" smtClean="0"/>
          </a:p>
          <a:p>
            <a:r>
              <a:rPr lang="cs-CZ" sz="2400" dirty="0" smtClean="0">
                <a:hlinkClick r:id="rId7"/>
              </a:rPr>
              <a:t>http</a:t>
            </a:r>
            <a:r>
              <a:rPr lang="cs-CZ" sz="2400" dirty="0">
                <a:hlinkClick r:id="rId7"/>
              </a:rPr>
              <a:t>://</a:t>
            </a:r>
            <a:r>
              <a:rPr lang="cs-CZ" sz="2400" dirty="0" smtClean="0">
                <a:hlinkClick r:id="rId7"/>
              </a:rPr>
              <a:t>www.clker.com/clipart-snowman-12.html</a:t>
            </a:r>
            <a:endParaRPr lang="cs-CZ" sz="2400" dirty="0" smtClean="0"/>
          </a:p>
          <a:p>
            <a:r>
              <a:rPr lang="cs-CZ" sz="2400" dirty="0">
                <a:hlinkClick r:id="rId8"/>
              </a:rPr>
              <a:t>http://</a:t>
            </a:r>
            <a:r>
              <a:rPr lang="cs-CZ" sz="2400" dirty="0" smtClean="0">
                <a:hlinkClick r:id="rId8"/>
              </a:rPr>
              <a:t>www.clker.com/clipart-11426.html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89456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</TotalTime>
  <Words>590</Words>
  <Application>Microsoft Office PowerPoint</Application>
  <PresentationFormat>On-screen Show (4:3)</PresentationFormat>
  <Paragraphs>136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Motiv systému Office</vt:lpstr>
      <vt:lpstr>Název školy: ZŠ  Kouřim, Okružní 435 Autor: Jana Ležalová Název materiálu:VY_32_Inovace_37_Druhy vět  Číslo projektu:CZ.1.07/1.4.00/21.3250  </vt:lpstr>
      <vt:lpstr>  Anotace:Prezentace je určena pro 4.ročník               k procvičování látky Druhy vět – formou čtení s porozuměním, přiřazováním, hledáním a samostatnou tvořivostí                </vt:lpstr>
      <vt:lpstr>Doplň, tvoř věty.  </vt:lpstr>
      <vt:lpstr>  </vt:lpstr>
      <vt:lpstr>Vymysli  do tabulky 3  věty  k obrázku</vt:lpstr>
      <vt:lpstr>Zeptej se – věta tázací</vt:lpstr>
      <vt:lpstr>Rozkazuj -  věta rozkazovací</vt:lpstr>
      <vt:lpstr>Odpověz /jak bude/ - věta oznamovací</vt:lpstr>
      <vt:lpstr>Barevně podtrhni druhy vět /tázací, rozkazovací, oznamovací /</vt:lpstr>
      <vt:lpstr>Použité obrázky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Okružní Lenovo 02</dc:creator>
  <cp:lastModifiedBy>Lbyp</cp:lastModifiedBy>
  <cp:revision>47</cp:revision>
  <dcterms:created xsi:type="dcterms:W3CDTF">2013-01-02T17:36:04Z</dcterms:created>
  <dcterms:modified xsi:type="dcterms:W3CDTF">2013-03-23T12:55:36Z</dcterms:modified>
</cp:coreProperties>
</file>