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1" r:id="rId26"/>
    <p:sldId id="282" r:id="rId27"/>
    <p:sldId id="280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4660"/>
  </p:normalViewPr>
  <p:slideViewPr>
    <p:cSldViewPr>
      <p:cViewPr varScale="1">
        <p:scale>
          <a:sx n="69" d="100"/>
          <a:sy n="69" d="100"/>
        </p:scale>
        <p:origin x="-1320" y="3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A33F-2CB8-4696-A423-CADB3FDE010B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EB9C0-A73B-4090-BBEB-E6A91956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06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A33F-2CB8-4696-A423-CADB3FDE010B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EB9C0-A73B-4090-BBEB-E6A91956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8201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A33F-2CB8-4696-A423-CADB3FDE010B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EB9C0-A73B-4090-BBEB-E6A91956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8163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A33F-2CB8-4696-A423-CADB3FDE010B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EB9C0-A73B-4090-BBEB-E6A91956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556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A33F-2CB8-4696-A423-CADB3FDE010B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EB9C0-A73B-4090-BBEB-E6A91956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716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A33F-2CB8-4696-A423-CADB3FDE010B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EB9C0-A73B-4090-BBEB-E6A91956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3705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A33F-2CB8-4696-A423-CADB3FDE010B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EB9C0-A73B-4090-BBEB-E6A91956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435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A33F-2CB8-4696-A423-CADB3FDE010B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EB9C0-A73B-4090-BBEB-E6A91956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558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A33F-2CB8-4696-A423-CADB3FDE010B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EB9C0-A73B-4090-BBEB-E6A91956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3769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A33F-2CB8-4696-A423-CADB3FDE010B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EB9C0-A73B-4090-BBEB-E6A91956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135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2A33F-2CB8-4696-A423-CADB3FDE010B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EB9C0-A73B-4090-BBEB-E6A91956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6207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4000">
              <a:srgbClr val="03D4A8"/>
            </a:gs>
            <a:gs pos="39000">
              <a:srgbClr val="21D6E0"/>
            </a:gs>
            <a:gs pos="99000">
              <a:srgbClr val="0087E6"/>
            </a:gs>
            <a:gs pos="100000">
              <a:srgbClr val="005CB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52A33F-2CB8-4696-A423-CADB3FDE010B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EB9C0-A73B-4090-BBEB-E6A919568A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487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8163" y="5229225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4625956"/>
              </p:ext>
            </p:extLst>
          </p:nvPr>
        </p:nvGraphicFramePr>
        <p:xfrm>
          <a:off x="1403350" y="908050"/>
          <a:ext cx="6096000" cy="402748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13748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Kadavá Jana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82324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VY_32_INOVACE_18_Hmyz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Hmyz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leden 2013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</a:t>
                      </a:r>
                      <a:r>
                        <a:rPr lang="cs-CZ" sz="2400" baseline="0" dirty="0" smtClean="0"/>
                        <a:t> 70839921</a:t>
                      </a:r>
                      <a:endParaRPr lang="cs-CZ" sz="2400" dirty="0"/>
                    </a:p>
                  </a:txBody>
                  <a:tcPr marT="45736" marB="45736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3448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467544" y="1196752"/>
            <a:ext cx="9144000" cy="6858000"/>
          </a:xfrm>
          <a:prstGeom prst="actionButtonBlank">
            <a:avLst/>
          </a:prstGeom>
          <a:solidFill>
            <a:schemeClr val="accent1">
              <a:alpha val="0"/>
            </a:schemeClr>
          </a:solidFill>
          <a:ln>
            <a:solidFill>
              <a:schemeClr val="accent1">
                <a:shade val="50000"/>
                <a:alpha val="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9190322"/>
              </p:ext>
            </p:extLst>
          </p:nvPr>
        </p:nvGraphicFramePr>
        <p:xfrm>
          <a:off x="683568" y="980728"/>
          <a:ext cx="7559675" cy="457845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7879"/>
                <a:gridCol w="4751796"/>
              </a:tblGrid>
              <a:tr h="3707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Vzdělávací oblast:</a:t>
                      </a:r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Člověk a příroda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Anotace:</a:t>
                      </a:r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Digitální učební materiál</a:t>
                      </a:r>
                      <a:r>
                        <a:rPr lang="cs-CZ" sz="1800" baseline="0" dirty="0" smtClean="0"/>
                        <a:t> je určen k zopakování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učiva o hmyzu. První</a:t>
                      </a:r>
                      <a:r>
                        <a:rPr lang="cs-CZ" sz="1800" baseline="0" dirty="0" smtClean="0"/>
                        <a:t> část obsahuje shrnutí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živočichů podle toho, kde žijí. Druhá část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je testová. Obsahuje 21 otázek</a:t>
                      </a:r>
                      <a:r>
                        <a:rPr lang="cs-CZ" sz="1800" baseline="0" dirty="0" smtClean="0"/>
                        <a:t> o hmyzu a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poznávání podle obrázků. Při klinutí nesprávné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odpovědi,</a:t>
                      </a:r>
                      <a:r>
                        <a:rPr lang="cs-CZ" sz="1800" baseline="0" dirty="0" smtClean="0"/>
                        <a:t> rámeček zmizí. Správná odpověď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se zvýrazní</a:t>
                      </a:r>
                      <a:r>
                        <a:rPr lang="cs-CZ" sz="1800" baseline="0" dirty="0" smtClean="0"/>
                        <a:t> pulzem a je doprovázena potleskem.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601521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Druh učebního materiálu: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Prezentace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64006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Stupeň a typ vzdělání: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 vzdělávání žáků s </a:t>
                      </a: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LMP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 </a:t>
                      </a: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II.stupeň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Cílová skupina: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12-13</a:t>
                      </a:r>
                      <a:r>
                        <a:rPr lang="cs-CZ" sz="1800" baseline="0" dirty="0" smtClean="0"/>
                        <a:t> let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2072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SHRNUTÍ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0772" y="1080236"/>
            <a:ext cx="273630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Hmyz žijící na poli 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v půdě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3848" y="1080236"/>
            <a:ext cx="273630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Hmyz žijící v zahradách a sadech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228184" y="1080236"/>
            <a:ext cx="273630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Hmyz žijící ve vodě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u vody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98303" y="2158694"/>
            <a:ext cx="273630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saranče luční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kobylka zelená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krtonožka obecná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mandelinka bramborová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hrobařík obecný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střevlík fialový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čmelák zemní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03848" y="2158694"/>
            <a:ext cx="27363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bělásek zelný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mšice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slunéčko sedmitečné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vosa obecná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obaleč jablečný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2158694"/>
            <a:ext cx="2736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komár pisklavý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ovád hovězí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vážka ploská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2861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8" grpId="0" animBg="1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003335" y="476671"/>
            <a:ext cx="273630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Hmyz žijící 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lese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99592" y="476670"/>
            <a:ext cx="273630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Hmyz žijící 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domácnosti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99592" y="1556792"/>
            <a:ext cx="27363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mol šatní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moucha domácí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masařka obecná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veš dětská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veš šatní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blecha psí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štěnice domácí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3335" y="1556792"/>
            <a:ext cx="2736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lýkožrout smrkový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bekyně mniška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mravenec lesní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1775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188640"/>
            <a:ext cx="88569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Vyber, který hmyz žije na poli.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700808"/>
            <a:ext cx="406845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saranče luční, kobylka zelená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mandelinka bramborová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0433" y="4859351"/>
            <a:ext cx="406845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kobylka zelená, saranče luční, lýkožrout smrkový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31668" y="3429000"/>
            <a:ext cx="406845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saranče luční, moucha domácí,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komár pisklavý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864096" cy="432048"/>
          </a:xfrm>
          <a:prstGeom prst="actionButtonForwardNex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551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88640"/>
            <a:ext cx="88569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Vyber škodlivý hmyz, žijící v zahradách a sadech.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406845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bělásek zelný, mšice, slunéčko sedmitečné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0433" y="4859351"/>
            <a:ext cx="406845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vosa obecná, bělásek zelný, slunéčko sedmitečné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1668" y="3429000"/>
            <a:ext cx="406845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mšice, bělásek zelný, obaleč jablečný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864096" cy="432048"/>
          </a:xfrm>
          <a:prstGeom prst="actionButtonForwardNex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917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88640"/>
            <a:ext cx="88569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Vyber hmyz, který najdeme v lese.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406845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bekyně mniška, mravenec lesní, lýkožrout smrkový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0433" y="4859351"/>
            <a:ext cx="406845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čmelák zemní, mravenec lesní,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lýkožrout smrkový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1668" y="3429000"/>
            <a:ext cx="406845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bekyně mniška, hrobařík, obecný, střevlík fialový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864096" cy="432048"/>
          </a:xfrm>
          <a:prstGeom prst="actionButtonForwardNex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302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88640"/>
            <a:ext cx="88569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Vyber hmyz, žijící u vody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406845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komár pisklavý, kobylka zelená, vážka ploská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90433" y="4859351"/>
            <a:ext cx="406845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komár pisklavý, vážka ploská, ovád hovězí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1668" y="3429000"/>
            <a:ext cx="406845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ovád hovězí, vosa obecná, čmelák zemní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864096" cy="432048"/>
          </a:xfrm>
          <a:prstGeom prst="actionButtonForwardNex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8939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88640"/>
            <a:ext cx="88569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Vyber hmyz, který žije v domácnostech.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406845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veš dětská, štěnice domácí,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komár pisklavý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0433" y="4859351"/>
            <a:ext cx="406845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moucha obecná, komár pisklavý, včela medonosná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1668" y="3429000"/>
            <a:ext cx="406845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mol šatní, moucha obecná, veš dětská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864096" cy="432048"/>
          </a:xfrm>
          <a:prstGeom prst="actionButtonForwardNex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856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88640"/>
            <a:ext cx="88569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Vyber hmyz, který je užitečný.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406845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slunéčko sedmitečné, saranče luční, lýkožrout smrkový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0433" y="4859351"/>
            <a:ext cx="406845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hrobařík obecný, slunéčko sedmitečné, kobylka zelená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1668" y="3429000"/>
            <a:ext cx="406845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mravenec lesní, obaleč jablečný, mol šatní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864096" cy="432048"/>
          </a:xfrm>
          <a:prstGeom prst="actionButtonForwardNex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566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88640"/>
            <a:ext cx="88569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Vyber hmyz, který řadíme mezi škůdce.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406845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saranče luční, mšice, lýkožrout smrkový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0433" y="4859351"/>
            <a:ext cx="406845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kobylka zelená, saranče luční, slunéčko sedmitečné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1668" y="3429000"/>
            <a:ext cx="406845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saranče luční, moucha domácí,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čmelák zemní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864096" cy="432048"/>
          </a:xfrm>
          <a:prstGeom prst="actionButtonForwardNex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720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88640"/>
            <a:ext cx="88569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Poznej hmyz na obrázku.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slunéčko sedmitečné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0433" y="4859351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mandelinka bramborová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1668" y="3429000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hrobařík obecný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864096" cy="432048"/>
          </a:xfrm>
          <a:prstGeom prst="actionButtonForwardNex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Soubor:Colorado potato beetl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785" y="1124743"/>
            <a:ext cx="2382217" cy="1733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3563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88640"/>
            <a:ext cx="88569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Poznej hmyz na obrázku.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58385" y="1729355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mšice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0433" y="4859351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lýkožrout smrkový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1668" y="3429000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kobylka zelená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864096" cy="432048"/>
          </a:xfrm>
          <a:prstGeom prst="actionButtonForwardNex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Soubor:Aphididae (aka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8535" y="1270742"/>
            <a:ext cx="2214718" cy="1748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1652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88640"/>
            <a:ext cx="88569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Poznej hmyz na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obrázku.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bekyně mniška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0433" y="4859351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mravenec lesní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1668" y="3429000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lýkožrout smrkový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864096" cy="432048"/>
          </a:xfrm>
          <a:prstGeom prst="actionButtonForwardNex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Soubor:Ips.typographu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71" y="1298436"/>
            <a:ext cx="2457445" cy="1635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8077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260648"/>
            <a:ext cx="88569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Poznej hmyz na obrázku.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veš dětská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0433" y="4931359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mol šatní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1668" y="3501008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štěnice domácí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100392" y="6309320"/>
            <a:ext cx="864096" cy="432048"/>
          </a:xfrm>
          <a:prstGeom prst="actionButtonForwardNex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Soubor:Pediculus humanus var capitis female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729790" y="844844"/>
            <a:ext cx="1872208" cy="2748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1650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88640"/>
            <a:ext cx="88569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Poznej hmyz na obrázku.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vážka ploská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0433" y="4859351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komár pisklavý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1668" y="3429000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blecha psí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864096" cy="432048"/>
          </a:xfrm>
          <a:prstGeom prst="actionButtonForwardNex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Soubor:CulexPipiens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04" t="8654" r="22471" b="9569"/>
          <a:stretch/>
        </p:blipFill>
        <p:spPr bwMode="auto">
          <a:xfrm rot="16200000" flipH="1">
            <a:off x="5661439" y="888458"/>
            <a:ext cx="2008909" cy="2455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5276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260648"/>
            <a:ext cx="88569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Poznej hmyz na obrázku.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mravenec lesní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0433" y="4931359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štěnice domácí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1668" y="3501008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moucha domácí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100392" y="6309320"/>
            <a:ext cx="864096" cy="432048"/>
          </a:xfrm>
          <a:prstGeom prst="actionButtonForwardNex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Soubor:Cimex lectulariu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6945" y="1226648"/>
            <a:ext cx="2919668" cy="1923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6638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88640"/>
            <a:ext cx="88569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Poznej hmyz na obrázku.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saranče luční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90433" y="4859351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luční koník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1668" y="3429000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kobylka zelená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864096" cy="432048"/>
          </a:xfrm>
          <a:prstGeom prst="actionButtonForwardNex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 descr="Soubor:Chorthippus parallelu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9750" y="1251130"/>
            <a:ext cx="2592288" cy="1730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7390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88640"/>
            <a:ext cx="88569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Poznej hmyz na obrázku.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bekyně mniška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0433" y="4859351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noční můra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1668" y="3429000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otakárek fenyklový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864096" cy="432048"/>
          </a:xfrm>
          <a:prstGeom prst="actionButtonForwardNex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 descr="Soubor:Lymantria monacha0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5353" y="1221858"/>
            <a:ext cx="2081082" cy="1788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6291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88640"/>
            <a:ext cx="88569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Poznej hmyz na obrázku.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moucha domácí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0433" y="4859351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komár pisklavý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1668" y="3429000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masařka obecná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864096" cy="432048"/>
          </a:xfrm>
          <a:prstGeom prst="actionButtonForwardNex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18" name="Picture 2" descr="Soubor:Musca domestica September 2007-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2410" y="1178872"/>
            <a:ext cx="2406967" cy="1874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8536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88640"/>
            <a:ext cx="88569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Kde žije – saranče, kobylka a čmelák zemní?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poli a v půdě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0433" y="4859351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lese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1668" y="3429000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zahradách a sadech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864096" cy="432048"/>
          </a:xfrm>
          <a:prstGeom prst="actionButtonForwardNex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7732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88640"/>
            <a:ext cx="88569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Kde žije – moucha, masařka a štěnice?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lese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0433" y="4859351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domácnosti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1668" y="3429000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louce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864096" cy="432048"/>
          </a:xfrm>
          <a:prstGeom prst="actionButtonForwardNex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479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88640"/>
            <a:ext cx="88569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Kde žije – komár, vážka a ovád?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 vody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0433" y="4859351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zahradách a sadech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1668" y="3429000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horách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864096" cy="432048"/>
          </a:xfrm>
          <a:prstGeom prst="actionButtonForwardNex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528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88640"/>
            <a:ext cx="88569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Kde žije – mravenec, lýkožrout, bekyně?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domácnostech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0433" y="4859351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 vody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1668" y="3429000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lese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864096" cy="432048"/>
          </a:xfrm>
          <a:prstGeom prst="actionButtonForwardNex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601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88640"/>
            <a:ext cx="885698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Kde žije – bělásek, mšice, vosa?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domácnostech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0433" y="4859351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zahradách a sadech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31668" y="3429000"/>
            <a:ext cx="406845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lese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100392" y="6237312"/>
            <a:ext cx="864096" cy="432048"/>
          </a:xfrm>
          <a:prstGeom prst="actionButtonForwardNex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155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Speciální školy\AppData\Local\Microsoft\Windows\Temporary Internet Files\Content.IE5\784T1TZJ\MC90044045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5158" y="188640"/>
            <a:ext cx="3636541" cy="4859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79712" y="5301208"/>
            <a:ext cx="54726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latin typeface="Bradley Hand ITC" pitchFamily="66" charset="0"/>
              </a:rPr>
              <a:t>HOTOVO</a:t>
            </a:r>
            <a:endParaRPr lang="cs-CZ" sz="6600" dirty="0">
              <a:latin typeface="Bradley Hand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7900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1296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BEZ. </a:t>
            </a:r>
            <a:r>
              <a:rPr lang="cs-CZ" sz="1600" i="1" dirty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19.1.2013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]. Dostupný na WWW: http://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cs.wikipedia.org/wiki/Soubor:Colorado_potato_beetle.jpg</a:t>
            </a:r>
          </a:p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KARWATHBEZ, André. </a:t>
            </a:r>
            <a:r>
              <a:rPr lang="cs-CZ" sz="1600" i="1" dirty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19.1.2013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]. Dostupný na WWW: http://cs.wikipedia.org/wiki/Soubor:Aphididae_%28aka%29.jpg</a:t>
            </a:r>
          </a:p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LINDSEY, James K.. </a:t>
            </a:r>
            <a:r>
              <a:rPr lang="cs-CZ" sz="1600" i="1" dirty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19.1..2013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]. Dostupný na WWW: http://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cs.wikipedia.org/wiki/Soubor:Ips.typographus.jpg</a:t>
            </a:r>
          </a:p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BEZ. </a:t>
            </a:r>
            <a:r>
              <a:rPr lang="cs-CZ" sz="1600" i="1" dirty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19.1.2013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]. Dostupný na WWW: http://cs.wikipedia.org/wiki/Soubor:Pediculus_humanus_var_capitis_female2.jpg </a:t>
            </a:r>
          </a:p>
          <a:p>
            <a:r>
              <a:rPr lang="it-IT" sz="1600" dirty="0">
                <a:latin typeface="Times New Roman" pitchFamily="18" charset="0"/>
                <a:cs typeface="Times New Roman" pitchFamily="18" charset="0"/>
              </a:rPr>
              <a:t>BARILLET-PORTAL, David. </a:t>
            </a:r>
            <a:r>
              <a:rPr lang="it-IT" sz="1600" i="1" dirty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it-IT" sz="1600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19.1</a:t>
            </a:r>
            <a:r>
              <a:rPr lang="it-IT" sz="1600" dirty="0" smtClean="0">
                <a:latin typeface="Times New Roman" pitchFamily="18" charset="0"/>
                <a:cs typeface="Times New Roman" pitchFamily="18" charset="0"/>
              </a:rPr>
              <a:t>.2013</a:t>
            </a:r>
            <a:r>
              <a:rPr lang="it-IT" sz="1600" dirty="0">
                <a:latin typeface="Times New Roman" pitchFamily="18" charset="0"/>
                <a:cs typeface="Times New Roman" pitchFamily="18" charset="0"/>
              </a:rPr>
              <a:t>]. Dostupný na WWW: http://cs.wikipedia.org/wiki/Soubor:CulexPipiens.jpg 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CDC/ DONATED BY THE WORLD HEALTH ORGANIZATION. 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[online]. [cit. 7.3.2013].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Dostupný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WWW: http://cs.wikipedia.org/wiki/Soubor:Cimex_lectularius.jpg 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SCHWARZ, Angela. </a:t>
            </a:r>
            <a:r>
              <a:rPr lang="cs-CZ" sz="1600" i="1" dirty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19.1.2013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]. Dostupný na WWW: http://cs.wikipedia.org/wiki/Soubor:Chorthippus_parallelus.jpg </a:t>
            </a:r>
          </a:p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KULAC. </a:t>
            </a:r>
            <a:r>
              <a:rPr lang="cs-CZ" sz="1600" i="1" dirty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19.1.2013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]. Dostupný na WWW: http://cs.wikipedia.org/wiki/Soubor:Lymantria_monacha02.jpg 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ALVESGASPAR. </a:t>
            </a:r>
            <a:r>
              <a:rPr lang="cs-CZ" sz="1600" i="1" dirty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19.1.2013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]. Dostupný na WWW: http://cs.wikipedia.org/wiki/Soubor:Musca_domestica_September_2007-1.jpg 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8135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787</Words>
  <Application>Microsoft Office PowerPoint</Application>
  <PresentationFormat>Předvádění na obrazovce (4:3)</PresentationFormat>
  <Paragraphs>158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17</cp:revision>
  <dcterms:created xsi:type="dcterms:W3CDTF">2013-03-06T13:29:54Z</dcterms:created>
  <dcterms:modified xsi:type="dcterms:W3CDTF">2013-03-18T11:49:53Z</dcterms:modified>
</cp:coreProperties>
</file>