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32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55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2B658D0B-8E97-4E5B-B58C-CE317ACA9B16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696A7C27-FBAB-4A34-9378-34660F909D3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1.wmf"/><Relationship Id="rId7" Type="http://schemas.openxmlformats.org/officeDocument/2006/relationships/image" Target="../media/image8.wmf"/><Relationship Id="rId12" Type="http://schemas.openxmlformats.org/officeDocument/2006/relationships/image" Target="../media/image5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11" Type="http://schemas.openxmlformats.org/officeDocument/2006/relationships/image" Target="../media/image7.wmf"/><Relationship Id="rId5" Type="http://schemas.openxmlformats.org/officeDocument/2006/relationships/image" Target="../media/image13.wmf"/><Relationship Id="rId10" Type="http://schemas.openxmlformats.org/officeDocument/2006/relationships/image" Target="../media/image9.wmf"/><Relationship Id="rId4" Type="http://schemas.openxmlformats.org/officeDocument/2006/relationships/image" Target="../media/image12.wmf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20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24802" y="142680"/>
            <a:ext cx="8344878" cy="38098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VY_32_INOVACE_11_c_13_písmeno a hláska  r, </a:t>
            </a:r>
            <a:r>
              <a:rPr lang="cs-CZ" sz="3200" cap="none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první Čtení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691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8894900"/>
              </p:ext>
            </p:extLst>
          </p:nvPr>
        </p:nvGraphicFramePr>
        <p:xfrm>
          <a:off x="1187624" y="1423539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Ludmila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Eisová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Vytvořeno dne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4. února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Odpilotováno dne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18. února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 třídě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Vzdělávací oblast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Jazyk a jazyková komunikace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Vzdělávací obor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Český jazyk a literatura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První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čtení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Téma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Písmeno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hláska R, r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Klíčová slova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hláska, písmeno, počáteční písmeno, slabika, slovo, věta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47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udmila Eisová\AppData\Local\Microsoft\Windows\Temporary Internet Files\Content.IE5\6MRND51Y\MC9003494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587" y="4624069"/>
            <a:ext cx="1814509" cy="181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DKFTMRFD\MC90044037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219" y="1673940"/>
            <a:ext cx="1991033" cy="199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4VJN298M\MC9003358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575" y="4238648"/>
            <a:ext cx="1057550" cy="192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9367ZOQJ\MC9000839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465" y="2947278"/>
            <a:ext cx="1839897" cy="138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6SRWW0T5\MC9003354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92" y="4851341"/>
            <a:ext cx="2170416" cy="167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udmila Eisová\AppData\Local\Microsoft\Windows\Temporary Internet Files\Content.IE5\6MRND51Y\MC9002150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756" y="1784781"/>
            <a:ext cx="2147520" cy="248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Ludmila Eisová\AppData\Local\Microsoft\Windows\Temporary Internet Files\Content.IE5\UZTM5EZ0\MC9003586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14" y="2180798"/>
            <a:ext cx="1775070" cy="182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2168014" y="265471"/>
            <a:ext cx="2004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err="1" smtClean="0">
                <a:latin typeface="Arial" pitchFamily="34" charset="0"/>
                <a:cs typeface="Arial" pitchFamily="34" charset="0"/>
              </a:rPr>
              <a:t>Kimova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hra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268362" y="752168"/>
            <a:ext cx="5742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Zapamatujte si co nejvíce obrázků.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123767" y="1253613"/>
            <a:ext cx="62741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FA064C"/>
                </a:solidFill>
              </a:rPr>
              <a:t>Jakou hlásku slyšíme na začátku?</a:t>
            </a:r>
            <a:endParaRPr lang="cs-CZ" sz="2800" u="sng" dirty="0">
              <a:solidFill>
                <a:srgbClr val="FA064C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94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10814" y="1061885"/>
            <a:ext cx="2842445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700" dirty="0"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572000" y="1061885"/>
            <a:ext cx="1410964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700" dirty="0">
                <a:latin typeface="Arial" pitchFamily="34" charset="0"/>
                <a:cs typeface="Arial" pitchFamily="34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115322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17031174">
            <a:off x="2669458" y="1592826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A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3447798">
            <a:off x="5648632" y="2271252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B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TextovéPole 3"/>
          <p:cNvSpPr txBox="1"/>
          <p:nvPr/>
        </p:nvSpPr>
        <p:spPr>
          <a:xfrm rot="19722642">
            <a:off x="2831690" y="4262284"/>
            <a:ext cx="4876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Y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 rot="2204495">
            <a:off x="7108723" y="4984955"/>
            <a:ext cx="4844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Comic Sans MS" pitchFamily="66" charset="0"/>
              </a:rPr>
              <a:t>V</a:t>
            </a:r>
          </a:p>
        </p:txBody>
      </p:sp>
      <p:sp>
        <p:nvSpPr>
          <p:cNvPr id="7" name="TextovéPole 6"/>
          <p:cNvSpPr txBox="1"/>
          <p:nvPr/>
        </p:nvSpPr>
        <p:spPr>
          <a:xfrm rot="19778560">
            <a:off x="7506929" y="1563329"/>
            <a:ext cx="582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M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rot="2888441">
            <a:off x="5058697" y="1401097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Stencil" pitchFamily="82" charset="0"/>
              </a:rPr>
              <a:t>S</a:t>
            </a:r>
            <a:endParaRPr lang="cs-CZ" sz="3600" dirty="0">
              <a:latin typeface="Stencil" pitchFamily="82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19634277">
            <a:off x="5684219" y="4793226"/>
            <a:ext cx="497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Lucida Bright" pitchFamily="18" charset="0"/>
              </a:rPr>
              <a:t>R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179871" y="4675239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Wide Latin" pitchFamily="18" charset="0"/>
              </a:rPr>
              <a:t>F</a:t>
            </a:r>
            <a:endParaRPr lang="cs-CZ" sz="3600" dirty="0">
              <a:latin typeface="Wide Lati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rot="19162022">
            <a:off x="7049729" y="4129548"/>
            <a:ext cx="497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G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 rot="19140705">
            <a:off x="3554361" y="5191430"/>
            <a:ext cx="500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Narkisim" pitchFamily="34" charset="-79"/>
                <a:cs typeface="Narkisim" pitchFamily="34" charset="-79"/>
              </a:rPr>
              <a:t>H</a:t>
            </a:r>
            <a:endParaRPr lang="cs-CZ" sz="3600" dirty="0"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13" name="TextovéPole 12"/>
          <p:cNvSpPr txBox="1"/>
          <p:nvPr/>
        </p:nvSpPr>
        <p:spPr>
          <a:xfrm rot="1203048">
            <a:off x="1873045" y="1076632"/>
            <a:ext cx="423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Eras Bold ITC" pitchFamily="34" charset="0"/>
              </a:rPr>
              <a:t>J</a:t>
            </a:r>
            <a:endParaRPr lang="cs-CZ" sz="3600" dirty="0">
              <a:latin typeface="Eras Bold ITC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 rot="1760249">
            <a:off x="6065595" y="1474838"/>
            <a:ext cx="4796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Berlin Sans FB Demi" pitchFamily="34" charset="0"/>
              </a:rPr>
              <a:t>R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793226" y="3569110"/>
            <a:ext cx="5068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Rockwell Extra Bold" pitchFamily="18" charset="0"/>
              </a:rPr>
              <a:t>L</a:t>
            </a:r>
            <a:endParaRPr lang="cs-CZ" sz="3600" dirty="0">
              <a:latin typeface="Rockwell Extra Bold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 rot="18967433">
            <a:off x="3805084" y="200578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79574" y="5309419"/>
            <a:ext cx="5437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Bright" pitchFamily="18" charset="0"/>
              </a:rPr>
              <a:t>O</a:t>
            </a:r>
            <a:endParaRPr lang="cs-CZ" sz="3600" dirty="0">
              <a:latin typeface="Lucida Bright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41406" y="2418736"/>
            <a:ext cx="338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 rot="18277120">
            <a:off x="2979173" y="5781369"/>
            <a:ext cx="5052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U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256206" y="2536723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SimSun-ExtB" pitchFamily="49" charset="-122"/>
                <a:ea typeface="SimSun-ExtB" pitchFamily="49" charset="-122"/>
              </a:rPr>
              <a:t>D</a:t>
            </a:r>
          </a:p>
        </p:txBody>
      </p:sp>
      <p:sp>
        <p:nvSpPr>
          <p:cNvPr id="21" name="TextovéPole 20"/>
          <p:cNvSpPr txBox="1"/>
          <p:nvPr/>
        </p:nvSpPr>
        <p:spPr>
          <a:xfrm rot="21201348">
            <a:off x="8093918" y="4277610"/>
            <a:ext cx="553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Rockwell" pitchFamily="18" charset="0"/>
              </a:rPr>
              <a:t>T</a:t>
            </a:r>
            <a:endParaRPr lang="cs-CZ" sz="3600" dirty="0">
              <a:latin typeface="Rockwell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19899039">
            <a:off x="3569109" y="1061884"/>
            <a:ext cx="474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R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551471" y="3105834"/>
            <a:ext cx="553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ndalus" pitchFamily="18" charset="-78"/>
                <a:cs typeface="Andalus" pitchFamily="18" charset="-78"/>
              </a:rPr>
              <a:t>E</a:t>
            </a:r>
            <a:endParaRPr lang="cs-CZ" sz="36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24" name="TextovéPole 23"/>
          <p:cNvSpPr txBox="1"/>
          <p:nvPr/>
        </p:nvSpPr>
        <p:spPr>
          <a:xfrm rot="334117">
            <a:off x="4215260" y="2954594"/>
            <a:ext cx="425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Verdana" pitchFamily="34" charset="0"/>
                <a:ea typeface="Verdana" pitchFamily="34" charset="0"/>
                <a:cs typeface="Verdana" pitchFamily="34" charset="0"/>
              </a:rPr>
              <a:t>š</a:t>
            </a:r>
          </a:p>
        </p:txBody>
      </p:sp>
      <p:sp>
        <p:nvSpPr>
          <p:cNvPr id="25" name="TextovéPole 24"/>
          <p:cNvSpPr txBox="1"/>
          <p:nvPr/>
        </p:nvSpPr>
        <p:spPr>
          <a:xfrm rot="1662301">
            <a:off x="1923755" y="5230763"/>
            <a:ext cx="4459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Narkisim" pitchFamily="34" charset="-79"/>
                <a:cs typeface="Narkisim" pitchFamily="34" charset="-79"/>
              </a:rPr>
              <a:t>R</a:t>
            </a:r>
          </a:p>
        </p:txBody>
      </p:sp>
      <p:sp>
        <p:nvSpPr>
          <p:cNvPr id="26" name="TextovéPole 25"/>
          <p:cNvSpPr txBox="1"/>
          <p:nvPr/>
        </p:nvSpPr>
        <p:spPr>
          <a:xfrm rot="1196162">
            <a:off x="7538669" y="3282815"/>
            <a:ext cx="434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Impact" pitchFamily="34" charset="0"/>
              </a:rPr>
              <a:t>N</a:t>
            </a:r>
            <a:endParaRPr lang="cs-CZ" sz="3600" dirty="0">
              <a:latin typeface="Impact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 rot="1957278">
            <a:off x="6136397" y="3751006"/>
            <a:ext cx="476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Lucida Bright" pitchFamily="18" charset="0"/>
              </a:rPr>
              <a:t>Z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424516" y="1047135"/>
            <a:ext cx="43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Lucida Sans Unicode" pitchFamily="34" charset="0"/>
                <a:cs typeface="Lucida Sans Unicode" pitchFamily="34" charset="0"/>
              </a:rPr>
              <a:t>Š</a:t>
            </a:r>
          </a:p>
        </p:txBody>
      </p:sp>
      <p:sp>
        <p:nvSpPr>
          <p:cNvPr id="29" name="TextovéPole 28"/>
          <p:cNvSpPr txBox="1"/>
          <p:nvPr/>
        </p:nvSpPr>
        <p:spPr>
          <a:xfrm rot="18760040">
            <a:off x="1120877" y="1519084"/>
            <a:ext cx="4363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n</a:t>
            </a:r>
            <a:endParaRPr lang="cs-CZ" sz="3600" dirty="0"/>
          </a:p>
        </p:txBody>
      </p:sp>
      <p:sp>
        <p:nvSpPr>
          <p:cNvPr id="30" name="TextovéPole 29"/>
          <p:cNvSpPr txBox="1"/>
          <p:nvPr/>
        </p:nvSpPr>
        <p:spPr>
          <a:xfrm rot="1885949">
            <a:off x="3949200" y="4601497"/>
            <a:ext cx="373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Aharoni" pitchFamily="2" charset="-79"/>
                <a:cs typeface="Aharoni" pitchFamily="2" charset="-79"/>
              </a:rPr>
              <a:t>r</a:t>
            </a:r>
          </a:p>
        </p:txBody>
      </p:sp>
      <p:sp>
        <p:nvSpPr>
          <p:cNvPr id="31" name="TextovéPole 30"/>
          <p:cNvSpPr txBox="1"/>
          <p:nvPr/>
        </p:nvSpPr>
        <p:spPr>
          <a:xfrm rot="2346356">
            <a:off x="7211961" y="973394"/>
            <a:ext cx="412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y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1580430">
            <a:off x="1209368" y="4041058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x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 rot="2459911">
            <a:off x="6209071" y="707923"/>
            <a:ext cx="3850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c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4" name="TextovéPole 33"/>
          <p:cNvSpPr txBox="1"/>
          <p:nvPr/>
        </p:nvSpPr>
        <p:spPr>
          <a:xfrm rot="1877857">
            <a:off x="6636774" y="2684206"/>
            <a:ext cx="423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v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 rot="1353794">
            <a:off x="5206180" y="5619135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Rounded MT Bold" pitchFamily="34" charset="0"/>
              </a:rPr>
              <a:t>b</a:t>
            </a:r>
            <a:endParaRPr lang="cs-CZ" sz="3600" dirty="0">
              <a:latin typeface="Arial Rounded MT Bold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315200" y="5855110"/>
            <a:ext cx="5677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</a:t>
            </a:r>
            <a:endParaRPr lang="cs-CZ" sz="3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020529" y="2389238"/>
            <a:ext cx="3818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a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60439" y="3672348"/>
            <a:ext cx="407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roadway" pitchFamily="82" charset="0"/>
              </a:rPr>
              <a:t>s</a:t>
            </a:r>
            <a:endParaRPr lang="cs-CZ" sz="3600" dirty="0">
              <a:latin typeface="Broadway" pitchFamily="82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 rot="19850503">
            <a:off x="2816942" y="914402"/>
            <a:ext cx="474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d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8141109" y="678425"/>
            <a:ext cx="3545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DejaVu Serif" pitchFamily="18" charset="0"/>
                <a:ea typeface="DejaVu Serif" pitchFamily="18" charset="0"/>
              </a:rPr>
              <a:t>f</a:t>
            </a:r>
            <a:endParaRPr lang="cs-CZ" sz="3600" dirty="0">
              <a:latin typeface="DejaVu Serif" pitchFamily="18" charset="0"/>
              <a:ea typeface="DejaVu Serif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20754146">
            <a:off x="1761149" y="3613355"/>
            <a:ext cx="3754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g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318387" y="3480619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SYM Syllabary" pitchFamily="34" charset="0"/>
                <a:cs typeface="SYM Syllabary" pitchFamily="34" charset="0"/>
              </a:rPr>
              <a:t>h</a:t>
            </a:r>
            <a:endParaRPr lang="cs-CZ" sz="3600" dirty="0">
              <a:latin typeface="SYM Syllabary" pitchFamily="34" charset="0"/>
              <a:cs typeface="SYM Syllabary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 rot="1315694">
            <a:off x="560438" y="1666568"/>
            <a:ext cx="501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</a:t>
            </a:r>
            <a:endParaRPr lang="cs-CZ" sz="3600" dirty="0"/>
          </a:p>
        </p:txBody>
      </p:sp>
      <p:sp>
        <p:nvSpPr>
          <p:cNvPr id="44" name="TextovéPole 43"/>
          <p:cNvSpPr txBox="1"/>
          <p:nvPr/>
        </p:nvSpPr>
        <p:spPr>
          <a:xfrm rot="19693371">
            <a:off x="859251" y="5840361"/>
            <a:ext cx="373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Aharoni" pitchFamily="2" charset="-79"/>
                <a:cs typeface="Aharoni" pitchFamily="2" charset="-79"/>
              </a:rPr>
              <a:t>r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5825613" y="5869859"/>
            <a:ext cx="296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Baskerville Old Face" pitchFamily="18" charset="0"/>
              </a:rPr>
              <a:t>l</a:t>
            </a:r>
            <a:endParaRPr lang="cs-CZ" sz="3600" dirty="0">
              <a:latin typeface="Baskerville Old Face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20880235">
            <a:off x="442452" y="5176682"/>
            <a:ext cx="5277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w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30943" y="2713703"/>
            <a:ext cx="4491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e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412657" y="3097162"/>
            <a:ext cx="386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Rounded MT Bold" pitchFamily="34" charset="0"/>
              </a:rPr>
              <a:t>r</a:t>
            </a:r>
            <a:endParaRPr lang="cs-CZ" sz="3600" dirty="0">
              <a:latin typeface="Arial Rounded MT Bold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 rot="2011263">
            <a:off x="5029199" y="4468761"/>
            <a:ext cx="367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Lucida Sans Unicode" pitchFamily="34" charset="0"/>
                <a:cs typeface="Lucida Sans Unicode" pitchFamily="34" charset="0"/>
              </a:rPr>
              <a:t>t</a:t>
            </a:r>
            <a:endParaRPr lang="cs-CZ" sz="36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 rot="1756253">
            <a:off x="8273845" y="5456903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Black" pitchFamily="34" charset="0"/>
              </a:rPr>
              <a:t>z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2212259" y="5928852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u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4911213" y="2521974"/>
            <a:ext cx="3161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i</a:t>
            </a:r>
            <a:endParaRPr lang="cs-CZ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3" name="TextovéPole 52"/>
          <p:cNvSpPr txBox="1"/>
          <p:nvPr/>
        </p:nvSpPr>
        <p:spPr>
          <a:xfrm rot="1097072">
            <a:off x="8096863" y="2521973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54" name="TextovéPole 53"/>
          <p:cNvSpPr txBox="1"/>
          <p:nvPr/>
        </p:nvSpPr>
        <p:spPr>
          <a:xfrm rot="20765868">
            <a:off x="6710516" y="1917290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84903" y="235974"/>
            <a:ext cx="5336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FF0000"/>
                </a:solidFill>
              </a:rPr>
              <a:t>Hledejte a vyznačte barevně </a:t>
            </a:r>
            <a:r>
              <a:rPr lang="cs-CZ" sz="3600" b="1" u="sng" dirty="0">
                <a:solidFill>
                  <a:srgbClr val="C00000"/>
                </a:solidFill>
              </a:rPr>
              <a:t>R</a:t>
            </a:r>
            <a:r>
              <a:rPr lang="cs-CZ" sz="3600" b="1" u="sng" dirty="0" smtClean="0">
                <a:solidFill>
                  <a:srgbClr val="C00000"/>
                </a:solidFill>
              </a:rPr>
              <a:t>, </a:t>
            </a:r>
            <a:r>
              <a:rPr lang="cs-CZ" sz="3600" b="1" u="sng" dirty="0">
                <a:solidFill>
                  <a:srgbClr val="C00000"/>
                </a:solidFill>
              </a:rPr>
              <a:t>r</a:t>
            </a:r>
            <a:r>
              <a:rPr lang="cs-CZ" sz="3600" b="1" u="sng" dirty="0" smtClean="0">
                <a:solidFill>
                  <a:srgbClr val="C00000"/>
                </a:solidFill>
              </a:rPr>
              <a:t>.</a:t>
            </a:r>
            <a:endParaRPr lang="cs-CZ" sz="2800" u="sng" dirty="0">
              <a:solidFill>
                <a:srgbClr val="C0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3760839" y="5958348"/>
            <a:ext cx="500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</a:t>
            </a:r>
            <a:endParaRPr lang="cs-CZ" sz="36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439265" y="5279923"/>
            <a:ext cx="5004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Ž</a:t>
            </a:r>
            <a:endParaRPr lang="cs-CZ" sz="3600" dirty="0"/>
          </a:p>
        </p:txBody>
      </p:sp>
      <p:sp>
        <p:nvSpPr>
          <p:cNvPr id="58" name="TextovéPole 57"/>
          <p:cNvSpPr txBox="1"/>
          <p:nvPr/>
        </p:nvSpPr>
        <p:spPr>
          <a:xfrm rot="1233951">
            <a:off x="870154" y="1076632"/>
            <a:ext cx="426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</a:t>
            </a:r>
            <a:endParaRPr lang="cs-CZ" sz="36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988142" y="3229897"/>
            <a:ext cx="441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Black" pitchFamily="34" charset="0"/>
              </a:rPr>
              <a:t>ž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386349" y="2344994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K</a:t>
            </a:r>
          </a:p>
        </p:txBody>
      </p:sp>
      <p:sp>
        <p:nvSpPr>
          <p:cNvPr id="61" name="TextovéPole 60"/>
          <p:cNvSpPr txBox="1"/>
          <p:nvPr/>
        </p:nvSpPr>
        <p:spPr>
          <a:xfrm>
            <a:off x="2551471" y="2241755"/>
            <a:ext cx="311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+mj-lt"/>
              </a:rPr>
              <a:t>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87498" y="3333136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š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3923071" y="3908322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</a:t>
            </a:r>
            <a:endParaRPr lang="cs-CZ" sz="32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8273845" y="3775587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r</a:t>
            </a:r>
          </a:p>
        </p:txBody>
      </p:sp>
      <p:sp>
        <p:nvSpPr>
          <p:cNvPr id="64" name="TextovéPole 63"/>
          <p:cNvSpPr txBox="1"/>
          <p:nvPr/>
        </p:nvSpPr>
        <p:spPr>
          <a:xfrm>
            <a:off x="265471" y="4630994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R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4557252" y="6164826"/>
            <a:ext cx="332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haroni" pitchFamily="2" charset="-79"/>
                <a:cs typeface="Aharoni" pitchFamily="2" charset="-79"/>
              </a:rPr>
              <a:t>r</a:t>
            </a:r>
            <a:endParaRPr lang="cs-CZ" sz="2800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0184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udmila Eisová\AppData\Local\Microsoft\Windows\Temporary Internet Files\Content.IE5\9367ZOQJ\MC9004447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00656" y="182880"/>
            <a:ext cx="1243584" cy="12954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2" descr="C:\Users\Ludmila Eisová\AppData\Local\Microsoft\Windows\Temporary Internet Files\Content.IE5\DU3WXRX5\MC9003971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73187" y="4198423"/>
            <a:ext cx="1286184" cy="91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Ludmila Eisová\AppData\Local\Microsoft\Windows\Temporary Internet Files\Content.IE5\4VJN298M\MC9003601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680" y="1026119"/>
            <a:ext cx="1787652" cy="18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Ludmila Eisová\AppData\Local\Microsoft\Windows\Temporary Internet Files\Content.IE5\9367ZOQJ\MC9002327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025" y="3798386"/>
            <a:ext cx="1489295" cy="185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4046957" y="0"/>
            <a:ext cx="4282440" cy="795528"/>
          </a:xfrm>
          <a:prstGeom prst="wedgeEllipseCallout">
            <a:avLst>
              <a:gd name="adj1" fmla="val -76839"/>
              <a:gd name="adj2" fmla="val 4048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286372" y="134209"/>
            <a:ext cx="4075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Čtěte obrázkové slabiky.</a:t>
            </a:r>
            <a:endParaRPr lang="cs-CZ" sz="2800" u="sng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 descr="C:\Users\Ludmila Eisová\AppData\Local\Microsoft\Windows\Temporary Internet Files\Content.IE5\6MRND51Y\MC9003494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88" y="4023359"/>
            <a:ext cx="1393928" cy="139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Ludmila Eisová\AppData\Local\Microsoft\Windows\Temporary Internet Files\Content.IE5\6MRND51Y\MC9002150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607" y="975360"/>
            <a:ext cx="1701313" cy="196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Ludmila Eisová\AppData\Local\Microsoft\Windows\Temporary Internet Files\Content.IE5\9367ZOQJ\MC90008395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103" y="3937878"/>
            <a:ext cx="1839897" cy="138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Ludmila Eisová\AppData\Local\Microsoft\Windows\Temporary Internet Files\Content.IE5\DKFTMRFD\MC900440379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479" y="1112520"/>
            <a:ext cx="1546613" cy="154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C:\Users\Ludmila Eisová\AppData\Local\Microsoft\Windows\Temporary Internet Files\Content.IE5\UZTM5EZ0\MC90035861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240" y="1672702"/>
            <a:ext cx="1260844" cy="129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Ludmila Eisová\AppData\Local\Microsoft\Windows\Temporary Internet Files\Content.IE5\6SRWW0T5\MC90033540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86" y="3870959"/>
            <a:ext cx="1940609" cy="150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Ludmila Eisová\AppData\Local\Microsoft\Windows\Temporary Internet Files\Content.IE5\4VJN298M\MC90033580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59" y="899160"/>
            <a:ext cx="874445" cy="1591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53266" y="2927554"/>
            <a:ext cx="59503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631306" y="2973274"/>
            <a:ext cx="82586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56786" y="2668474"/>
            <a:ext cx="59503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ru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71826" y="3034234"/>
            <a:ext cx="59503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ro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251586" y="3156154"/>
            <a:ext cx="59503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rů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34266" y="5564074"/>
            <a:ext cx="77457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Ru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415666" y="5640274"/>
            <a:ext cx="59503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rá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678306" y="5807914"/>
            <a:ext cx="56938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rý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985386" y="5609794"/>
            <a:ext cx="56938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ry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859906" y="5533594"/>
            <a:ext cx="77457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Ra</a:t>
            </a:r>
            <a:endParaRPr lang="cs-CZ" sz="3600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91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dmila Eisová\AppData\Local\Microsoft\Windows\Temporary Internet Files\Content.IE5\UZTM5EZ0\MC9004450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5800" y="12873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520" y="328341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98520" y="180513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320" y="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49240" y="390825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040" y="239949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94120" y="76881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88010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93520" y="929640"/>
            <a:ext cx="906017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ráno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46120" y="3977640"/>
            <a:ext cx="785793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orel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508760" y="2697480"/>
            <a:ext cx="8851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ruka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389120" y="2545080"/>
            <a:ext cx="684803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rak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267200" y="716280"/>
            <a:ext cx="984565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rýma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979920" y="1478280"/>
            <a:ext cx="1085554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dárek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644640" y="3032760"/>
            <a:ext cx="8851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Jára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17920" y="4587240"/>
            <a:ext cx="8851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kapr</a:t>
            </a:r>
            <a:endParaRPr lang="cs-CZ" sz="2800" dirty="0"/>
          </a:p>
        </p:txBody>
      </p:sp>
      <p:sp>
        <p:nvSpPr>
          <p:cNvPr id="3" name="Zaoblený obdélníkový popisek 2"/>
          <p:cNvSpPr/>
          <p:nvPr/>
        </p:nvSpPr>
        <p:spPr>
          <a:xfrm>
            <a:off x="2743200" y="4998720"/>
            <a:ext cx="2133600" cy="624840"/>
          </a:xfrm>
          <a:prstGeom prst="wedgeRoundRectCallout">
            <a:avLst>
              <a:gd name="adj1" fmla="val -71898"/>
              <a:gd name="adj2" fmla="val 7020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0000"/>
                </a:solidFill>
              </a:rPr>
              <a:t>Čtěte</a:t>
            </a:r>
            <a:r>
              <a:rPr lang="cs-CZ" sz="2000" b="1" u="sng" dirty="0" smtClean="0">
                <a:solidFill>
                  <a:srgbClr val="FF0000"/>
                </a:solidFill>
              </a:rPr>
              <a:t> </a:t>
            </a:r>
            <a:r>
              <a:rPr lang="cs-CZ" sz="2400" b="1" u="sng" dirty="0" smtClean="0">
                <a:solidFill>
                  <a:srgbClr val="FF0000"/>
                </a:solidFill>
              </a:rPr>
              <a:t>slova</a:t>
            </a:r>
            <a:r>
              <a:rPr lang="cs-CZ" sz="2000" b="1" u="sng" dirty="0" smtClean="0">
                <a:solidFill>
                  <a:srgbClr val="FF0000"/>
                </a:solidFill>
              </a:rPr>
              <a:t>.</a:t>
            </a:r>
            <a:r>
              <a:rPr lang="cs-CZ" b="1" u="sng" dirty="0" smtClean="0"/>
              <a:t>.</a:t>
            </a:r>
            <a:endParaRPr lang="cs-CZ" b="1" u="sng" dirty="0"/>
          </a:p>
        </p:txBody>
      </p:sp>
      <p:pic>
        <p:nvPicPr>
          <p:cNvPr id="11" name="Picture 7" descr="C:\Users\Ludmila Eisová\AppData\Local\Microsoft\Windows\Temporary Internet Files\Content.IE5\QKKEMLWV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880" y="5125445"/>
            <a:ext cx="2636520" cy="190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4878690" y="5775960"/>
            <a:ext cx="1184940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Marek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6047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83 -0.10232 C -0.47952 -0.08218 -0.47778 -0.07454 -0.4849 -0.05996 C -0.48733 -0.04769 -0.48698 -0.0375 -0.4816 -0.02663 C -0.47744 -0.00996 -0.47362 0.00925 -0.4599 0.0155 C -0.45209 0.01481 -0.44445 0.01435 -0.43664 0.01319 C -0.43438 0.01296 -0.4323 0.01157 -0.43004 0.01111 C -0.42327 0.00949 -0.4099 0.00671 -0.4099 0.00671 C -0.40608 0.00486 -0.40191 0.00439 -0.39827 0.00208 C -0.38855 -0.0044 -0.38403 -0.01413 -0.37327 -0.01783 C -0.35591 -0.03565 -0.33733 -0.05093 -0.31997 -0.06899 C -0.31424 -0.07477 -0.29497 -0.07292 -0.29497 -0.0845 C -0.28646 -0.08843 -0.27865 -0.09399 -0.26997 -0.09792 C -0.26094 -0.10209 -0.25087 -0.10139 -0.24167 -0.1044 C -0.23507 -0.10371 -0.2283 -0.10371 -0.22171 -0.10232 C -0.21823 -0.10163 -0.21164 -0.09792 -0.21164 -0.09792 C -0.20539 -0.08913 -0.20625 -0.07362 -0.19827 -0.06667 C -0.19115 -0.06042 -0.19514 -0.06343 -0.18664 -0.05788 C -0.1757 -0.05857 -0.16441 -0.05834 -0.1533 -0.05996 C -0.14549 -0.06112 -0.13855 -0.06899 -0.1316 -0.07338 C -0.11789 -0.09167 -0.09896 -0.1 -0.08004 -0.1 C -0.07101 -0.10417 -0.06702 -0.10417 -0.06164 -0.09329 C -0.05938 -0.08218 -0.05643 -0.07894 -0.04827 -0.0757 C -0.0441 -0.06991 -0.04167 -0.06459 -0.03664 -0.05996 C -0.03195 -0.0507 -0.02466 -0.04422 -0.01667 -0.04005 C -0.01337 -0.03843 -0.0066 -0.03565 -0.0066 -0.03565 C 0.00885 -0.04051 0.02222 -0.06135 0.03663 -0.07107 C 0.04444 -0.07038 0.05277 -0.07269 0.06006 -0.06899 C 0.06388 -0.06713 0.06441 -0.05996 0.06666 -0.05556 C 0.0677 -0.05325 0.06996 -0.04885 0.06996 -0.04885 C 0.06805 0.03217 0.07361 -0.00625 0.06666 0.02222 C 0.06371 0.03425 0.06684 0.02662 0.05677 0.04004 C 0.05399 0.04375 0.05 0.05324 0.05 0.05324 C 0.03993 0.05254 0.02968 0.05439 0.01996 0.05115 C 0.01614 0.04976 0.01441 0.04375 0.01163 0.04004 C 0.00798 0.03518 0.00642 0.03518 0.00173 0.03333 C -0.00521 0.01921 0.00312 0.03287 -0.00834 0.0243 C -0.02726 0.01018 -0.00191 0.02337 -0.01823 0.0155 C -0.03004 -0.00024 -0.02483 0.00648 -0.03334 -0.0044 C -0.03612 -0.00811 -0.04775 -0.00996 -0.05157 -0.01135 C -0.06893 -0.01621 -0.08733 -0.01991 -0.10504 -0.02223 C -0.125 -0.02038 -0.12605 -0.025 -0.1349 -0.00672 C -0.129 0.02291 -0.13316 0.01458 -0.11823 0.0243 C -0.10348 0.04467 -0.12205 0.02106 -0.10834 0.03333 C -0.09636 0.04398 -0.10973 0.03726 -0.09827 0.04212 C -0.08473 0.05393 -0.06546 0.05185 -0.05 0.05324 C -0.04341 0.05254 -0.03664 0.053 -0.03004 0.05115 C -0.0257 0.05 -0.02153 0.0375 -0.01823 0.03333 C -0.01476 0.01851 -0.01945 0.03564 -0.01164 0.01782 C -0.00782 0.00925 -0.0099 7.40741E-7 1.94444E-6 7.40741E-7 " pathEditMode="relative" ptsTypes="ffffffffffffffffffffffffffffffffffffffffffffffffA">
                                      <p:cBhvr>
                                        <p:cTn id="12" dur="875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4062 -0.01134 C 0.71683 -0.0222 0.70242 0.00392 0.69149 0.02704 C 0.6901 0.02982 0.68975 0.03352 0.68819 0.03606 C 0.68524 0.04092 0.68142 0.04508 0.67794 0.04947 C 0.66353 0.06843 0.6394 0.07329 0.6203 0.07652 C 0.61353 0.07583 0.60676 0.0756 0.59999 0.07444 C 0.59826 0.07421 0.59496 0.07213 0.59496 0.07213 C 0.58471 0.09525 0.57708 0.12161 0.5644 0.14219 C 0.55971 0.14982 0.56058 0.15444 0.55433 0.16022 C 0.54253 0.18612 0.55815 0.15491 0.53385 0.18728 C 0.52829 0.19467 0.52187 0.20624 0.51527 0.21202 C 0.5085 0.22982 0.51614 0.21294 0.50503 0.22797 C 0.49444 0.2423 0.50954 0.22774 0.49669 0.23907 C 0.48958 0.25317 0.47846 0.25965 0.46787 0.26843 C 0.46614 0.26982 0.46423 0.27121 0.46267 0.27306 C 0.46076 0.27514 0.45954 0.27791 0.45763 0.27976 C 0.45451 0.28254 0.45086 0.28439 0.44739 0.28647 C 0.44461 0.28808 0.44166 0.28901 0.43905 0.29109 C 0.43419 0.29502 0.43003 0.30011 0.42551 0.30473 C 0.42152 0.30889 0.41596 0.31005 0.4118 0.31375 C 0.40607 0.31884 0.40155 0.3267 0.39496 0.32947 C 0.37899 0.33641 0.38801 0.33202 0.36787 0.34288 C 0.35572 0.34936 0.35624 0.34566 0.34583 0.34982 C 0.33228 0.35514 0.3328 0.35837 0.31701 0.36115 C 0.30971 0.36045 0.30225 0.36069 0.29496 0.35884 C 0.28836 0.35722 0.28628 0.35028 0.28142 0.34519 C 0.27291 0.33618 0.26093 0.32577 0.25086 0.32045 C 0.2427 0.30959 0.24756 0.31676 0.23905 0.30011 C 0.23784 0.2978 0.23558 0.2934 0.23558 0.2934 C 0.23437 0.28716 0.23159 0.28161 0.23055 0.27537 C 0.22846 0.26358 0.22846 0.25109 0.22708 0.23907 C 0.22517 0.19907 0.2302 0.15537 0.2203 0.11722 C 0.22152 0.09988 0.22221 0.08254 0.22378 0.06543 C 0.22499 0.05155 0.23246 0.03884 0.23732 0.02704 C 0.23871 0.02358 0.23888 0.01895 0.24062 0.01571 C 0.2434 0.0104 0.24843 0.00762 0.25086 0.00207 C 0.25694 -0.01157 0.25312 -0.00694 0.2611 -0.01365 C 0.27204 -0.03585 0.30242 -0.0407 0.3203 -0.04301 C 0.32742 -0.04903 0.3361 -0.05296 0.34409 -0.05666 C 0.35346 -0.06914 0.3644 -0.08486 0.37621 -0.09272 C 0.38107 -0.09596 0.39444 -0.09689 0.39669 -0.09712 C 0.40833 -0.10498 0.42013 -0.10775 0.43228 -0.11307 C 0.44183 -0.11238 0.4519 -0.11423 0.4611 -0.11076 C 0.46336 -0.10983 0.46267 -0.10475 0.46267 -0.10174 C 0.46267 -0.09642 0.46215 -0.09087 0.4611 -0.08579 C 0.45607 -0.06082 0.43715 -0.05943 0.42204 -0.05434 C 0.40624 -0.05712 0.39826 -0.05874 0.38471 -0.06336 C 0.36787 -0.07793 0.39513 -0.0555 0.37117 -0.07007 C 0.36492 -0.07376 0.36076 -0.08232 0.35433 -0.08579 C 0.35138 -0.08741 0.32933 -0.09041 0.32881 -0.09041 C 0.32708 -0.09111 0.32534 -0.0918 0.32378 -0.09272 C 0.32152 -0.09411 0.31926 -0.09596 0.31701 -0.09712 C 0.31371 -0.09897 0.30676 -0.10174 0.30676 -0.10174 C 0.29218 -0.10082 0.26058 -0.10405 0.24583 -0.09041 C 0.22638 -0.07238 0.22864 -0.04209 0.22204 -0.01596 C 0.22065 -0.01041 0.20728 0.00647 0.20346 0.00901 C 0.19808 0.01271 0.18923 0.01294 0.18315 0.01571 C 0.16562 0.0141 0.14808 0.01363 0.13055 0.01109 C 0.12308 0.00993 0.11701 0.00138 0.11024 -0.00232 C 0.09201 -0.01203 0.07256 -0.01712 0.05433 -0.02729 C 0.02412 -0.0259 -6.94444E-6 -0.04139 -6.94444E-6 -6.41618E-6 " pathEditMode="relative" ptsTypes="ffffffffffffffffffffffffffffffffffffffffffffffffffffffffffffA">
                                      <p:cBhvr>
                                        <p:cTn id="14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7969 0.0881 C -1.075 0.07908 -1.06893 0.07238 -1.06268 0.06544 C -1.05695 0.05897 -1.05643 0.05296 -1.04913 0.04972 C -1.03976 0.03723 -1.02622 0.03376 -1.01354 0.02937 C -0.94445 0.03238 -0.979 0.02544 -0.9507 0.03839 C -0.94219 0.04995 -0.93091 0.06174 -0.91875 0.06544 C -0.90955 0.06475 -0.90035 0.06567 -0.8915 0.06336 C -0.88455 0.06151 -0.87761 0.04625 -0.86945 0.04301 C -0.85382 0.02798 -0.84045 0.02197 -0.82205 0.01134 C -0.80764 0.00301 -0.79514 -0.00323 -0.77969 -0.0067 C -0.76667 -0.006 -0.75347 -0.00693 -0.74063 -0.00439 C -0.73941 -0.00415 -0.73038 0.00671 -0.72709 0.00903 C -0.70608 -0.01271 -0.68646 -0.03467 -0.66441 -0.0541 C -0.6592 -0.05872 -0.65157 -0.05918 -0.64584 -0.06311 C -0.63403 -0.07097 -0.62483 -0.08485 -0.61198 -0.09017 C -0.60452 -0.09687 -0.59705 -0.09733 -0.5882 -0.09918 C -0.55677 -0.09756 -0.55625 -0.09941 -0.53559 -0.09248 C -0.51181 -0.06843 -0.53177 -0.08808 -0.51198 -0.06982 C -0.50955 -0.06774 -0.50677 -0.06612 -0.50504 -0.06311 C -0.50174 -0.0571 -0.49497 -0.04508 -0.49497 -0.04508 C -0.49236 -0.03514 -0.4908 -0.01941 -0.48472 -0.01132 C -0.48195 -0.00762 -0.47622 -0.00439 -0.47292 -0.0023 C -0.46563 -0.003 -0.45799 -0.00184 -0.45087 -0.00439 C -0.44688 -0.00577 -0.44063 -0.0134 -0.44063 -0.0134 C -0.43472 -0.02589 -0.41754 -0.05155 -0.40677 -0.05641 C -0.40226 -0.06566 -0.39931 -0.06496 -0.3915 -0.06774 C -0.38924 -0.06866 -0.38698 -0.06913 -0.38472 -0.06982 C -0.38247 -0.07051 -0.37795 -0.07213 -0.37795 -0.07213 C -0.36354 -0.07537 -0.35 -0.08092 -0.33559 -0.08346 C -0.32657 -0.08277 -0.31736 -0.083 -0.30851 -0.08115 C -0.30313 -0.07999 -0.30313 -0.07398 -0.3 -0.06982 C -0.29219 -0.05941 -0.2974 -0.07236 -0.28993 -0.05872 C -0.28542 -0.05017 -0.28108 -0.04207 -0.27622 -0.03375 C -0.27309 -0.01595 -0.26615 0.00371 -0.25434 0.01365 C -0.24827 0.01874 -0.23907 0.02082 -0.23229 0.02267 C -0.21198 0.02082 -0.21094 0.02683 -0.2 0.01365 C -0.19462 0.00718 -0.18993 5.66474E-6 -0.18472 -0.0067 C -0.18299 -0.00901 -0.17969 -0.0134 -0.17969 -0.0134 C -0.17778 -0.0208 -0.17743 -0.02242 -0.17118 -0.02242 C -0.16597 -0.03329 -0.16025 -0.03051 -0.15261 -0.04069 C -0.13368 -0.06589 -0.10469 -0.07097 -0.07969 -0.07676 C -0.06841 -0.0793 -0.05695 -0.08439 -0.04584 -0.08808 C -0.02066 -0.08647 -0.01684 -0.0904 -1.94444E-6 -0.07884 C 0.00694 -0.06635 0.0118 -0.05294 0.01857 -0.04069 C 0.02135 -0.02959 0.02465 -0.01918 0.02882 -0.00901 C 0.0335 0.00209 0.04166 0.01041 0.04739 0.02035 C 0.05694 0.03677 0.04948 0.03215 0.05937 0.03608 C 0.07274 0.03192 0.07517 0.03423 0.06441 -0.0023 C 0.06302 -0.0067 0.05416 -0.0067 0.05416 -0.0067 C 0.03489 -0.00462 0.01927 5.66474E-6 -1.94444E-6 5.66474E-6 " pathEditMode="relative" ptsTypes="fffffffffffffffffffffffffffffffffffffffffffffffffA">
                                      <p:cBhvr>
                                        <p:cTn id="16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236 0.1193 C 1.03958 0.09896 1.04323 0.1163 1.03559 0.09896 C 1.0243 0.07352 1.03402 0.08786 1.02378 0.07422 C 1.01371 0.03537 0.97239 0.02751 0.94583 0.02682 C 0.93107 0.02636 0.91649 0.02682 0.90173 0.02682 C 0.89357 0.01595 0.88819 0.00624 0.87795 -0.00023 C 0.86771 -0.01434 0.85798 -0.02151 0.84409 -0.0252 C 0.8309 -0.03376 0.81458 -0.03769 0.8 -0.04093 C 0.79375 -0.04023 0.7875 -0.04023 0.78142 -0.03861 C 0.7776 -0.03746 0.77396 -0.03006 0.77118 -0.02752 C 0.76961 -0.02613 0.76771 -0.02636 0.76614 -0.0252 C 0.76441 -0.02405 0.76284 -0.0222 0.76111 -0.02058 C 0.75607 -0.02127 0.75069 -0.02058 0.74583 -0.02289 C 0.74149 -0.02497 0.74236 -0.03515 0.7408 -0.03861 C 0.73958 -0.04139 0.7375 -0.04347 0.73559 -0.04555 C 0.72517 -0.05596 0.73038 -0.04971 0.72048 -0.05457 C 0.71076 -0.05942 0.70069 -0.0659 0.69166 -0.0726 C 0.68229 -0.07954 0.67448 -0.0948 0.66441 -0.09966 C 0.66007 -0.10174 0.65086 -0.10405 0.65086 -0.10405 C 0.64357 -0.1089 0.63854 -0.11122 0.63055 -0.1133 C 0.60347 -0.11214 0.57378 -0.12463 0.55434 -0.09734 C 0.55069 -0.10682 0.54861 -0.11214 0.5408 -0.11538 C 0.53715 -0.12278 0.53211 -0.12809 0.52882 -0.13572 C 0.5243 -0.14613 0.52205 -0.15723 0.51701 -0.1674 C 0.50885 -0.18405 0.49687 -0.19492 0.48316 -0.20116 C 0.4809 -0.20347 0.47899 -0.20671 0.47639 -0.20809 C 0.47031 -0.21133 0.45764 -0.2148 0.45764 -0.2148 C 0.43732 -0.21318 0.43159 -0.21203 0.41527 -0.20809 C 0.39444 -0.19376 0.38489 -0.17919 0.37465 -0.15145 C 0.37291 -0.13827 0.37014 -0.13087 0.36441 -0.12 C 0.36146 -0.10705 0.35382 -0.09804 0.3493 -0.08601 C 0.34583 -0.07677 0.34097 -0.06127 0.33559 -0.05457 C 0.33455 -0.05688 0.33368 -0.05942 0.33229 -0.06127 C 0.3309 -0.06312 0.3283 -0.06335 0.32725 -0.06567 C 0.3243 -0.07214 0.32448 -0.07954 0.32205 -0.08601 C 0.31701 -0.09989 0.32014 -0.09226 0.31198 -0.10867 C 0.31093 -0.11075 0.31128 -0.1133 0.31024 -0.11538 C 0.30659 -0.12278 0.30139 -0.12786 0.2967 -0.13341 C 0.2835 -0.1489 0.28194 -0.15283 0.26441 -0.1607 C 0.25833 -0.16347 0.25486 -0.17226 0.2493 -0.17642 C 0.24184 -0.18197 0.23368 -0.18497 0.22552 -0.18775 C 0.1835 -0.18289 0.19514 -0.18705 0.17118 -0.17411 C 0.16944 -0.17179 0.16614 -0.1674 0.16614 -0.1674 C 0.15729 -0.14937 0.15486 -0.12416 0.1493 -0.10405 C 0.14739 -0.09734 0.14687 -0.08416 0.14236 -0.07931 C 0.14062 -0.07723 0.13784 -0.07769 0.13559 -0.077 C 0.10885 -0.06937 0.12743 -0.07561 0.11198 -0.07029 C 0.10468 -0.07191 0.09705 -0.07237 0.08993 -0.07492 C 0.07291 -0.08116 0.06215 -0.10729 0.0526 -0.1244 C 0.04774 -0.13295 0.04149 -0.14012 0.03732 -0.14937 C 0.03125 -0.16301 0.03507 -0.15838 0.02725 -0.16509 C 0.025 -0.17341 0.02083 -0.17827 0.01701 -0.18544 C 0.01493 -0.19954 0.00937 -0.22104 -0.00157 -0.22613 C -0.00712 -0.22359 -0.00747 -0.2252 -0.01007 -0.21711 C -0.01146 -0.21272 -0.01354 -0.20347 -0.01354 -0.20347 C -0.01858 -0.14451 -0.02292 -0.08532 -0.00677 -0.0296 C -0.00608 -0.02266 -0.00573 -0.01388 -0.0033 -0.00717 C -0.00243 -0.00463 3.88889E-6 -0.00023 3.88889E-6 -0.00023 " pathEditMode="relative" ptsTypes="fffffffffffffffffffffffffffffffffffffffffffffffffffffffffA">
                                      <p:cBhvr>
                                        <p:cTn id="1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7969 0.0178 C -0.76962 0.01433 -0.7632 0.00578 -0.75417 -0.00024 C -0.75053 -0.00278 -0.74601 -0.00232 -0.74237 -0.00486 C -0.73629 -0.00902 -0.73212 -0.01157 -0.72535 -0.01388 C -0.72362 -0.01526 -0.72223 -0.01735 -0.72032 -0.01827 C -0.71598 -0.02035 -0.70678 -0.02289 -0.70678 -0.02289 C -0.69046 -0.0222 -0.67379 -0.02197 -0.65764 -0.02058 C -0.65035 -0.01989 -0.64254 -0.01018 -0.63542 -0.00694 C -0.6323 -0.00278 -0.62848 4.62428E-7 -0.62535 0.00416 C -0.62396 0.00601 -0.62344 0.00924 -0.62205 0.01109 C -0.61893 0.01502 -0.61546 0.01618 -0.61164 0.0178 C -0.60504 0.01711 -0.5981 0.0178 -0.5915 0.01549 C -0.5882 0.01433 -0.5757 -0.00972 -0.57292 -0.01388 C -0.5691 -0.01943 -0.56494 -0.02428 -0.56094 -0.0296 C -0.56077 -0.02983 -0.55261 -0.04625 -0.55087 -0.04995 C -0.54393 -0.06428 -0.53126 -0.07977 -0.51858 -0.0837 C -0.51528 -0.08602 -0.51216 -0.08972 -0.50851 -0.09064 C -0.49844 -0.09295 -0.47796 -0.09272 -0.47796 -0.09272 C -0.46997 -0.09804 -0.46216 -0.10336 -0.45417 -0.10867 C -0.45244 -0.10983 -0.45105 -0.11214 -0.44914 -0.11307 C -0.4356 -0.11908 -0.41893 -0.12047 -0.40504 -0.12209 C -0.39185 -0.12578 -0.38768 -0.12648 -0.37292 -0.1244 C -0.36667 -0.11237 -0.37084 -0.11954 -0.35921 -0.10405 C -0.35747 -0.10174 -0.35417 -0.09735 -0.35417 -0.09735 C -0.35122 -0.08555 -0.34671 -0.07307 -0.33889 -0.06567 C -0.33681 -0.06382 -0.33421 -0.06289 -0.33212 -0.06128 C -0.32865 -0.0585 -0.32205 -0.05226 -0.32205 -0.05226 C -0.31528 -0.05295 -0.30834 -0.05226 -0.30174 -0.05434 C -0.29323 -0.05711 -0.28264 -0.07908 -0.27448 -0.08602 C -0.27171 -0.09781 -0.25695 -0.11538 -0.2474 -0.11538 C -0.23612 -0.11469 -0.22483 -0.11446 -0.21355 -0.11307 C -0.20157 -0.11168 -0.19376 -0.09503 -0.18473 -0.08602 C -0.17969 -0.06659 -0.15869 -0.06104 -0.14567 -0.05665 C -0.14115 -0.05735 -0.13646 -0.05758 -0.13212 -0.05896 C -0.12414 -0.06151 -0.11823 -0.06983 -0.11008 -0.07261 C -0.10018 -0.08232 -0.0882 -0.09018 -0.07622 -0.09272 C -0.06407 -0.08902 -0.06771 -0.07977 -0.06598 -0.06336 C -0.06494 -0.05434 -0.0632 -0.04532 -0.06268 -0.0363 C -0.06129 -0.01503 -0.06389 -0.00879 -0.05417 0.00416 C -0.03612 0.00277 -5.55556E-6 -0.00024 -5.55556E-6 -0.00024 " pathEditMode="relative" ptsTypes="fffffffffffffffffffffffffffffffffffffffA">
                                      <p:cBhvr>
                                        <p:cTn id="20" dur="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701 -0.22589 C 0.50885 -0.22358 0.50347 -0.22057 0.49653 -0.21456 C 0.49271 -0.2067 0.48906 -0.20161 0.48299 -0.19653 C 0.47535 -0.18057 0.46788 -0.16416 0.45937 -0.14913 C 0.45486 -0.13086 0.44201 -0.11075 0.43055 -0.09942 C 0.42656 -0.08393 0.41406 -0.0756 0.40503 -0.06543 C 0.39861 -0.05803 0.39618 -0.04855 0.38819 -0.04531 C 0.37847 -0.03237 0.37257 -0.02127 0.35937 -0.01595 C 0.34983 -0.00323 0.33628 0.00093 0.32378 0.00671 C 0.29271 0.00509 0.28437 0.00578 0.26094 -4.16185E-6 C 0.2592 -0.00161 0.25764 -0.00346 0.2559 -0.00462 C 0.25434 -0.00578 0.25087 -0.00693 0.25087 -0.00693 C 0.23663 -0.01942 0.22569 -0.01271 0.20677 -0.01133 C 0.20364 -0.00716 0.20139 -0.00208 0.19826 0.00209 C 0.19618 0.00486 0.1934 0.00625 0.19149 0.00902 C 0.1901 0.01087 0.18976 0.01411 0.18819 0.01573 C 0.18628 0.01781 0.18368 0.0185 0.18142 0.02035 C 0.17222 0.02775 0.16458 0.03376 0.15417 0.03839 C 0.14184 0.03769 0.12934 0.03792 0.11701 0.03607 C 0.10503 0.03422 0.10035 0.01295 0.08976 0.00671 C 0.07118 -0.00439 0.05156 -0.01179 0.03212 -0.02034 C 0.02066 -0.03098 0.01354 -0.02635 -0.00174 -0.02497 C -0.01076 -0.02011 -0.01927 -0.01618 -0.02882 -0.01364 C -0.0349 -0.00809 -0.04132 -0.00554 -0.0474 -4.16185E-6 C -0.04861 0.0044 -0.04965 0.00902 -0.05087 0.01341 C -0.05156 0.01596 -0.05451 0.01619 -0.0559 0.01804 C -0.05625 0.0185 -0.0559 0.01966 -0.0559 0.02035 C -0.06511 0.02821 -0.07622 0.03145 -0.08646 0.03607 C -0.08837 0.037 -0.08958 0.03931 -0.09149 0.04047 C -0.11198 0.05249 -0.09149 0.03607 -0.11181 0.05411 C -0.11563 0.05758 -0.12101 0.05665 -0.12552 0.0585 C -0.14792 0.07908 -0.14636 0.07422 -0.17969 0.07677 C -0.18767 0.07607 -0.19792 0.08185 -0.20347 0.07446 C -0.20833 0.06798 -0.20313 0.05619 -0.20174 0.0474 C -0.20139 0.04463 -0.19931 0.04278 -0.19826 0.04047 C -0.19705 0.03746 -0.19601 0.03446 -0.19497 0.03145 C -0.19427 0.02937 -0.1941 0.02683 -0.19323 0.02474 C -0.18958 0.01526 -0.18247 0.00648 -0.17795 -0.00231 C -0.17222 -0.01364 -0.16979 -0.03075 -0.16111 -0.03838 C -0.15538 -0.04971 -0.14531 -0.05549 -0.13559 -0.05872 C -0.12101 -0.05549 -0.12413 -0.05572 -0.11701 -0.04069 C -0.11441 -0.03514 -0.10851 -0.02497 -0.10851 -0.02497 C -0.1066 -0.01248 -0.10504 -0.00901 -0.09826 -4.16185E-6 C -0.09583 0.01434 -0.08941 0.03261 -0.08299 0.04509 C -0.0809 0.05434 -0.07656 0.06151 -0.07292 0.06983 C -0.07066 0.08139 -0.06701 0.09133 -0.06267 0.10151 C -0.06146 0.10451 -0.06111 0.10821 -0.05938 0.11052 C -0.05695 0.11399 -0.05087 0.11584 -0.0474 0.11723 C -0.03837 0.11584 -0.02917 0.11584 -0.02031 0.11284 C -0.01354 0.11052 -0.01545 0.10058 -0.01354 0.0948 C -0.01233 0.09133 -0.01024 0.08879 -0.00851 0.08578 C -0.00608 0.0733 -0.00104 0.06128 0.0033 0.04948 C 0.00573 0.03353 0.00955 0.02081 0.00503 0.0044 C -0.00052 -0.01595 1.11111E-6 0.00972 1.11111E-6 -4.16185E-6 " pathEditMode="relative" ptsTypes="fffffffffffffffffffffffffffffffffffffffffffffffffffffA">
                                      <p:cBhvr>
                                        <p:cTn id="22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91007 -0.05411 C 0.90521 -0.05318 0.8967 -0.05203 0.8915 -0.04948 C 0.8849 -0.04625 0.8783 -0.04162 0.87118 -0.04047 C 0.86389 -0.03931 0.85643 -0.03908 0.84913 -0.03838 C 0.81997 -0.03284 0.83299 -0.037 0.81007 -0.02706 C 0.80764 -0.0259 0.80573 -0.02359 0.8033 -0.02243 C 0.79896 -0.02058 0.78976 -0.01804 0.78976 -0.01804 C 0.76268 0.00023 0.73212 0.01572 0.70156 0.02034 C 0.68906 0.01965 0.67656 0.02058 0.66424 0.01803 C 0.66146 0.01757 0.65972 0.01341 0.65747 0.01133 C 0.64896 0.00323 0.64323 -0.00185 0.63715 -0.01341 C 0.63525 -0.02405 0.63768 -0.02104 0.63212 -0.02474 C 0.62031 -0.03284 0.63056 -0.02682 0.61858 -0.03145 C 0.61511 -0.03284 0.60834 -0.03607 0.60834 -0.03607 C 0.60504 -0.03538 0.60104 -0.0363 0.59827 -0.03376 C 0.59254 -0.02844 0.59184 -0.01804 0.58802 -0.0111 C 0.58507 -0.00555 0.58212 -0.0037 0.57795 -8.09249E-7 C 0.5658 0.02451 0.58525 -0.01203 0.56771 0.01133 C 0.55781 0.02451 0.55122 0.04231 0.54236 0.05641 C 0.54236 0.05641 0.52865 0.07468 0.52535 0.07907 C 0.5184 0.08832 0.5158 0.09803 0.50677 0.10381 C 0.49931 0.11861 0.50834 0.10404 0.49653 0.11306 C 0.49445 0.11468 0.49358 0.11815 0.4915 0.11977 C 0.48316 0.12578 0.46632 0.1304 0.45747 0.13318 C 0.44965 0.14034 0.4382 0.14219 0.42865 0.14219 C 0.42604 0.14774 0.42257 0.15237 0.42031 0.15815 C 0.41927 0.16092 0.41962 0.16439 0.41858 0.16716 C 0.41563 0.17503 0.41181 0.18219 0.40834 0.18959 L 0.40834 0.18959 C 0.40781 0.19052 0.39896 0.20601 0.39653 0.20786 C 0.3934 0.21017 0.38629 0.21225 0.38629 0.21225 C 0.37726 0.22058 0.36771 0.21942 0.35747 0.22358 C 0.34792 0.22751 0.33785 0.23214 0.32865 0.23699 C 0.31823 0.24254 0.3191 0.24578 0.30677 0.24832 C 0.30104 0.24763 0.29514 0.24855 0.28976 0.24624 C 0.279 0.24185 0.27222 0.22543 0.26597 0.21456 C 0.26389 0.16185 0.2632 0.1674 0.26597 0.10612 C 0.26632 0.09965 0.26945 0.09433 0.26945 0.08809 C 0.25972 0.05641 0.26007 0.03167 0.23715 0.01133 C 0.23073 -0.01596 0.22101 -0.02035 0.20156 -0.02474 C 0.18698 -0.02081 0.18768 -0.01295 0.17795 -8.09249E-7 C 0.17535 0.01364 0.16945 0.02612 0.16945 0.04069 C 0.15972 0.03884 0.15313 0.03491 0.14393 0.03167 C 0.13559 0.02451 0.12674 0.02774 0.11858 0.02034 C 0.11215 -0.00486 0.125 -0.03399 0.11684 -0.0585 C 0.11615 -0.06058 0.11354 -0.06012 0.11181 -0.06081 C 0.10469 -0.06359 0.09861 -0.06752 0.0915 -0.06983 C 0.08247 -0.07607 0.0724 -0.07792 0.06268 -0.08116 C 0.0474 -0.08047 0.03212 -0.08093 0.01684 -0.07885 C 0.01476 -0.07862 0.01372 -0.07538 0.01181 -0.07445 C -0.00555 -0.0659 -0.02448 -0.06035 -0.0408 -0.0474 C -0.05382 -0.037 -0.0691 -0.02405 -0.08142 -0.0111 C -0.08646 -0.00578 -0.09114 0.00323 -0.0967 0.00693 C -0.13906 0.00624 -0.18142 0.00578 -0.22378 0.00462 C -0.25989 0.0037 -0.24982 0.00763 -0.26614 -8.09249E-7 C -0.26927 -0.01226 -0.26493 -0.01133 -0.25937 -0.02012 C -0.2493 -0.03607 -0.23923 -0.05203 -0.22378 -0.0585 C -0.21198 -0.07492 -0.19514 -0.06567 -0.17969 -0.06312 C -0.17153 -0.05526 -0.16441 -0.04555 -0.15607 -0.03838 C -0.15191 -0.03029 -0.14687 -0.02336 -0.14253 -0.01573 C -0.13837 -0.00833 -0.13732 -0.00208 -0.13229 0.00462 C -0.12743 0.0111 -0.121 0.01549 -0.11528 0.02034 C -0.10903 0.02543 -0.10538 0.03075 -0.09844 0.03399 C -0.09132 0.04347 -0.08264 0.05433 -0.07291 0.05873 C -0.06666 0.05803 -0.06024 0.05873 -0.05434 0.05641 C -0.05208 0.05549 -0.05121 0.05156 -0.0493 0.04971 C -0.04774 0.04832 -0.04583 0.04809 -0.0441 0.0474 C -0.04062 0.0437 -0.03385 0.03676 -0.03055 0.03167 C -0.02066 0.01618 -0.01684 -8.09249E-7 -3.33333E-6 -8.09249E-7 " pathEditMode="relative" ptsTypes="fffffffffffffffffffffffffffFffffffffffffffffffffffffffffffffffffffffA">
                                      <p:cBhvr>
                                        <p:cTn id="24" dur="9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3889 0.03838 C -1.03455 0.00439 -1.01858 -0.01734 -0.99306 -0.02243 C -0.9908 -0.0222 -0.97014 -0.02243 -0.96268 -0.01803 C -0.94705 -0.00902 -0.93143 0.01434 -0.91684 0.02705 C -0.90799 0.04486 -0.89775 0.06058 -0.88976 0.07908 C -0.88768 0.09017 -0.88282 0.09457 -0.87795 0.10382 C -0.87743 0.10613 -0.87622 0.11075 -0.87622 0.11075 C -0.87448 0.11307 -0.87309 0.11561 -0.87101 0.11746 C -0.86962 0.11885 -0.86736 0.11815 -0.86597 0.11977 C -0.86441 0.12139 -0.86407 0.12463 -0.86268 0.12648 C -0.85591 0.13549 -0.85608 0.13457 -0.84913 0.1378 C -0.83264 0.15954 -0.81615 0.18266 -0.79306 0.1896 C -0.78507 0.19515 -0.77726 0.19792 -0.76945 0.20324 C -0.76268 0.20763 -0.75816 0.21202 -0.7507 0.21457 C -0.74445 0.21387 -0.7382 0.21434 -0.73212 0.21226 C -0.71754 0.20717 -0.71146 0.1889 -0.69844 0.18289 C -0.69445 0.17619 -0.68906 0.17156 -0.68629 0.16486 C -0.67639 0.15584 -0.65955 0.15422 -0.6474 0.14913 C -0.6217 0.15098 -0.61615 0.1489 -0.59827 0.16717 C -0.59358 0.18544 -0.59966 0.16601 -0.57795 0.19422 C -0.56962 0.20509 -0.56406 0.21711 -0.55591 0.22798 C -0.5467 0.22197 -0.5382 0.21526 -0.52882 0.20994 C -0.52257 0.20185 -0.5158 0.19838 -0.50834 0.19191 C -0.50018 0.18451 -0.49601 0.17272 -0.48802 0.16486 C -0.47674 0.14197 -0.49341 0.17387 -0.47952 0.15353 C -0.47327 0.14451 -0.4665 0.12856 -0.4592 0.11977 C -0.45504 0.11468 -0.45018 0.11075 -0.44566 0.10613 C -0.43108 0.09133 -0.44792 0.10104 -0.42882 0.09272 C -0.42709 0.09202 -0.42361 0.09041 -0.42361 0.09041 C -0.40886 0.09202 -0.40365 0.08994 -0.39323 0.09942 C -0.38438 0.12301 -0.39653 0.09249 -0.38299 0.11746 C -0.38073 0.12162 -0.38004 0.12671 -0.37795 0.1311 C -0.37466 0.1459 -0.37275 0.16162 -0.36962 0.17619 C -0.36806 0.18266 -0.36476 0.1896 -0.3592 0.1896 C -0.3224 0.18752 -0.32552 0.19515 -0.3033 0.17387 C -0.30139 0.17202 -0.29861 0.17272 -0.29653 0.17156 C -0.29184 0.16902 -0.2875 0.16555 -0.28299 0.16254 C -0.28073 0.16116 -0.27622 0.15815 -0.27622 0.15815 C -0.2717 0.15214 -0.26719 0.14613 -0.26268 0.14012 C -0.25868 0.1348 -0.25243 0.12185 -0.25243 0.12185 C -0.25018 0.11006 -0.2474 0.0978 -0.24566 0.08578 C -0.24549 0.08416 -0.24375 0.0652 -0.24236 0.06104 C -0.24097 0.05688 -0.23854 0.05387 -0.23716 0.04971 C -0.23386 0.03931 -0.22917 0.0148 -0.22709 0.00463 C -0.22535 -0.0037 -0.22222 -0.01202 -0.22031 -0.02035 C -0.21771 -0.04786 -0.21823 -0.06751 -0.20156 -0.08578 C -0.19966 -0.08786 -0.19861 -0.09087 -0.19653 -0.09248 C -0.19306 -0.09526 -0.18854 -0.09526 -0.18472 -0.09711 C -0.18073 -0.09641 -0.17639 -0.09711 -0.17275 -0.0948 C -0.17084 -0.09364 -0.17049 -0.09017 -0.16945 -0.08786 C -0.16597 -0.07954 -0.16441 -0.07214 -0.16268 -0.06312 C -0.16216 -0.0541 -0.16181 -0.04509 -0.16094 -0.03607 C -0.15955 -0.02196 -0.14844 -0.01618 -0.14393 -0.00439 C -0.13229 0.0111 -0.11424 0.0296 -0.09827 0.03607 C -0.08854 0.04463 -0.07761 0.04856 -0.06771 0.05642 C -0.06424 0.05919 -0.06094 0.06243 -0.05747 0.06544 C -0.05452 0.06798 -0.0474 0.07006 -0.0474 0.07006 C -0.03334 0.06937 -0.0191 0.07052 -0.00504 0.06775 C -0.00295 0.06728 -8.33333E-7 0.05665 -8.33333E-7 0.05434 C 0.00052 0.0363 -8.33333E-7 0.01804 -8.33333E-7 2.94798E-6 " pathEditMode="relative" ptsTypes="fffffffffffffffffffffffffffffffffffffffffffffffffffffffffffA">
                                      <p:cBhvr>
                                        <p:cTn id="26" dur="9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7604 -0.02706 C 0.66788 -0.03237 0.66632 -0.03677 0.6592 -0.04278 C 0.65417 -0.04717 0.64635 -0.04972 0.64062 -0.0518 C 0.6342 -0.06035 0.62708 -0.06243 0.6184 -0.06544 C 0.59375 -0.06474 0.56875 -0.06636 0.54392 -0.06313 C 0.53385 -0.06174 0.52205 -0.03538 0.51007 -0.03145 C 0.4993 -0.02197 0.48837 -0.01503 0.47604 -0.00902 C 0.47153 -0.00671 0.46857 -0.00717 0.46441 -0.0044 C 0.45295 0.00323 0.46649 -0.00255 0.4526 0.00231 C 0.44618 0.00809 0.44878 0.00508 0.4441 0.01132 C 0.43628 0.0141 0.4316 0.01988 0.42378 0.02265 C 0.41007 0.03352 0.40087 0.04138 0.38646 0.04739 C 0.35868 0.07375 0.34844 0.0682 0.30851 0.07005 C 0.29479 0.07722 0.28351 0.08346 0.26944 0.08809 C 0.24982 0.1015 0.23229 0.09387 0.20851 0.09271 C 0.19861 0.07953 0.20694 0.09317 0.20173 0.07468 C 0.1934 0.04508 0.20226 0.08786 0.19653 0.06104 C 0.19375 0.04763 0.1941 0.03375 0.19149 0.02034 C 0.18837 0.00508 0.18264 -0.01573 0.16771 -0.01573 C 0.16389 -0.01896 0.15937 -0.02081 0.1559 -0.02474 C 0.15434 -0.02636 0.15382 -0.02937 0.1526 -0.03145 C 0.15104 -0.03399 0.1493 -0.03631 0.14739 -0.03839 C 0.14305 -0.04301 0.13212 -0.0474 0.13212 -0.0474 C 0.11788 -0.04671 0.10364 -0.04717 0.08958 -0.04509 C 0.08246 -0.04417 0.08316 -0.03954 0.07969 -0.03376 C 0.07396 -0.02498 0.06857 -0.01526 0.06267 -0.00671 C 0.05885 -0.00116 0.05399 0.00277 0.05087 0.00901 C 0.04965 0.01132 0.04896 0.0141 0.04739 0.01595 C 0.04375 0.01988 0.03958 0.02034 0.03559 0.02265 C 0.00226 0.04231 0.04375 0.0178 0.01857 0.0363 C 0.01476 0.03907 0.01042 0.04 0.00677 0.043 C -0.01719 0.06381 -0.03976 0.09641 -0.06945 0.10381 C -0.08559 0.10774 -0.10972 0.10612 -0.12379 0.10612 C -0.13403 0.10543 -0.1441 0.10497 -0.15434 0.10381 C -0.16528 0.10242 -0.17327 0.08994 -0.18299 0.08578 C -0.19931 0.07861 -0.22552 0.08 -0.24063 0.07907 C -0.24514 0.07745 -0.25018 0.07745 -0.25434 0.07468 C -0.26389 0.06843 -0.27136 0.04693 -0.27465 0.03398 C -0.27882 -0.00833 -0.2783 0.00439 -0.23906 0.00693 C -0.21684 0.00254 -0.2059 -0.00024 -0.18299 -0.00209 C -0.18195 -0.00278 -0.16771 -0.0111 -0.16441 -0.01573 C -0.15191 -0.03261 -0.16615 -0.0185 -0.15434 -0.02937 C -0.14965 -0.03839 -0.14583 -0.03954 -0.13906 -0.04509 C -0.13247 -0.05064 -0.12465 -0.05642 -0.11858 -0.06313 C -0.11667 -0.06521 -0.11545 -0.06798 -0.11354 -0.06983 C -0.1066 -0.07607 -0.09601 -0.07746 -0.0882 -0.07885 C -0.07639 -0.08417 -0.06424 -0.08717 -0.05261 -0.09249 C -0.04861 -0.0918 -0.04149 -0.0955 -0.04063 -0.09018 C -0.03629 -0.06382 -0.04011 -0.03607 -0.03906 -0.00902 C -0.03872 0.00046 -0.03698 0.00647 -0.03056 0.00901 C -0.0283 0.01132 -0.02656 0.01572 -0.02379 0.01595 C -0.00608 0.01757 -0.00833 0.01109 8.33333E-7 1.15607E-7 " pathEditMode="relative" ptsTypes="fffffffffffffffffffffffffffffffffffffffffffffffffffA">
                                      <p:cBhvr>
                                        <p:cTn id="28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Ludmila Eisová\AppData\Local\Microsoft\Windows\Temporary Internet Files\Content.IE5\MRI1GFC1\MC9003538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04" y="2087880"/>
            <a:ext cx="1504301" cy="14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3400" y="1478280"/>
            <a:ext cx="944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To je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07920" y="1524000"/>
            <a:ext cx="1184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árek.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92680" y="2225040"/>
            <a:ext cx="1184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órek.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07920" y="2910840"/>
            <a:ext cx="1184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d</a:t>
            </a:r>
            <a:r>
              <a:rPr lang="cs-CZ" sz="2800" dirty="0" smtClean="0"/>
              <a:t>árek.</a:t>
            </a:r>
            <a:endParaRPr lang="cs-CZ" sz="2800" dirty="0"/>
          </a:p>
        </p:txBody>
      </p:sp>
      <p:pic>
        <p:nvPicPr>
          <p:cNvPr id="2053" name="Picture 5" descr="C:\Users\Ludmila Eisová\AppData\Local\Microsoft\Windows\Temporary Internet Files\Content.IE5\9367ZOQJ\MC9003469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936" y="2392680"/>
            <a:ext cx="1514300" cy="79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968240" y="1478280"/>
            <a:ext cx="963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 tu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51320" y="1478280"/>
            <a:ext cx="128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k</a:t>
            </a:r>
            <a:r>
              <a:rPr lang="cs-CZ" sz="2800" dirty="0" smtClean="0"/>
              <a:t>anár?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51320" y="2194560"/>
            <a:ext cx="1205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ůra?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36080" y="291084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k</a:t>
            </a:r>
            <a:r>
              <a:rPr lang="cs-CZ" sz="2800" dirty="0" smtClean="0"/>
              <a:t>omár?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0080" y="4160520"/>
            <a:ext cx="971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Tu je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92680" y="4145280"/>
            <a:ext cx="1645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Romana.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23160" y="4876800"/>
            <a:ext cx="1364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Tereza.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23160" y="5593080"/>
            <a:ext cx="1324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Radek.</a:t>
            </a:r>
            <a:endParaRPr lang="cs-CZ" sz="2800" dirty="0"/>
          </a:p>
        </p:txBody>
      </p:sp>
      <p:pic>
        <p:nvPicPr>
          <p:cNvPr id="2054" name="Picture 6" descr="C:\Users\Ludmila Eisová\AppData\Local\Microsoft\Windows\Temporary Internet Files\Content.IE5\MRI1GFC1\MC90039749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9057" y="4797095"/>
            <a:ext cx="1827886" cy="150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922520" y="4145280"/>
            <a:ext cx="963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 to</a:t>
            </a:r>
            <a:endParaRPr lang="cs-CZ" sz="2800" dirty="0"/>
          </a:p>
        </p:txBody>
      </p:sp>
      <p:pic>
        <p:nvPicPr>
          <p:cNvPr id="2057" name="Picture 9" descr="C:\Users\Ludmila Eisová\AppData\Local\Microsoft\Windows\Temporary Internet Files\Content.IE5\A0JQTU53\MC9002251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280" y="4882705"/>
            <a:ext cx="1025651" cy="149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6720840" y="4861560"/>
            <a:ext cx="1364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k</a:t>
            </a:r>
            <a:r>
              <a:rPr lang="cs-CZ" sz="2800" dirty="0" smtClean="0"/>
              <a:t>ytara?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05600" y="4145280"/>
            <a:ext cx="1786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náramek?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51320" y="5593080"/>
            <a:ext cx="1386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r</a:t>
            </a:r>
            <a:r>
              <a:rPr lang="cs-CZ" sz="2800" dirty="0" smtClean="0"/>
              <a:t>oláda?</a:t>
            </a:r>
            <a:endParaRPr lang="cs-CZ" sz="2800" dirty="0"/>
          </a:p>
        </p:txBody>
      </p:sp>
      <p:pic>
        <p:nvPicPr>
          <p:cNvPr id="27" name="Picture 3" descr="C:\Users\Ludmila Eisová\AppData\Local\Microsoft\Windows\Temporary Internet Files\Content.IE5\9367ZOQJ\MC90044478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00656" y="182880"/>
            <a:ext cx="1243584" cy="12954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válný popisek 27"/>
          <p:cNvSpPr/>
          <p:nvPr/>
        </p:nvSpPr>
        <p:spPr>
          <a:xfrm>
            <a:off x="4077437" y="0"/>
            <a:ext cx="4282440" cy="795528"/>
          </a:xfrm>
          <a:prstGeom prst="wedgeEllipseCallout">
            <a:avLst>
              <a:gd name="adj1" fmla="val -76839"/>
              <a:gd name="adj2" fmla="val 4048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4286372" y="134209"/>
            <a:ext cx="3829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FA064C"/>
                </a:solidFill>
                <a:latin typeface="Arial" pitchFamily="34" charset="0"/>
                <a:cs typeface="Arial" pitchFamily="34" charset="0"/>
              </a:rPr>
              <a:t>Vyberte správné slovo.</a:t>
            </a:r>
            <a:endParaRPr lang="cs-CZ" sz="2800" u="sng" dirty="0">
              <a:solidFill>
                <a:srgbClr val="FA064C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Přímá spojnice 18"/>
          <p:cNvCxnSpPr/>
          <p:nvPr/>
        </p:nvCxnSpPr>
        <p:spPr>
          <a:xfrm>
            <a:off x="1554480" y="1828800"/>
            <a:ext cx="746760" cy="152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897880" y="4450080"/>
            <a:ext cx="746760" cy="152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1615440" y="4495800"/>
            <a:ext cx="746760" cy="152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5943600" y="1798320"/>
            <a:ext cx="746760" cy="152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2" name="Přímá spojnice 2061"/>
          <p:cNvCxnSpPr/>
          <p:nvPr/>
        </p:nvCxnSpPr>
        <p:spPr>
          <a:xfrm>
            <a:off x="1539240" y="1844040"/>
            <a:ext cx="762000" cy="7010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5928360" y="4480560"/>
            <a:ext cx="762000" cy="7010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5974080" y="1828800"/>
            <a:ext cx="762000" cy="7010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630680" y="4526280"/>
            <a:ext cx="762000" cy="7010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1" name="Přímá spojnice 2070"/>
          <p:cNvCxnSpPr>
            <a:endCxn id="5" idx="1"/>
          </p:cNvCxnSpPr>
          <p:nvPr/>
        </p:nvCxnSpPr>
        <p:spPr>
          <a:xfrm>
            <a:off x="1539240" y="1859280"/>
            <a:ext cx="868680" cy="131317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5897880" y="4465320"/>
            <a:ext cx="868680" cy="131317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1630680" y="4541520"/>
            <a:ext cx="792480" cy="115824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5943600" y="1813560"/>
            <a:ext cx="822960" cy="124968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5" name="Ovál 2074"/>
          <p:cNvSpPr/>
          <p:nvPr/>
        </p:nvSpPr>
        <p:spPr>
          <a:xfrm>
            <a:off x="2286000" y="2225040"/>
            <a:ext cx="1341120" cy="609600"/>
          </a:xfrm>
          <a:prstGeom prst="ellipse">
            <a:avLst/>
          </a:prstGeom>
          <a:noFill/>
          <a:ln w="38100">
            <a:solidFill>
              <a:srgbClr val="E632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6" name="Ovál 2075"/>
          <p:cNvSpPr/>
          <p:nvPr/>
        </p:nvSpPr>
        <p:spPr>
          <a:xfrm>
            <a:off x="6675120" y="2880360"/>
            <a:ext cx="1432560" cy="655320"/>
          </a:xfrm>
          <a:prstGeom prst="ellipse">
            <a:avLst/>
          </a:prstGeom>
          <a:noFill/>
          <a:ln w="38100">
            <a:solidFill>
              <a:srgbClr val="E632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2377440" y="5547360"/>
            <a:ext cx="1356360" cy="594360"/>
          </a:xfrm>
          <a:prstGeom prst="ellipse">
            <a:avLst/>
          </a:prstGeom>
          <a:noFill/>
          <a:ln w="38100">
            <a:solidFill>
              <a:srgbClr val="E632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6736080" y="4785360"/>
            <a:ext cx="1310640" cy="731520"/>
          </a:xfrm>
          <a:prstGeom prst="ellipse">
            <a:avLst/>
          </a:prstGeom>
          <a:noFill/>
          <a:ln w="38100">
            <a:solidFill>
              <a:srgbClr val="E632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7" name="Picture 12" descr="C:\Users\Ludmila Eisová\AppData\Local\Microsoft\Windows\Temporary Internet Files\Content.IE5\6MRND51Y\MC90032360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840" y="5957882"/>
            <a:ext cx="731520" cy="73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81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2075" grpId="0" animBg="1"/>
      <p:bldP spid="2076" grpId="0" animBg="1"/>
      <p:bldP spid="32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620688"/>
            <a:ext cx="8363272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3200" b="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0" dirty="0" err="1" smtClean="0">
                <a:latin typeface="Arial" pitchFamily="34" charset="0"/>
                <a:cs typeface="Arial" pitchFamily="34" charset="0"/>
              </a:rPr>
              <a:t>Kimova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 hra – obrázky – slova s počáteční hláskou </a:t>
            </a:r>
            <a:r>
              <a:rPr lang="cs-CZ" sz="2400" b="0" u="sng" dirty="0">
                <a:latin typeface="Arial" pitchFamily="34" charset="0"/>
                <a:cs typeface="Arial" pitchFamily="34" charset="0"/>
              </a:rPr>
              <a:t>r</a:t>
            </a:r>
            <a:endParaRPr lang="cs-CZ" sz="2400" b="0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4. list – </a:t>
            </a:r>
            <a:r>
              <a:rPr lang="cs-CZ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Písmena R, </a:t>
            </a:r>
            <a:r>
              <a:rPr lang="cs-CZ" sz="2400" b="0" dirty="0">
                <a:latin typeface="Arial" pitchFamily="34" charset="0"/>
                <a:cs typeface="Arial" pitchFamily="34" charset="0"/>
              </a:rPr>
              <a:t>r</a:t>
            </a:r>
            <a:endParaRPr lang="cs-CZ" sz="2400" b="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5. list – </a:t>
            </a:r>
            <a:r>
              <a:rPr lang="cs-CZ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0" dirty="0" smtClean="0">
                <a:latin typeface="Arial" pitchFamily="34" charset="0"/>
                <a:cs typeface="Arial" pitchFamily="34" charset="0"/>
              </a:rPr>
              <a:t>Hledání R, </a:t>
            </a:r>
            <a:r>
              <a:rPr lang="cs-CZ" sz="2400" b="0" dirty="0">
                <a:latin typeface="Arial" pitchFamily="34" charset="0"/>
                <a:cs typeface="Arial" pitchFamily="34" charset="0"/>
              </a:rPr>
              <a:t>r</a:t>
            </a:r>
            <a:endParaRPr lang="cs-CZ" sz="2400" b="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6. list – Čtení obrázkových slabik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7. list – Čtení slov</a:t>
            </a: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8. list – Čtení vět, vybírání správného slova, vyluštění – klikni </a:t>
            </a:r>
            <a:r>
              <a:rPr lang="cs-CZ" sz="2400" b="0" smtClean="0">
                <a:latin typeface="Arial" pitchFamily="34" charset="0"/>
                <a:cs typeface="Arial" pitchFamily="34" charset="0"/>
              </a:rPr>
              <a:t>na klíč</a:t>
            </a:r>
            <a:endParaRPr lang="cs-CZ" sz="2400" b="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0" dirty="0" smtClean="0">
                <a:latin typeface="Arial" pitchFamily="34" charset="0"/>
                <a:cs typeface="Arial" pitchFamily="34" charset="0"/>
              </a:rPr>
              <a:t>Prezentace obsahuje animaci.</a:t>
            </a:r>
          </a:p>
          <a:p>
            <a:endParaRPr lang="cs-CZ" sz="2400" b="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32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5255" y="884592"/>
            <a:ext cx="538320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Otevřená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galerie Microsoftu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com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89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485</TotalTime>
  <Words>285</Words>
  <Application>Microsoft Office PowerPoint</Application>
  <PresentationFormat>Předvádění na obrazovce (4:3)</PresentationFormat>
  <Paragraphs>136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Soho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Ludmila Eisová</cp:lastModifiedBy>
  <cp:revision>24</cp:revision>
  <dcterms:created xsi:type="dcterms:W3CDTF">2013-02-13T19:32:00Z</dcterms:created>
  <dcterms:modified xsi:type="dcterms:W3CDTF">2013-02-23T22:42:59Z</dcterms:modified>
</cp:coreProperties>
</file>