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1" r:id="rId4"/>
    <p:sldId id="258" r:id="rId5"/>
    <p:sldId id="263" r:id="rId6"/>
    <p:sldId id="262" r:id="rId7"/>
    <p:sldId id="264" r:id="rId8"/>
    <p:sldId id="265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4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6D4A4D2-BFFE-4507-8763-F39F2DBD6D62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DFFA40D-989C-417E-86AF-4465DD6183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1.wmf"/><Relationship Id="rId7" Type="http://schemas.openxmlformats.org/officeDocument/2006/relationships/image" Target="../media/image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13.wmf"/><Relationship Id="rId10" Type="http://schemas.openxmlformats.org/officeDocument/2006/relationships/image" Target="../media/image6.wmf"/><Relationship Id="rId4" Type="http://schemas.openxmlformats.org/officeDocument/2006/relationships/image" Target="../media/image12.wmf"/><Relationship Id="rId9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2.wmf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VY_32_INOVACE_11_c_16_písmeno a hláska  c, </a:t>
            </a:r>
            <a:r>
              <a:rPr lang="cs-CZ" sz="3200" cap="none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148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0714941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Ludmila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Eisová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Vytvořeno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20. února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Odpilotováno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28.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 třídě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 jazyk a literatura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čtení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Písmeno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hláska C, c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hláska, písmeno, počáteční písmeno, slabika, slovo, věta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051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U85VJK7C\MC9000579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740" y="2712720"/>
            <a:ext cx="1712386" cy="114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DU3WXRX5\MC900435837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71" t="15932" r="44047" b="65326"/>
          <a:stretch/>
        </p:blipFill>
        <p:spPr bwMode="auto">
          <a:xfrm>
            <a:off x="594360" y="4465320"/>
            <a:ext cx="24384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9367ZOQJ\MC900191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216" y="2225040"/>
            <a:ext cx="1837578" cy="151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MRI1GFC1\MC90035029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84" b="38143"/>
          <a:stretch/>
        </p:blipFill>
        <p:spPr bwMode="auto">
          <a:xfrm>
            <a:off x="6766560" y="2472697"/>
            <a:ext cx="1659802" cy="1108703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38" name="Picture 14" descr="C:\Users\Ludmila Eisová\AppData\Local\Microsoft\Windows\Temporary Internet Files\Content.IE5\MRI1GFC1\MC90030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336" y="4497019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DKFTMRFD\MC9003409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240" y="4541567"/>
            <a:ext cx="2019605" cy="141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DKFTMRFD\MC90044128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172451"/>
            <a:ext cx="2423160" cy="177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168014" y="265471"/>
            <a:ext cx="2004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hra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68362" y="752168"/>
            <a:ext cx="5742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Zapamatujte si co nejvíce obrázků.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23767" y="1253613"/>
            <a:ext cx="6274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</a:rPr>
              <a:t>Jakou hlásku slyšíme na začátku?</a:t>
            </a:r>
            <a:endParaRPr lang="cs-CZ" sz="2800" u="sng" dirty="0">
              <a:solidFill>
                <a:srgbClr val="FA064C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 rot="4251342">
            <a:off x="457201" y="4511040"/>
            <a:ext cx="978408" cy="21031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64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 animBg="1"/>
      <p:bldP spid="2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0814" y="1061885"/>
            <a:ext cx="2842445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061885"/>
            <a:ext cx="2024913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8050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7031174">
            <a:off x="2669458" y="159282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3447798">
            <a:off x="5648632" y="2271252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B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 rot="19722642">
            <a:off x="2831690" y="4262284"/>
            <a:ext cx="487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Y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204495">
            <a:off x="7108723" y="4984955"/>
            <a:ext cx="484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Comic Sans MS" pitchFamily="66" charset="0"/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 rot="19778560">
            <a:off x="7506929" y="1563329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M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888441">
            <a:off x="5058697" y="1401097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tencil" pitchFamily="82" charset="0"/>
              </a:rPr>
              <a:t>S</a:t>
            </a:r>
            <a:endParaRPr lang="cs-CZ" sz="3600" dirty="0">
              <a:latin typeface="Stencil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9634277">
            <a:off x="5680211" y="4793226"/>
            <a:ext cx="505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79871" y="4675239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Wide Latin" pitchFamily="18" charset="0"/>
              </a:rPr>
              <a:t>F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162022">
            <a:off x="7049729" y="4129548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 rot="19140705">
            <a:off x="3554361" y="519143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Narkisim" pitchFamily="34" charset="-79"/>
                <a:cs typeface="Narkisim" pitchFamily="34" charset="-79"/>
              </a:rPr>
              <a:t>H</a:t>
            </a:r>
            <a:endParaRPr lang="cs-CZ" sz="3600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03048">
            <a:off x="1873045" y="107663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Eras Bold ITC" pitchFamily="34" charset="0"/>
              </a:rPr>
              <a:t>J</a:t>
            </a:r>
            <a:endParaRPr lang="cs-CZ" sz="3600" dirty="0">
              <a:latin typeface="Eras Bold ITC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760249">
            <a:off x="6069602" y="1474838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Berlin Sans FB Demi" pitchFamily="34" charset="0"/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93226" y="356911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 Extra Bold" pitchFamily="18" charset="0"/>
              </a:rPr>
              <a:t>L</a:t>
            </a:r>
            <a:endParaRPr lang="cs-CZ" sz="3600" dirty="0">
              <a:latin typeface="Rockwell Extra Bold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8967433">
            <a:off x="3805084" y="2005781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9574" y="5309419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O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1406" y="241873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8277120">
            <a:off x="2979173" y="5781369"/>
            <a:ext cx="505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U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6206" y="25367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SimSun-ExtB" pitchFamily="49" charset="-122"/>
                <a:ea typeface="SimSun-ExtB" pitchFamily="49" charset="-122"/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 rot="21201348">
            <a:off x="8093918" y="4277610"/>
            <a:ext cx="553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Rockwell" pitchFamily="18" charset="0"/>
              </a:rPr>
              <a:t>T</a:t>
            </a:r>
            <a:endParaRPr lang="cs-CZ" sz="3600" dirty="0">
              <a:latin typeface="Rockwell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9899039">
            <a:off x="3577926" y="1061884"/>
            <a:ext cx="457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551471" y="3105834"/>
            <a:ext cx="553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E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334117">
            <a:off x="4215260" y="2954594"/>
            <a:ext cx="425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</a:p>
        </p:txBody>
      </p:sp>
      <p:sp>
        <p:nvSpPr>
          <p:cNvPr id="25" name="TextovéPole 24"/>
          <p:cNvSpPr txBox="1"/>
          <p:nvPr/>
        </p:nvSpPr>
        <p:spPr>
          <a:xfrm rot="1662301">
            <a:off x="1911733" y="5230763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Narkisim" pitchFamily="34" charset="-79"/>
                <a:cs typeface="Narkisim" pitchFamily="34" charset="-79"/>
              </a:rPr>
              <a:t>C</a:t>
            </a:r>
          </a:p>
        </p:txBody>
      </p:sp>
      <p:sp>
        <p:nvSpPr>
          <p:cNvPr id="26" name="TextovéPole 25"/>
          <p:cNvSpPr txBox="1"/>
          <p:nvPr/>
        </p:nvSpPr>
        <p:spPr>
          <a:xfrm rot="1196162">
            <a:off x="7538669" y="3282815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Impact" pitchFamily="34" charset="0"/>
              </a:rPr>
              <a:t>N</a:t>
            </a:r>
            <a:endParaRPr lang="cs-CZ" sz="3600" dirty="0">
              <a:latin typeface="Impact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57278">
            <a:off x="6136397" y="3751006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424516" y="1047135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Sans Unicode" pitchFamily="34" charset="0"/>
                <a:cs typeface="Lucida Sans Unicode" pitchFamily="34" charset="0"/>
              </a:rPr>
              <a:t>Š</a:t>
            </a:r>
          </a:p>
        </p:txBody>
      </p:sp>
      <p:sp>
        <p:nvSpPr>
          <p:cNvPr id="29" name="TextovéPole 28"/>
          <p:cNvSpPr txBox="1"/>
          <p:nvPr/>
        </p:nvSpPr>
        <p:spPr>
          <a:xfrm rot="18760040">
            <a:off x="1120877" y="1519084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 rot="1885949">
            <a:off x="3943589" y="4601497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31" name="TextovéPole 30"/>
          <p:cNvSpPr txBox="1"/>
          <p:nvPr/>
        </p:nvSpPr>
        <p:spPr>
          <a:xfrm rot="2346356">
            <a:off x="7211961" y="973394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580430">
            <a:off x="1209368" y="404105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2459911">
            <a:off x="6209071" y="707923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c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877857">
            <a:off x="6636774" y="2684206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v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353794">
            <a:off x="5206180" y="5619135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b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15200" y="5855110"/>
            <a:ext cx="567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20529" y="2389238"/>
            <a:ext cx="381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a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0439" y="3672348"/>
            <a:ext cx="407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roadway" pitchFamily="82" charset="0"/>
              </a:rPr>
              <a:t>s</a:t>
            </a:r>
            <a:endParaRPr lang="cs-CZ" sz="3600" dirty="0">
              <a:latin typeface="Broadway" pitchFamily="82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 rot="19850503">
            <a:off x="2816942" y="914402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41109" y="678425"/>
            <a:ext cx="354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DejaVu Serif" pitchFamily="18" charset="0"/>
                <a:ea typeface="DejaVu Serif" pitchFamily="18" charset="0"/>
              </a:rPr>
              <a:t>f</a:t>
            </a:r>
            <a:endParaRPr lang="cs-CZ" sz="3600" dirty="0">
              <a:latin typeface="DejaVu Serif" pitchFamily="18" charset="0"/>
              <a:ea typeface="DejaVu Serif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54146">
            <a:off x="1761149" y="3613355"/>
            <a:ext cx="375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g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18387" y="348061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YM Syllabary" pitchFamily="34" charset="0"/>
                <a:cs typeface="SYM Syllabary" pitchFamily="34" charset="0"/>
              </a:rPr>
              <a:t>h</a:t>
            </a:r>
            <a:endParaRPr lang="cs-CZ" sz="3600" dirty="0">
              <a:latin typeface="SYM Syllabary" pitchFamily="34" charset="0"/>
              <a:cs typeface="SYM Syllabary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315694">
            <a:off x="560438" y="1666568"/>
            <a:ext cx="501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 rot="19693371">
            <a:off x="853640" y="5840361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5825613" y="5869859"/>
            <a:ext cx="296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l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880235">
            <a:off x="442452" y="5176682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w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43" y="2713703"/>
            <a:ext cx="449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e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12657" y="3097162"/>
            <a:ext cx="4587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c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11263">
            <a:off x="5029199" y="446876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t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1756253">
            <a:off x="8273845" y="545690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z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212259" y="592885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11213" y="2521974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i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097072">
            <a:off x="8096863" y="252197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54" name="TextovéPole 53"/>
          <p:cNvSpPr txBox="1"/>
          <p:nvPr/>
        </p:nvSpPr>
        <p:spPr>
          <a:xfrm rot="20765868">
            <a:off x="6710516" y="191729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84903" y="235974"/>
            <a:ext cx="6561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Hledejte a vyznačte barevně </a:t>
            </a:r>
            <a:r>
              <a:rPr lang="cs-CZ" sz="3600" b="1" u="sng" dirty="0">
                <a:solidFill>
                  <a:srgbClr val="C00000"/>
                </a:solidFill>
              </a:rPr>
              <a:t>C</a:t>
            </a:r>
            <a:r>
              <a:rPr lang="cs-CZ" sz="3600" b="1" u="sng" dirty="0" smtClean="0">
                <a:solidFill>
                  <a:srgbClr val="C00000"/>
                </a:solidFill>
              </a:rPr>
              <a:t>, </a:t>
            </a:r>
            <a:r>
              <a:rPr lang="cs-CZ" sz="3600" b="1" u="sng" dirty="0">
                <a:solidFill>
                  <a:srgbClr val="C00000"/>
                </a:solidFill>
              </a:rPr>
              <a:t>c</a:t>
            </a:r>
            <a:r>
              <a:rPr lang="cs-CZ" sz="3600" b="1" u="sng" dirty="0" smtClean="0">
                <a:solidFill>
                  <a:srgbClr val="C00000"/>
                </a:solidFill>
              </a:rPr>
              <a:t>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760839" y="5958348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39265" y="5279923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</a:t>
            </a:r>
            <a:endParaRPr lang="cs-CZ" sz="3600" dirty="0"/>
          </a:p>
        </p:txBody>
      </p:sp>
      <p:sp>
        <p:nvSpPr>
          <p:cNvPr id="58" name="TextovéPole 57"/>
          <p:cNvSpPr txBox="1"/>
          <p:nvPr/>
        </p:nvSpPr>
        <p:spPr>
          <a:xfrm rot="1233951">
            <a:off x="870154" y="107663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988142" y="3229897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ž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386349" y="2344994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51471" y="2241755"/>
            <a:ext cx="311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+mj-lt"/>
              </a:rPr>
              <a:t>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87498" y="333313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š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923071" y="390832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273845" y="3775587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c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265471" y="4630994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C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557252" y="6164826"/>
            <a:ext cx="340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66" name="TextovéPole 65"/>
          <p:cNvSpPr txBox="1"/>
          <p:nvPr/>
        </p:nvSpPr>
        <p:spPr>
          <a:xfrm rot="20350463">
            <a:off x="1844040" y="3215640"/>
            <a:ext cx="471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802880" y="2225040"/>
            <a:ext cx="434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164080" y="4343400"/>
            <a:ext cx="434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355080" y="4526280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644640" y="5821680"/>
            <a:ext cx="4828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lgerian" pitchFamily="82" charset="0"/>
              </a:rPr>
              <a:t>C</a:t>
            </a:r>
            <a:endParaRPr lang="cs-CZ" sz="4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48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Ludmila Eisová\AppData\Local\Microsoft\Windows\Temporary Internet Files\Content.IE5\9367ZOQJ\MC9003056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797" y="4114799"/>
            <a:ext cx="1508555" cy="159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7" descr="C:\Users\Ludmila Eisová\AppData\Local\Microsoft\Windows\Temporary Internet Files\Content.IE5\DKFTMRFD\MC900101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240" y="1626189"/>
            <a:ext cx="1543314" cy="156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Ludmila Eisová\AppData\Local\Microsoft\Windows\Temporary Internet Files\Content.IE5\6MRND51Y\MC9004324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985" y="190500"/>
            <a:ext cx="16319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742157" y="502920"/>
            <a:ext cx="4282440" cy="795528"/>
          </a:xfrm>
          <a:prstGeom prst="wedgeEllipseCallout">
            <a:avLst>
              <a:gd name="adj1" fmla="val -76839"/>
              <a:gd name="adj2" fmla="val 4048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35852" y="652369"/>
            <a:ext cx="4075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  <a:latin typeface="Arial" pitchFamily="34" charset="0"/>
                <a:cs typeface="Arial" pitchFamily="34" charset="0"/>
              </a:rPr>
              <a:t>Čtěte obrázkové slabiky.</a:t>
            </a:r>
            <a:endParaRPr lang="cs-CZ" sz="2800" u="sng" dirty="0">
              <a:solidFill>
                <a:srgbClr val="FA064C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Ludmila Eisová\AppData\Local\Microsoft\Windows\Temporary Internet Files\Content.IE5\U85VJK7C\MC9004399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440" y="1299850"/>
            <a:ext cx="1414462" cy="197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Ludmila Eisová\AppData\Local\Microsoft\Windows\Temporary Internet Files\Content.IE5\MRI1GFC1\MC90030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848" y="4404359"/>
            <a:ext cx="1570055" cy="127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Ludmila Eisová\AppData\Local\Microsoft\Windows\Temporary Internet Files\Content.IE5\9367ZOQJ\MC9001916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776" y="4556760"/>
            <a:ext cx="1247098" cy="1029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Ludmila Eisová\AppData\Local\Microsoft\Windows\Temporary Internet Files\Content.IE5\DU3WXRX5\MC900435837[1].wmf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71" t="15932" r="44047" b="65326"/>
          <a:stretch/>
        </p:blipFill>
        <p:spPr bwMode="auto">
          <a:xfrm>
            <a:off x="739540" y="4404360"/>
            <a:ext cx="1668379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doprava 12"/>
          <p:cNvSpPr/>
          <p:nvPr/>
        </p:nvSpPr>
        <p:spPr>
          <a:xfrm rot="2955515">
            <a:off x="433384" y="4432521"/>
            <a:ext cx="720408" cy="17169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19" descr="C:\Users\Ludmila Eisová\AppData\Local\Microsoft\Windows\Temporary Internet Files\Content.IE5\DKFTMRFD\MC9003409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240" y="1859327"/>
            <a:ext cx="2019605" cy="141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Ludmila Eisová\AppData\Local\Microsoft\Windows\Temporary Internet Files\Content.IE5\MRI1GFC1\MC900350293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84" b="38143"/>
          <a:stretch/>
        </p:blipFill>
        <p:spPr bwMode="auto">
          <a:xfrm>
            <a:off x="670560" y="2153433"/>
            <a:ext cx="1065442" cy="711687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17" name="TextovéPole 16"/>
          <p:cNvSpPr txBox="1"/>
          <p:nvPr/>
        </p:nvSpPr>
        <p:spPr>
          <a:xfrm>
            <a:off x="2739266" y="3491434"/>
            <a:ext cx="67197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ce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3306" y="3308554"/>
            <a:ext cx="51809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ci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60986" y="5655514"/>
            <a:ext cx="92845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cop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13586" y="5716474"/>
            <a:ext cx="62068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Ci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49066" y="5701234"/>
            <a:ext cx="67197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cu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04586" y="5762194"/>
            <a:ext cx="74892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íl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49066" y="3460954"/>
            <a:ext cx="74892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cvi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50306" y="3415234"/>
            <a:ext cx="90281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ces</a:t>
            </a:r>
            <a:endParaRPr lang="cs-CZ" sz="36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665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C:\Users\Ludmila Eisová\AppData\Local\Microsoft\Windows\Temporary Internet Files\Content.IE5\DKFTMRFD\MC9004449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dmila Eisová\AppData\Local\Microsoft\Windows\Temporary Internet Files\Content.IE5\MRI1GFC1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768" y="23159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dmila Eisová\AppData\Local\Microsoft\Windows\Temporary Internet Files\Content.IE5\U85VJK7C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33" y="1231466"/>
            <a:ext cx="2091953" cy="288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Ludmila Eisová\AppData\Local\Microsoft\Windows\Temporary Internet Files\Content.IE5\6MRND51Y\MC9004324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65" y="144780"/>
            <a:ext cx="16319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2788921" y="0"/>
            <a:ext cx="3581399" cy="886968"/>
          </a:xfrm>
          <a:prstGeom prst="wedgeEllipseCallout">
            <a:avLst>
              <a:gd name="adj1" fmla="val -82458"/>
              <a:gd name="adj2" fmla="val 911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C043D"/>
                </a:solidFill>
              </a:rPr>
              <a:t>Čtěte slova.</a:t>
            </a:r>
            <a:endParaRPr lang="cs-CZ" sz="2800" dirty="0">
              <a:solidFill>
                <a:srgbClr val="CC043D"/>
              </a:solidFill>
            </a:endParaRPr>
          </a:p>
        </p:txBody>
      </p:sp>
      <p:pic>
        <p:nvPicPr>
          <p:cNvPr id="21" name="Picture 7" descr="C:\Users\Ludmila Eisová\AppData\Local\Microsoft\Windows\Temporary Internet Files\Content.IE5\MRI1GFC1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0261" y="196880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Ludmila Eisová\AppData\Local\Microsoft\Windows\Temporary Internet Files\Content.IE5\MRI1GFC1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97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Ludmila Eisová\AppData\Local\Microsoft\Windows\Temporary Internet Files\Content.IE5\9367ZOQJ\MC900112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199" y="1821631"/>
            <a:ext cx="1889912" cy="200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Ludmila Eisová\AppData\Local\Microsoft\Windows\Temporary Internet Files\Content.IE5\9367ZOQJ\MC900112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83" y="4735946"/>
            <a:ext cx="1889912" cy="200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Ludmila Eisová\AppData\Local\Microsoft\Windows\Temporary Internet Files\Content.IE5\9367ZOQJ\MC900112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56" y="4857866"/>
            <a:ext cx="1889912" cy="200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Users\Ludmila Eisová\AppData\Local\Microsoft\Windows\Temporary Internet Files\Content.IE5\U85VJK7C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688" y="3969401"/>
            <a:ext cx="2091953" cy="288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 descr="C:\Users\Ludmila Eisová\AppData\Local\Microsoft\Windows\Temporary Internet Files\Content.IE5\U85VJK7C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537" y="0"/>
            <a:ext cx="2091953" cy="288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Ludmila Eisová\AppData\Local\Microsoft\Windows\Temporary Internet Files\Content.IE5\U85VJK7C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047" y="2165755"/>
            <a:ext cx="2091953" cy="288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62200" y="2651760"/>
            <a:ext cx="114486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ovoce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3680" y="1615440"/>
            <a:ext cx="104547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palec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9560" y="3261360"/>
            <a:ext cx="140615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slepice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1000" y="2880360"/>
            <a:ext cx="100860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ulice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1280" y="5669280"/>
            <a:ext cx="120776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lavice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89120" y="5379720"/>
            <a:ext cx="153234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jezevec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68440" y="5791200"/>
            <a:ext cx="124072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konec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72400" y="3947160"/>
            <a:ext cx="99899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zajíc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360" y="5532120"/>
            <a:ext cx="124745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couvá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36920" y="3688080"/>
            <a:ext cx="110863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lovec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419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123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387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41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411" tmFilter="0, 0; 0.125,0.2665; 0.25,0.4; 0.375,0.465; 0.5,0.5;  0.625,0.535; 0.75,0.6; 0.875,0.7335; 1,1">
                                          <p:stCondLst>
                                            <p:cond delay="141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705" tmFilter="0, 0; 0.125,0.2665; 0.25,0.4; 0.375,0.465; 0.5,0.5;  0.625,0.535; 0.75,0.6; 0.875,0.7335; 1,1">
                                          <p:stCondLst>
                                            <p:cond delay="28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49" tmFilter="0, 0; 0.125,0.2665; 0.25,0.4; 0.375,0.465; 0.5,0.5;  0.625,0.535; 0.75,0.6; 0.875,0.7335; 1,1">
                                          <p:stCondLst>
                                            <p:cond delay="351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55">
                                          <p:stCondLst>
                                            <p:cond delay="138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353" decel="50000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55">
                                          <p:stCondLst>
                                            <p:cond delay="278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353" decel="50000">
                                          <p:stCondLst>
                                            <p:cond delay="2843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55">
                                          <p:stCondLst>
                                            <p:cond delay="348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353" decel="50000">
                                          <p:stCondLst>
                                            <p:cond delay="354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55">
                                          <p:stCondLst>
                                            <p:cond delay="38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353" decel="50000">
                                          <p:stCondLst>
                                            <p:cond delay="389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123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387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41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411" tmFilter="0, 0; 0.125,0.2665; 0.25,0.4; 0.375,0.465; 0.5,0.5;  0.625,0.535; 0.75,0.6; 0.875,0.7335; 1,1">
                                          <p:stCondLst>
                                            <p:cond delay="141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05" tmFilter="0, 0; 0.125,0.2665; 0.25,0.4; 0.375,0.465; 0.5,0.5;  0.625,0.535; 0.75,0.6; 0.875,0.7335; 1,1">
                                          <p:stCondLst>
                                            <p:cond delay="28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49" tmFilter="0, 0; 0.125,0.2665; 0.25,0.4; 0.375,0.465; 0.5,0.5;  0.625,0.535; 0.75,0.6; 0.875,0.7335; 1,1">
                                          <p:stCondLst>
                                            <p:cond delay="351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55">
                                          <p:stCondLst>
                                            <p:cond delay="138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353" decel="50000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55">
                                          <p:stCondLst>
                                            <p:cond delay="278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353" decel="50000">
                                          <p:stCondLst>
                                            <p:cond delay="284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55">
                                          <p:stCondLst>
                                            <p:cond delay="348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353" decel="50000">
                                          <p:stCondLst>
                                            <p:cond delay="354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55">
                                          <p:stCondLst>
                                            <p:cond delay="38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353" decel="50000">
                                          <p:stCondLst>
                                            <p:cond delay="389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15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47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74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743" tmFilter="0, 0; 0.125,0.2665; 0.25,0.4; 0.375,0.465; 0.5,0.5;  0.625,0.535; 0.75,0.6; 0.875,0.7335; 1,1">
                                          <p:stCondLst>
                                            <p:cond delay="1743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871" tmFilter="0, 0; 0.125,0.2665; 0.25,0.4; 0.375,0.465; 0.5,0.5;  0.625,0.535; 0.75,0.6; 0.875,0.7335; 1,1">
                                          <p:stCondLst>
                                            <p:cond delay="34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431" tmFilter="0, 0; 0.125,0.2665; 0.25,0.4; 0.375,0.465; 0.5,0.5;  0.625,0.535; 0.75,0.6; 0.875,0.7335; 1,1">
                                          <p:stCondLst>
                                            <p:cond delay="434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68">
                                          <p:stCondLst>
                                            <p:cond delay="170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436" decel="50000">
                                          <p:stCondLst>
                                            <p:cond delay="17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68">
                                          <p:stCondLst>
                                            <p:cond delay="344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436" decel="50000">
                                          <p:stCondLst>
                                            <p:cond delay="35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68">
                                          <p:stCondLst>
                                            <p:cond delay="43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436" decel="50000">
                                          <p:stCondLst>
                                            <p:cond delay="437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68">
                                          <p:stCondLst>
                                            <p:cond delay="47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436" decel="50000">
                                          <p:stCondLst>
                                            <p:cond delay="48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15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47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74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743" tmFilter="0, 0; 0.125,0.2665; 0.25,0.4; 0.375,0.465; 0.5,0.5;  0.625,0.535; 0.75,0.6; 0.875,0.7335; 1,1">
                                          <p:stCondLst>
                                            <p:cond delay="174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871" tmFilter="0, 0; 0.125,0.2665; 0.25,0.4; 0.375,0.465; 0.5,0.5;  0.625,0.535; 0.75,0.6; 0.875,0.7335; 1,1">
                                          <p:stCondLst>
                                            <p:cond delay="34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431" tmFilter="0, 0; 0.125,0.2665; 0.25,0.4; 0.375,0.465; 0.5,0.5;  0.625,0.535; 0.75,0.6; 0.875,0.7335; 1,1">
                                          <p:stCondLst>
                                            <p:cond delay="434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7" dur="68">
                                          <p:stCondLst>
                                            <p:cond delay="170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8" dur="436" decel="50000">
                                          <p:stCondLst>
                                            <p:cond delay="17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8">
                                          <p:stCondLst>
                                            <p:cond delay="344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0" dur="436" decel="50000">
                                          <p:stCondLst>
                                            <p:cond delay="35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68">
                                          <p:stCondLst>
                                            <p:cond delay="43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2" dur="436" decel="50000">
                                          <p:stCondLst>
                                            <p:cond delay="437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68">
                                          <p:stCondLst>
                                            <p:cond delay="47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4" dur="436" decel="50000">
                                          <p:stCondLst>
                                            <p:cond delay="48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159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50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82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826" tmFilter="0, 0; 0.125,0.2665; 0.25,0.4; 0.375,0.465; 0.5,0.5;  0.625,0.535; 0.75,0.6; 0.875,0.7335; 1,1">
                                          <p:stCondLst>
                                            <p:cond delay="182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913" tmFilter="0, 0; 0.125,0.2665; 0.25,0.4; 0.375,0.465; 0.5,0.5;  0.625,0.535; 0.75,0.6; 0.875,0.7335; 1,1">
                                          <p:stCondLst>
                                            <p:cond delay="364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451" tmFilter="0, 0; 0.125,0.2665; 0.25,0.4; 0.375,0.465; 0.5,0.5;  0.625,0.535; 0.75,0.6; 0.875,0.7335; 1,1">
                                          <p:stCondLst>
                                            <p:cond delay="455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72">
                                          <p:stCondLst>
                                            <p:cond delay="178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456" decel="50000">
                                          <p:stCondLst>
                                            <p:cond delay="185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72">
                                          <p:stCondLst>
                                            <p:cond delay="36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456" decel="50000">
                                          <p:stCondLst>
                                            <p:cond delay="368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72">
                                          <p:stCondLst>
                                            <p:cond delay="451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456" decel="50000">
                                          <p:stCondLst>
                                            <p:cond delay="458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72">
                                          <p:stCondLst>
                                            <p:cond delay="497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456" decel="50000">
                                          <p:stCondLst>
                                            <p:cond delay="504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159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82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826" tmFilter="0, 0; 0.125,0.2665; 0.25,0.4; 0.375,0.465; 0.5,0.5;  0.625,0.535; 0.75,0.6; 0.875,0.7335; 1,1">
                                          <p:stCondLst>
                                            <p:cond delay="182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913" tmFilter="0, 0; 0.125,0.2665; 0.25,0.4; 0.375,0.465; 0.5,0.5;  0.625,0.535; 0.75,0.6; 0.875,0.7335; 1,1">
                                          <p:stCondLst>
                                            <p:cond delay="364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451" tmFilter="0, 0; 0.125,0.2665; 0.25,0.4; 0.375,0.465; 0.5,0.5;  0.625,0.535; 0.75,0.6; 0.875,0.7335; 1,1">
                                          <p:stCondLst>
                                            <p:cond delay="455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72">
                                          <p:stCondLst>
                                            <p:cond delay="17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456" decel="50000">
                                          <p:stCondLst>
                                            <p:cond delay="185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72">
                                          <p:stCondLst>
                                            <p:cond delay="36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456" decel="50000">
                                          <p:stCondLst>
                                            <p:cond delay="368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72">
                                          <p:stCondLst>
                                            <p:cond delay="451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456" decel="50000">
                                          <p:stCondLst>
                                            <p:cond delay="45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72">
                                          <p:stCondLst>
                                            <p:cond delay="497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456" decel="50000">
                                          <p:stCondLst>
                                            <p:cond delay="504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166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523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90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909" tmFilter="0, 0; 0.125,0.2665; 0.25,0.4; 0.375,0.465; 0.5,0.5;  0.625,0.535; 0.75,0.6; 0.875,0.7335; 1,1">
                                          <p:stCondLst>
                                            <p:cond delay="190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954" tmFilter="0, 0; 0.125,0.2665; 0.25,0.4; 0.375,0.465; 0.5,0.5;  0.625,0.535; 0.75,0.6; 0.875,0.7335; 1,1">
                                          <p:stCondLst>
                                            <p:cond delay="380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72" tmFilter="0, 0; 0.125,0.2665; 0.25,0.4; 0.375,0.465; 0.5,0.5;  0.625,0.535; 0.75,0.6; 0.875,0.7335; 1,1">
                                          <p:stCondLst>
                                            <p:cond delay="476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75">
                                          <p:stCondLst>
                                            <p:cond delay="186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477" decel="50000">
                                          <p:stCondLst>
                                            <p:cond delay="194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75">
                                          <p:stCondLst>
                                            <p:cond delay="377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477" decel="50000">
                                          <p:stCondLst>
                                            <p:cond delay="384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75">
                                          <p:stCondLst>
                                            <p:cond delay="472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477" decel="50000">
                                          <p:stCondLst>
                                            <p:cond delay="479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75">
                                          <p:stCondLst>
                                            <p:cond delay="519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477" decel="50000">
                                          <p:stCondLst>
                                            <p:cond delay="5273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166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523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909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909" tmFilter="0, 0; 0.125,0.2665; 0.25,0.4; 0.375,0.465; 0.5,0.5;  0.625,0.535; 0.75,0.6; 0.875,0.7335; 1,1">
                                          <p:stCondLst>
                                            <p:cond delay="190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954" tmFilter="0, 0; 0.125,0.2665; 0.25,0.4; 0.375,0.465; 0.5,0.5;  0.625,0.535; 0.75,0.6; 0.875,0.7335; 1,1">
                                          <p:stCondLst>
                                            <p:cond delay="38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472" tmFilter="0, 0; 0.125,0.2665; 0.25,0.4; 0.375,0.465; 0.5,0.5;  0.625,0.535; 0.75,0.6; 0.875,0.7335; 1,1">
                                          <p:stCondLst>
                                            <p:cond delay="476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75">
                                          <p:stCondLst>
                                            <p:cond delay="18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477" decel="50000">
                                          <p:stCondLst>
                                            <p:cond delay="194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75">
                                          <p:stCondLst>
                                            <p:cond delay="377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477" decel="50000">
                                          <p:stCondLst>
                                            <p:cond delay="384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75">
                                          <p:stCondLst>
                                            <p:cond delay="47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477" decel="50000">
                                          <p:stCondLst>
                                            <p:cond delay="479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75">
                                          <p:stCondLst>
                                            <p:cond delay="519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477" decel="50000">
                                          <p:stCondLst>
                                            <p:cond delay="527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15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47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74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743" tmFilter="0, 0; 0.125,0.2665; 0.25,0.4; 0.375,0.465; 0.5,0.5;  0.625,0.535; 0.75,0.6; 0.875,0.7335; 1,1">
                                          <p:stCondLst>
                                            <p:cond delay="1743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871" tmFilter="0, 0; 0.125,0.2665; 0.25,0.4; 0.375,0.465; 0.5,0.5;  0.625,0.535; 0.75,0.6; 0.875,0.7335; 1,1">
                                          <p:stCondLst>
                                            <p:cond delay="34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431" tmFilter="0, 0; 0.125,0.2665; 0.25,0.4; 0.375,0.465; 0.5,0.5;  0.625,0.535; 0.75,0.6; 0.875,0.7335; 1,1">
                                          <p:stCondLst>
                                            <p:cond delay="434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7" dur="68">
                                          <p:stCondLst>
                                            <p:cond delay="170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8" dur="436" decel="50000">
                                          <p:stCondLst>
                                            <p:cond delay="177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68">
                                          <p:stCondLst>
                                            <p:cond delay="344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0" dur="436" decel="50000">
                                          <p:stCondLst>
                                            <p:cond delay="35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68">
                                          <p:stCondLst>
                                            <p:cond delay="43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2" dur="436" decel="50000">
                                          <p:stCondLst>
                                            <p:cond delay="437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68">
                                          <p:stCondLst>
                                            <p:cond delay="47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4" dur="436" decel="50000">
                                          <p:stCondLst>
                                            <p:cond delay="48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7" dur="15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478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74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743" tmFilter="0, 0; 0.125,0.2665; 0.25,0.4; 0.375,0.465; 0.5,0.5;  0.625,0.535; 0.75,0.6; 0.875,0.7335; 1,1">
                                          <p:stCondLst>
                                            <p:cond delay="174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871" tmFilter="0, 0; 0.125,0.2665; 0.25,0.4; 0.375,0.465; 0.5,0.5;  0.625,0.535; 0.75,0.6; 0.875,0.7335; 1,1">
                                          <p:stCondLst>
                                            <p:cond delay="34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431" tmFilter="0, 0; 0.125,0.2665; 0.25,0.4; 0.375,0.465; 0.5,0.5;  0.625,0.535; 0.75,0.6; 0.875,0.7335; 1,1">
                                          <p:stCondLst>
                                            <p:cond delay="434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3" dur="68">
                                          <p:stCondLst>
                                            <p:cond delay="170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4" dur="436" decel="50000">
                                          <p:stCondLst>
                                            <p:cond delay="17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68">
                                          <p:stCondLst>
                                            <p:cond delay="344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6" dur="436" decel="50000">
                                          <p:stCondLst>
                                            <p:cond delay="35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68">
                                          <p:stCondLst>
                                            <p:cond delay="43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8" dur="436" decel="50000">
                                          <p:stCondLst>
                                            <p:cond delay="437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68">
                                          <p:stCondLst>
                                            <p:cond delay="47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0" dur="436" decel="50000">
                                          <p:stCondLst>
                                            <p:cond delay="48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520" y="1569720"/>
            <a:ext cx="4776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 dlouhé uši a jí rád mrkev.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97880" y="1447800"/>
            <a:ext cx="2212465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_ _ _ _ _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5280" y="2727960"/>
            <a:ext cx="52389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Stojí tam domy a jsou tam auta.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13120" y="2621280"/>
            <a:ext cx="2212465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_ _ _ _ _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520" y="3794760"/>
            <a:ext cx="3461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to 1. prst na ruce.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97880" y="3810000"/>
            <a:ext cx="2212465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_ _ _ _ _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280" y="5044440"/>
            <a:ext cx="5290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Svátky, které slavíme v prosinci.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32120" y="4983480"/>
            <a:ext cx="2618024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_ _ _ _ _ _ </a:t>
            </a:r>
            <a:endParaRPr lang="cs-CZ" sz="3200" dirty="0"/>
          </a:p>
        </p:txBody>
      </p:sp>
      <p:pic>
        <p:nvPicPr>
          <p:cNvPr id="10" name="Picture 5" descr="C:\Users\Ludmila Eisová\AppData\Local\Microsoft\Windows\Temporary Internet Files\Content.IE5\6MRND51Y\MC9004324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721" y="274320"/>
            <a:ext cx="1128174" cy="121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ný popisek 10"/>
          <p:cNvSpPr/>
          <p:nvPr/>
        </p:nvSpPr>
        <p:spPr>
          <a:xfrm>
            <a:off x="3520441" y="167640"/>
            <a:ext cx="2575559" cy="886968"/>
          </a:xfrm>
          <a:prstGeom prst="wedgeEllipseCallout">
            <a:avLst>
              <a:gd name="adj1" fmla="val -106686"/>
              <a:gd name="adj2" fmla="val 5501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C043D"/>
                </a:solidFill>
              </a:rPr>
              <a:t>Co je to?</a:t>
            </a:r>
            <a:endParaRPr lang="cs-CZ" sz="2800" dirty="0">
              <a:solidFill>
                <a:srgbClr val="CC043D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68440" y="944880"/>
            <a:ext cx="817853" cy="461665"/>
          </a:xfrm>
          <a:prstGeom prst="rect">
            <a:avLst/>
          </a:prstGeom>
          <a:noFill/>
          <a:ln>
            <a:solidFill>
              <a:srgbClr val="CC043D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zajíc</a:t>
            </a:r>
            <a:endParaRPr lang="cs-CZ" sz="24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6520" y="2087880"/>
            <a:ext cx="819455" cy="461665"/>
          </a:xfrm>
          <a:prstGeom prst="rect">
            <a:avLst/>
          </a:prstGeom>
          <a:noFill/>
          <a:ln>
            <a:solidFill>
              <a:srgbClr val="CC043D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ulice</a:t>
            </a:r>
            <a:endParaRPr lang="cs-CZ" sz="24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55080" y="3307080"/>
            <a:ext cx="922047" cy="461665"/>
          </a:xfrm>
          <a:prstGeom prst="rect">
            <a:avLst/>
          </a:prstGeom>
          <a:noFill/>
          <a:ln>
            <a:solidFill>
              <a:srgbClr val="CC043D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palec</a:t>
            </a:r>
            <a:endParaRPr lang="cs-CZ" sz="24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17920" y="4480560"/>
            <a:ext cx="1229824" cy="461665"/>
          </a:xfrm>
          <a:prstGeom prst="rect">
            <a:avLst/>
          </a:prstGeom>
          <a:noFill/>
          <a:ln>
            <a:solidFill>
              <a:srgbClr val="CC043D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C043D"/>
                </a:solidFill>
                <a:latin typeface="Arial" pitchFamily="34" charset="0"/>
                <a:cs typeface="Arial" pitchFamily="34" charset="0"/>
              </a:rPr>
              <a:t>Vánoce</a:t>
            </a:r>
            <a:endParaRPr lang="cs-CZ" sz="2400" dirty="0">
              <a:solidFill>
                <a:srgbClr val="CC043D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Ludmila Eisová\AppData\Local\Microsoft\Windows\Temporary Internet Files\Content.IE5\MRI1GFC1\MC90044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089" y="5638800"/>
            <a:ext cx="1010422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222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hra – obrázky – slova s počáteční hláskou </a:t>
            </a:r>
            <a:r>
              <a:rPr lang="cs-CZ" sz="2400" b="0" u="sng" dirty="0">
                <a:latin typeface="Arial" pitchFamily="34" charset="0"/>
                <a:cs typeface="Arial" pitchFamily="34" charset="0"/>
              </a:rPr>
              <a:t>c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Písmena C, c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C, c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list – Čtení obrázkových slabik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7. list – Čtení slov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8. list – Hádanky – čtení vět, psaní slov, klíč – kliknutím na obrázek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32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397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158</TotalTime>
  <Words>314</Words>
  <Application>Microsoft Office PowerPoint</Application>
  <PresentationFormat>Předvádění na obrazovce (4:3)</PresentationFormat>
  <Paragraphs>136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16</cp:revision>
  <dcterms:created xsi:type="dcterms:W3CDTF">2013-02-23T18:52:34Z</dcterms:created>
  <dcterms:modified xsi:type="dcterms:W3CDTF">2013-02-28T18:53:41Z</dcterms:modified>
</cp:coreProperties>
</file>