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7" r:id="rId8"/>
    <p:sldId id="263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56035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76275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12290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92262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98250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3796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5763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90768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89883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4691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80014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92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33B32-B4B8-43A9-BAC5-8FA4D3C5FE1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74FB1-C207-43B5-B531-C6CD469D7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2778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0/07/Nicholas_Winton_in_Pragu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file:///\\cs.wikipedia.org\wiki\User:Li-su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763688" y="404664"/>
            <a:ext cx="5758408" cy="4032448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VY_12_INOVACE_ D.9.A.14_pripravy_na_valku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25.01.2013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Ročník: devátý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b="1" dirty="0" err="1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Název:PŘÍPRAVY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NA VÁLKU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</a:rPr>
              <a:t>Název projektu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763688" y="4678288"/>
            <a:ext cx="6400800" cy="91095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PŘÍPRAVY NA VÁLKU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7941" y="5589240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0414822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</a:t>
            </a:r>
          </a:p>
          <a:p>
            <a:r>
              <a:rPr lang="cs-CZ" b="1" i="1" dirty="0" smtClean="0"/>
              <a:t>Vyhledávání informací v textu</a:t>
            </a:r>
          </a:p>
          <a:p>
            <a:r>
              <a:rPr lang="cs-CZ" b="1" i="1" dirty="0" smtClean="0"/>
              <a:t>Uvádění údajů do </a:t>
            </a:r>
            <a:r>
              <a:rPr lang="cs-CZ" b="1" i="1" smtClean="0"/>
              <a:t>souvislostí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63858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ÚVOD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dirty="0" smtClean="0"/>
              <a:t>Ocitáme se na prahu druhé světové války. Kromě nezákonného obsazení Rakouska a Československa podnikl Hitler další kroky, které vedly k vypuknutí války. Cílem vaší dnešní práce bude jeho přípravy na válku vymezit.</a:t>
            </a:r>
            <a:endParaRPr lang="cs-CZ" sz="3600" b="1" i="1" dirty="0"/>
          </a:p>
        </p:txBody>
      </p:sp>
    </p:spTree>
    <p:extLst>
      <p:ext uri="{BB962C8B-B14F-4D97-AF65-F5344CB8AC3E}">
        <p14:creationId xmlns="" xmlns:p14="http://schemas.microsoft.com/office/powerpoint/2010/main" val="1074805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ÚKOL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PRACUJTE VE DVOJICÍCH</a:t>
            </a:r>
          </a:p>
          <a:p>
            <a:r>
              <a:rPr lang="cs-CZ" b="1" i="1" dirty="0" smtClean="0"/>
              <a:t>POUŽIJTE UČEBNÍ TEXT</a:t>
            </a:r>
          </a:p>
          <a:p>
            <a:r>
              <a:rPr lang="cs-CZ" b="1" i="1" dirty="0" smtClean="0"/>
              <a:t>VE VĚTÁCH JSOU VYNECHÁNY ÚDAJE</a:t>
            </a:r>
          </a:p>
          <a:p>
            <a:r>
              <a:rPr lang="cs-CZ" b="1" i="1" dirty="0" smtClean="0"/>
              <a:t>DOPLŇTE JE </a:t>
            </a:r>
          </a:p>
          <a:p>
            <a:r>
              <a:rPr lang="cs-CZ" b="1" i="1" dirty="0" smtClean="0"/>
              <a:t>PO KONTROLE POUŽIJTE CELISTVÝ TEXT JAKO VÝPISKY DO SEŠITU</a:t>
            </a:r>
            <a:endParaRPr lang="cs-CZ" b="1" i="1" dirty="0"/>
          </a:p>
        </p:txBody>
      </p:sp>
    </p:spTree>
    <p:extLst>
      <p:ext uri="{BB962C8B-B14F-4D97-AF65-F5344CB8AC3E}">
        <p14:creationId xmlns="" xmlns:p14="http://schemas.microsoft.com/office/powerpoint/2010/main" val="23106918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b="1" i="1" dirty="0" smtClean="0">
                <a:solidFill>
                  <a:srgbClr val="002060"/>
                </a:solidFill>
              </a:rPr>
              <a:t> Vymez, čím Německo porušilo </a:t>
            </a:r>
            <a:r>
              <a:rPr lang="cs-CZ" sz="3600" b="1" i="1" dirty="0" smtClean="0">
                <a:solidFill>
                  <a:srgbClr val="002060"/>
                </a:solidFill>
              </a:rPr>
              <a:t>Versailleskou </a:t>
            </a:r>
            <a:r>
              <a:rPr lang="cs-CZ" sz="3600" b="1" i="1" dirty="0" smtClean="0">
                <a:solidFill>
                  <a:srgbClr val="002060"/>
                </a:solidFill>
              </a:rPr>
              <a:t>dohodu:</a:t>
            </a:r>
          </a:p>
          <a:p>
            <a:pPr marL="514350" indent="-514350">
              <a:buAutoNum type="alphaLcParenR"/>
            </a:pP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1935 obnovilo _________________</a:t>
            </a:r>
          </a:p>
          <a:p>
            <a:pPr marL="514350" indent="-514350">
              <a:buAutoNum type="alphaLcParenR"/>
            </a:pP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Začalo budovat____________</a:t>
            </a:r>
          </a:p>
          <a:p>
            <a:pPr marL="514350" indent="-514350">
              <a:buAutoNum type="alphaLcParenR"/>
            </a:pP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1936 obsadilo ____________</a:t>
            </a:r>
            <a:endParaRPr lang="cs-CZ" sz="3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29948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2. Vysvětli </a:t>
            </a:r>
            <a:r>
              <a:rPr lang="cs-CZ" b="1" i="1" smtClean="0">
                <a:solidFill>
                  <a:schemeClr val="accent1">
                    <a:lumMod val="50000"/>
                  </a:schemeClr>
                </a:solidFill>
              </a:rPr>
              <a:t>pojem </a:t>
            </a:r>
            <a:r>
              <a:rPr lang="cs-CZ" b="1" i="1" smtClean="0">
                <a:solidFill>
                  <a:schemeClr val="accent1">
                    <a:lumMod val="50000"/>
                  </a:schemeClr>
                </a:solidFill>
              </a:rPr>
              <a:t>APPEASEMENT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: ______________________________________</a:t>
            </a: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3. Členské státy a název fašistického bloku: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______________________________________</a:t>
            </a: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4. Název státu, útok Německa na nějž znamenal počátek druhé světové války, datum útoku: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_____________________________________</a:t>
            </a: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5725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1.a) Brannou povinnost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b) Armádu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c</a:t>
            </a:r>
            <a:r>
              <a:rPr lang="cs-CZ" smtClean="0"/>
              <a:t>) Porýní </a:t>
            </a:r>
            <a:endParaRPr lang="cs-CZ" dirty="0" smtClean="0"/>
          </a:p>
          <a:p>
            <a:r>
              <a:rPr lang="cs-CZ" dirty="0" smtClean="0"/>
              <a:t>2. Politika usmiřování – Velká Británie, Francie</a:t>
            </a:r>
          </a:p>
          <a:p>
            <a:r>
              <a:rPr lang="cs-CZ" dirty="0" smtClean="0"/>
              <a:t>3. Osa Berlín- Řím – Tokio</a:t>
            </a:r>
          </a:p>
          <a:p>
            <a:r>
              <a:rPr lang="cs-CZ" dirty="0" smtClean="0"/>
              <a:t>4. Polsko, 2.9. 1939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579773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ZAOSTŘENO NA OSOBNOSTI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Soubor:Nicholas Winton in 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77248"/>
            <a:ext cx="6336000" cy="475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5954253"/>
            <a:ext cx="633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SIR NICHOLAS WINTON</a:t>
            </a:r>
            <a:endParaRPr lang="cs-CZ" sz="3200" b="1" i="1" u="sng" dirty="0"/>
          </a:p>
        </p:txBody>
      </p:sp>
    </p:spTree>
    <p:extLst>
      <p:ext uri="{BB962C8B-B14F-4D97-AF65-F5344CB8AC3E}">
        <p14:creationId xmlns="" xmlns:p14="http://schemas.microsoft.com/office/powerpoint/2010/main" val="22343063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chemeClr val="tx2"/>
                </a:solidFill>
              </a:rPr>
              <a:t>Muže na předchozím snímku určitě všichni poznáváte. O Nicholasi </a:t>
            </a:r>
            <a:r>
              <a:rPr lang="cs-CZ" sz="3600" b="1" i="1" dirty="0" err="1" smtClean="0">
                <a:solidFill>
                  <a:schemeClr val="tx2"/>
                </a:solidFill>
              </a:rPr>
              <a:t>Wintonovi</a:t>
            </a:r>
            <a:r>
              <a:rPr lang="cs-CZ" sz="3600" b="1" i="1" dirty="0" smtClean="0">
                <a:solidFill>
                  <a:schemeClr val="tx2"/>
                </a:solidFill>
              </a:rPr>
              <a:t> a jeho působení v úvodu druhé světové války ve prospěch židovských dětí jste viděli dva dokumentární filmy. Připravte o tomto muži a jeho životě na příští hodinu </a:t>
            </a:r>
            <a:r>
              <a:rPr lang="cs-CZ" sz="3600" b="1" i="1" dirty="0" smtClean="0">
                <a:solidFill>
                  <a:schemeClr val="tx2"/>
                </a:solidFill>
              </a:rPr>
              <a:t>prezentaci.</a:t>
            </a:r>
            <a:endParaRPr lang="cs-CZ" sz="3600" b="1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78302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ZÁKLADNÍ ÚDAJE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V Anglii žila jeho rodina od roku 1907. Jako mladý muž pracoval v bankovnictví. Během dovolené v zimě 1938 se zapojil do záchrany židovských dětí z Československa. Celkem 669 chlapců a děvčat bylo ještě  před vypuknutím války umístěno do anglických rodin – do bezpečí. 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63451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poslouží jako seznámení s novou látkou, kterou si žáci osvojí samostatnou prací</a:t>
            </a:r>
          </a:p>
          <a:p>
            <a:r>
              <a:rPr lang="cs-CZ" dirty="0" smtClean="0"/>
              <a:t>Text, který takto vznikne, poslouží i jako zápis nejdůležitějších údajů</a:t>
            </a:r>
          </a:p>
          <a:p>
            <a:r>
              <a:rPr lang="cs-CZ" dirty="0" smtClean="0"/>
              <a:t>V další části úkolu si připomenou význam činnosti N</a:t>
            </a:r>
            <a:r>
              <a:rPr lang="cs-CZ" dirty="0" smtClean="0"/>
              <a:t>. </a:t>
            </a:r>
            <a:r>
              <a:rPr lang="cs-CZ" dirty="0" err="1" smtClean="0"/>
              <a:t>Wintona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b="1" u="sng" dirty="0" smtClean="0"/>
              <a:t>Klíčová slova</a:t>
            </a:r>
            <a:r>
              <a:rPr lang="cs-CZ" dirty="0" smtClean="0"/>
              <a:t>: snímek 7, Nicholas </a:t>
            </a:r>
            <a:r>
              <a:rPr lang="cs-CZ" dirty="0" err="1" smtClean="0"/>
              <a:t>Winton</a:t>
            </a:r>
            <a:endParaRPr lang="cs-CZ" dirty="0" smtClean="0"/>
          </a:p>
          <a:p>
            <a:r>
              <a:rPr lang="cs-CZ" b="1" u="sng" dirty="0" smtClean="0"/>
              <a:t>Inovace</a:t>
            </a:r>
            <a:r>
              <a:rPr lang="cs-CZ" dirty="0" smtClean="0"/>
              <a:t>: procvičování čtenářské gramotnosti, samostatnost při vyhledávání údajů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937390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S.7:</a:t>
            </a:r>
            <a:r>
              <a:rPr lang="cs-CZ" sz="2000" dirty="0" smtClean="0">
                <a:solidFill>
                  <a:schemeClr val="bg1"/>
                </a:solidFill>
              </a:rPr>
              <a:t> ,</a:t>
            </a:r>
            <a:r>
              <a:rPr lang="cs-CZ" sz="2000" dirty="0" smtClean="0">
                <a:hlinkClick r:id="rId2" action="ppaction://hlinkfile" tooltip="cs:User:Li-sung"/>
              </a:rPr>
              <a:t> </a:t>
            </a:r>
            <a:r>
              <a:rPr lang="cs-CZ" sz="2000" dirty="0" err="1" smtClean="0">
                <a:hlinkClick r:id="rId2" action="ppaction://hlinkfile" tooltip="cs:User:Li-sung"/>
              </a:rPr>
              <a:t>cs:User:Li-sung</a:t>
            </a:r>
            <a:r>
              <a:rPr lang="cs-CZ" sz="2000" dirty="0" smtClean="0">
                <a:hlinkClick r:id="rId2" action="ppaction://hlinkfile" tooltip="cs:User:Li-sung"/>
              </a:rPr>
              <a:t> </a:t>
            </a:r>
            <a:r>
              <a:rPr lang="cs-CZ" sz="2000" dirty="0" smtClean="0"/>
              <a:t>,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</a:t>
            </a:r>
            <a:r>
              <a:rPr lang="cs-CZ" sz="2000" dirty="0" smtClean="0">
                <a:solidFill>
                  <a:prstClr val="black"/>
                </a:solidFill>
              </a:rPr>
              <a:t>2013–01–24]. </a:t>
            </a:r>
            <a:r>
              <a:rPr lang="cs-CZ" sz="2000" dirty="0">
                <a:solidFill>
                  <a:prstClr val="black"/>
                </a:solidFill>
              </a:rPr>
              <a:t>Dostupné na </a:t>
            </a:r>
            <a:r>
              <a:rPr lang="cs-CZ" sz="2000" dirty="0" err="1">
                <a:solidFill>
                  <a:prstClr val="black"/>
                </a:solidFill>
              </a:rPr>
              <a:t>WWW:http</a:t>
            </a:r>
            <a:r>
              <a:rPr lang="cs-CZ" sz="2000" dirty="0">
                <a:solidFill>
                  <a:prstClr val="black"/>
                </a:solidFill>
              </a:rPr>
              <a:t>://cs.wikipedia.org/wiki/</a:t>
            </a:r>
            <a:r>
              <a:rPr lang="cs-CZ" sz="2000" dirty="0" err="1">
                <a:solidFill>
                  <a:prstClr val="black"/>
                </a:solidFill>
              </a:rPr>
              <a:t>Soubor:Nicholas_Winton_in_Prague.jpg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0722517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346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ZŠ Štětí, Ostrovní 300 Autor: MGR. SOŇA KYSELOVÁ Název materiálu: VY_12_INOVACE_ D.9.A.14_pripravy_na_valku 25.01.2013 Ročník: devátý Vzdělávací oblast: ČLOVĚK A SPOLEČNOST Předmět:DĚJEPIS Název:PŘÍPRAVY NA VÁLKU Číslo operačního programu: CZ.1.07/1.4.00/21.1693 Název projektu: PRIMA ŠKOLA </vt:lpstr>
      <vt:lpstr>ANOTACE</vt:lpstr>
      <vt:lpstr>ÚVOD</vt:lpstr>
      <vt:lpstr>ÚKOL</vt:lpstr>
      <vt:lpstr>TEXT</vt:lpstr>
      <vt:lpstr>Snímek 6</vt:lpstr>
      <vt:lpstr>ŘEŠENÍ</vt:lpstr>
      <vt:lpstr>ZAOSTŘENO NA OSOBNOSTI</vt:lpstr>
      <vt:lpstr>Snímek 9</vt:lpstr>
      <vt:lpstr>ZÁKLADNÍ ÚDAJE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22</cp:revision>
  <dcterms:created xsi:type="dcterms:W3CDTF">2013-01-23T07:24:38Z</dcterms:created>
  <dcterms:modified xsi:type="dcterms:W3CDTF">2013-03-30T00:56:55Z</dcterms:modified>
</cp:coreProperties>
</file>