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9" r:id="rId5"/>
    <p:sldId id="261" r:id="rId6"/>
    <p:sldId id="266" r:id="rId7"/>
    <p:sldId id="262" r:id="rId8"/>
    <p:sldId id="263" r:id="rId9"/>
    <p:sldId id="264" r:id="rId10"/>
    <p:sldId id="265" r:id="rId11"/>
    <p:sldId id="268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D3BC8-2C8E-42BD-9C76-2F406CCC6514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020A-BFF6-472E-BF6F-06EC8953B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1.wav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znaky.unas.cz/Opava.gif" TargetMode="External"/><Relationship Id="rId3" Type="http://schemas.openxmlformats.org/officeDocument/2006/relationships/hyperlink" Target="http://www.google.cz/imgres?q=moravskoslezsk%C3%BD+kraj&amp;num=10&amp;hl=cs&amp;gbv=2&amp;biw" TargetMode="External"/><Relationship Id="rId7" Type="http://schemas.openxmlformats.org/officeDocument/2006/relationships/hyperlink" Target="http://wq04.ic.cz/karvina.jpg" TargetMode="External"/><Relationship Id="rId12" Type="http://schemas.openxmlformats.org/officeDocument/2006/relationships/hyperlink" Target="http://verejna-sprava.kr-moravskoslezsky.cz/assets/samosprava/sym_znak.gif" TargetMode="External"/><Relationship Id="rId2" Type="http://schemas.openxmlformats.org/officeDocument/2006/relationships/hyperlink" Target="http://www.google.cz/imgres?q=%C4%8Desk%C3%A1+republika+kraj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zamky-hrady.eu/img/mesta/1245683372.jpg" TargetMode="External"/><Relationship Id="rId11" Type="http://schemas.openxmlformats.org/officeDocument/2006/relationships/hyperlink" Target="http://upload.wikimedia.org/wikipedia/commons/thumb/5/58/M%C3%ADstek,_N%C3%A1m%C4%9Bst%C3%AD_Svobody,_sever.jpg" TargetMode="External"/><Relationship Id="rId5" Type="http://schemas.openxmlformats.org/officeDocument/2006/relationships/hyperlink" Target="http://geologie.vsb.cz/loziska/exkurze/exkurze2005/index.ht" TargetMode="External"/><Relationship Id="rId10" Type="http://schemas.openxmlformats.org/officeDocument/2006/relationships/hyperlink" Target="http://www.google.cz/imgres?q=fr%C3%BDdek+m%C3%ADstek+znak&amp;hl=cs&amp;g" TargetMode="External"/><Relationship Id="rId4" Type="http://schemas.openxmlformats.org/officeDocument/2006/relationships/hyperlink" Target="http://t2.gstatic.com/images?q=tbn:ANd9GcSBCmhf4UeJ9klVRXzQxxsxlxcB5kbDo" TargetMode="External"/><Relationship Id="rId9" Type="http://schemas.openxmlformats.org/officeDocument/2006/relationships/hyperlink" Target="http://www.hrady-zamky.cz/zamek-bruntal/zamek-bruntal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travelasist.vachta.cz/webfiles/obrazky/jicin.jpg" TargetMode="External"/><Relationship Id="rId7" Type="http://schemas.openxmlformats.org/officeDocument/2006/relationships/hyperlink" Target="http://nd01.jxs.cz/215/238/e1ff860059_112961_o2.gif" TargetMode="External"/><Relationship Id="rId2" Type="http://schemas.openxmlformats.org/officeDocument/2006/relationships/hyperlink" Target="http://jicin.tpc.cz/dis/her/jicin1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iles.lukyhostranky.webnode.cz/200000087-aafeeabf8d/moravskoslezsky_kraj.gif" TargetMode="External"/><Relationship Id="rId5" Type="http://schemas.openxmlformats.org/officeDocument/2006/relationships/hyperlink" Target="http://www.hrady-zamky.cz/zamek-bruntal/zamek-bruntal.jpg" TargetMode="External"/><Relationship Id="rId4" Type="http://schemas.openxmlformats.org/officeDocument/2006/relationships/hyperlink" Target="http://im.novinky.cz/304/233046-top_foto1-afti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699792" y="2132856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Moravskoslezský kraj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72801" y="4437112"/>
            <a:ext cx="22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Mgr. Prchalová Zdeňka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10130" y="5229200"/>
            <a:ext cx="134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 7. tř. ZŠS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51152" y="2996952"/>
            <a:ext cx="3340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Zeměpisná poloha, povrch, města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399399" y="6006388"/>
            <a:ext cx="2048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SŠ, ZŠ a MŠ, Karviná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968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285883"/>
          </a:xfrm>
        </p:spPr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643050"/>
            <a:ext cx="6400800" cy="399575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Zeměpisná poloha, povrch, města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2291" name="Picture 3" descr="C:\Users\Zdenka\Desktop\tznak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000372"/>
            <a:ext cx="2381250" cy="27146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Spočítej kraje ČR a na mapce ukaž Moravskoslezský kraj </a:t>
            </a:r>
            <a:endParaRPr lang="cs-CZ" sz="2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1580885"/>
            <a:ext cx="8363272" cy="4525963"/>
          </a:xfrm>
        </p:spPr>
        <p:txBody>
          <a:bodyPr/>
          <a:lstStyle/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1</a:t>
            </a:r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0242" name="Picture 2" descr="kraje č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16" y="1580885"/>
            <a:ext cx="8429684" cy="5277115"/>
          </a:xfrm>
          <a:prstGeom prst="rect">
            <a:avLst/>
          </a:prstGeom>
          <a:noFill/>
        </p:spPr>
      </p:pic>
      <p:pic>
        <p:nvPicPr>
          <p:cNvPr id="10243" name="Picture 3" descr="C:\Users\Zdenka\Desktop\smajlí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98232"/>
            <a:ext cx="2341290" cy="76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Mapa našeho kraje a krajské město </a:t>
            </a:r>
            <a:r>
              <a:rPr lang="cs-CZ" sz="2800" dirty="0" smtClean="0">
                <a:solidFill>
                  <a:srgbClr val="FF0000"/>
                </a:solidFill>
              </a:rPr>
              <a:t>Ostrava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7411" name="Picture 3" descr="C:\Users\Zdenka\Desktop\OKR_MORSL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7034" y="1807220"/>
            <a:ext cx="5536248" cy="485574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3568" y="5517232"/>
            <a:ext cx="1864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Ukaž na mapě v atlase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64088" y="2852936"/>
            <a:ext cx="802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Polsk</a:t>
            </a:r>
            <a:r>
              <a:rPr lang="cs-CZ" b="1" dirty="0" smtClean="0"/>
              <a:t>o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660232" y="6525344"/>
            <a:ext cx="111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Slovensko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000" dirty="0" smtClean="0"/>
              <a:t>MS kraj se nachází na severovýchodě ČR a značnou částí  hraničí  s Polskem a Slovenskem.</a:t>
            </a:r>
            <a:br>
              <a:rPr lang="cs-CZ" sz="2000" dirty="0" smtClean="0"/>
            </a:br>
            <a:r>
              <a:rPr lang="cs-CZ" sz="2000" dirty="0" smtClean="0">
                <a:solidFill>
                  <a:srgbClr val="C00000"/>
                </a:solidFill>
              </a:rPr>
              <a:t>Povrch</a:t>
            </a:r>
            <a:r>
              <a:rPr lang="cs-CZ" sz="2000" dirty="0" smtClean="0"/>
              <a:t>-  tvoří pohoří Beskydy a Jeseníky, střed vyplňuje Ostravská pánev,</a:t>
            </a:r>
            <a:br>
              <a:rPr lang="cs-CZ" sz="2000" dirty="0" smtClean="0"/>
            </a:br>
            <a:r>
              <a:rPr lang="cs-CZ" sz="2000" dirty="0" smtClean="0"/>
              <a:t>protéká zde řeka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Odra, Olše, Ostravice a Opava   </a:t>
            </a:r>
            <a:b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cs-CZ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2" descr="C:\Users\Zdenka\Desktop\Tur_MORSL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346480"/>
            <a:ext cx="6000792" cy="5525729"/>
          </a:xfrm>
          <a:prstGeom prst="rect">
            <a:avLst/>
          </a:prstGeom>
          <a:noFill/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 rot="21346751">
            <a:off x="188063" y="1846363"/>
            <a:ext cx="8229600" cy="4525963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</a:t>
            </a:r>
            <a:r>
              <a:rPr lang="cs-CZ" sz="6000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cs-CZ" sz="6000" dirty="0" smtClean="0">
                <a:solidFill>
                  <a:srgbClr val="FF0000"/>
                </a:solidFill>
              </a:rPr>
              <a:t>    </a:t>
            </a:r>
            <a:r>
              <a:rPr lang="cs-CZ" sz="4200" dirty="0" smtClean="0">
                <a:solidFill>
                  <a:srgbClr val="FF0000"/>
                </a:solidFill>
              </a:rPr>
              <a:t>    </a:t>
            </a:r>
          </a:p>
          <a:p>
            <a:pPr>
              <a:buNone/>
            </a:pP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dirty="0" smtClean="0">
                <a:solidFill>
                  <a:srgbClr val="C00000"/>
                </a:solidFill>
              </a:rPr>
              <a:t>                                                                  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</a:t>
            </a:r>
            <a:r>
              <a:rPr lang="cs-CZ" sz="6000" dirty="0"/>
              <a:t>J</a:t>
            </a:r>
            <a:r>
              <a:rPr lang="cs-CZ" sz="6000" b="1" dirty="0" smtClean="0"/>
              <a:t>eseníky </a:t>
            </a:r>
            <a:r>
              <a:rPr lang="cs-CZ" sz="6000" dirty="0" smtClean="0"/>
              <a:t>              </a:t>
            </a:r>
            <a:r>
              <a:rPr lang="cs-CZ" dirty="0" smtClean="0"/>
              <a:t>                                                               </a:t>
            </a:r>
          </a:p>
          <a:p>
            <a:pPr>
              <a:buNone/>
            </a:pPr>
            <a:r>
              <a:rPr lang="cs-CZ" sz="7000" dirty="0"/>
              <a:t> </a:t>
            </a:r>
            <a:r>
              <a:rPr lang="cs-CZ" sz="7000" dirty="0" smtClean="0"/>
              <a:t>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                                                    </a:t>
            </a:r>
            <a:r>
              <a:rPr lang="cs-CZ" sz="6200" b="1" dirty="0" smtClean="0">
                <a:solidFill>
                  <a:srgbClr val="FF0000"/>
                </a:solidFill>
              </a:rPr>
              <a:t>Polsko</a:t>
            </a:r>
            <a:endParaRPr lang="cs-CZ" sz="6200" b="1" dirty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                                                                  </a:t>
            </a:r>
            <a:r>
              <a:rPr lang="cs-CZ" sz="7400" dirty="0" smtClean="0"/>
              <a:t>Ostravská</a:t>
            </a:r>
          </a:p>
          <a:p>
            <a:endParaRPr lang="cs-CZ" dirty="0"/>
          </a:p>
          <a:p>
            <a:r>
              <a:rPr lang="cs-CZ" dirty="0" smtClean="0"/>
              <a:t>                                                                           </a:t>
            </a:r>
            <a:r>
              <a:rPr lang="cs-CZ" sz="7200" dirty="0" smtClean="0"/>
              <a:t>              </a:t>
            </a:r>
            <a:r>
              <a:rPr lang="cs-CZ" sz="7200" dirty="0"/>
              <a:t>p</a:t>
            </a:r>
            <a:r>
              <a:rPr lang="cs-CZ" sz="7200" dirty="0" smtClean="0"/>
              <a:t>ánev                                      </a:t>
            </a:r>
            <a:endParaRPr lang="cs-CZ" sz="7200" dirty="0"/>
          </a:p>
          <a:p>
            <a:pPr>
              <a:buNone/>
            </a:pPr>
            <a:r>
              <a:rPr lang="cs-CZ" sz="7200" dirty="0" smtClean="0"/>
              <a:t>                                                            </a:t>
            </a:r>
          </a:p>
          <a:p>
            <a:pPr>
              <a:buNone/>
            </a:pPr>
            <a:r>
              <a:rPr lang="cs-CZ" sz="4200" dirty="0"/>
              <a:t> </a:t>
            </a:r>
            <a:r>
              <a:rPr lang="cs-CZ" sz="4200" dirty="0" smtClean="0"/>
              <a:t>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sz="4200" dirty="0">
                <a:solidFill>
                  <a:srgbClr val="C00000"/>
                </a:solidFill>
              </a:rPr>
              <a:t> </a:t>
            </a:r>
            <a:r>
              <a:rPr lang="cs-CZ" sz="4200" dirty="0" smtClean="0">
                <a:solidFill>
                  <a:srgbClr val="C00000"/>
                </a:solidFill>
              </a:rPr>
              <a:t>                                                       </a:t>
            </a:r>
          </a:p>
          <a:p>
            <a:pPr>
              <a:buNone/>
            </a:pPr>
            <a:r>
              <a:rPr lang="cs-CZ" sz="4200" dirty="0">
                <a:solidFill>
                  <a:srgbClr val="C00000"/>
                </a:solidFill>
              </a:rPr>
              <a:t> </a:t>
            </a:r>
            <a:r>
              <a:rPr lang="cs-CZ" sz="4200" dirty="0" smtClean="0">
                <a:solidFill>
                  <a:srgbClr val="C00000"/>
                </a:solidFill>
              </a:rPr>
              <a:t>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sz="5500" dirty="0">
                <a:solidFill>
                  <a:srgbClr val="FF0000"/>
                </a:solidFill>
              </a:rPr>
              <a:t> </a:t>
            </a:r>
            <a:r>
              <a:rPr lang="cs-CZ" sz="5500" dirty="0" smtClean="0">
                <a:solidFill>
                  <a:srgbClr val="FF0000"/>
                </a:solidFill>
              </a:rPr>
              <a:t>                                                                                              </a:t>
            </a:r>
            <a:r>
              <a:rPr lang="cs-CZ" sz="5500" b="1" dirty="0" smtClean="0"/>
              <a:t>BESKYDY                 </a:t>
            </a:r>
            <a:r>
              <a:rPr lang="cs-CZ" sz="5500" b="1" dirty="0" smtClean="0">
                <a:solidFill>
                  <a:srgbClr val="FF0000"/>
                </a:solidFill>
              </a:rPr>
              <a:t>Slovensko</a:t>
            </a:r>
            <a:endParaRPr lang="cs-CZ" sz="5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r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Zajímavosti </a:t>
            </a:r>
            <a:r>
              <a:rPr lang="cs-CZ" dirty="0" smtClean="0">
                <a:solidFill>
                  <a:srgbClr val="FF0000"/>
                </a:solidFill>
              </a:rPr>
              <a:t>kraje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má </a:t>
            </a:r>
            <a:r>
              <a:rPr lang="cs-CZ" sz="2400" dirty="0"/>
              <a:t>třetí nejvyšší počet obyvatel ze </a:t>
            </a:r>
            <a:r>
              <a:rPr lang="cs-CZ" sz="2400" dirty="0" smtClean="0"/>
              <a:t>všech krajů (1 250  000)</a:t>
            </a:r>
            <a:r>
              <a:rPr lang="cs-CZ" sz="2400" dirty="0"/>
              <a:t> </a:t>
            </a:r>
            <a:endParaRPr lang="cs-CZ" sz="2400" dirty="0" smtClean="0"/>
          </a:p>
          <a:p>
            <a:r>
              <a:rPr lang="cs-CZ" sz="2400" dirty="0" smtClean="0"/>
              <a:t>má </a:t>
            </a:r>
            <a:r>
              <a:rPr lang="cs-CZ" sz="2400" dirty="0"/>
              <a:t>druhé největší letiště v </a:t>
            </a:r>
            <a:r>
              <a:rPr lang="cs-CZ" sz="2400" dirty="0" smtClean="0"/>
              <a:t>Česku - Mošnov </a:t>
            </a:r>
          </a:p>
          <a:p>
            <a:r>
              <a:rPr lang="cs-CZ" sz="2400" dirty="0"/>
              <a:t> patří mezi oblasti s nejvíce poškozeným životním prostředím </a:t>
            </a:r>
            <a:r>
              <a:rPr lang="cs-CZ" sz="2400" dirty="0" smtClean="0"/>
              <a:t>  v </a:t>
            </a:r>
            <a:r>
              <a:rPr lang="cs-CZ" sz="2400" dirty="0" smtClean="0"/>
              <a:t>ČR ( těžký průmysl)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550" y="3717032"/>
            <a:ext cx="358387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9472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Statutární město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Ostrava 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/>
              <a:t>má přes 300 tisíc obyvatel.</a:t>
            </a:r>
            <a:br>
              <a:rPr lang="cs-CZ" sz="2800" dirty="0" smtClean="0"/>
            </a:br>
            <a:r>
              <a:rPr lang="cs-CZ" sz="2800" dirty="0"/>
              <a:t>J</a:t>
            </a:r>
            <a:r>
              <a:rPr lang="cs-CZ" sz="2800" dirty="0" smtClean="0"/>
              <a:t>e třetím největším městem ČR.</a:t>
            </a:r>
            <a:endParaRPr lang="cs-CZ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559459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36912"/>
            <a:ext cx="196215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82483" y="6023822"/>
            <a:ext cx="310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Proč se  říká „Černá „ Ostrava?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Šipka doprava 2"/>
          <p:cNvSpPr/>
          <p:nvPr/>
        </p:nvSpPr>
        <p:spPr>
          <a:xfrm flipH="1">
            <a:off x="683567" y="6093296"/>
            <a:ext cx="45719" cy="2303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706426" y="590852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5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Důležitá města kraje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Bruntál</a:t>
            </a:r>
          </a:p>
          <a:p>
            <a:r>
              <a:rPr lang="cs-CZ" dirty="0" smtClean="0"/>
              <a:t>Opava</a:t>
            </a:r>
          </a:p>
          <a:p>
            <a:r>
              <a:rPr lang="cs-CZ" dirty="0" smtClean="0"/>
              <a:t>Karviná</a:t>
            </a:r>
          </a:p>
          <a:p>
            <a:r>
              <a:rPr lang="cs-CZ" dirty="0" smtClean="0"/>
              <a:t>Nový Jičín </a:t>
            </a:r>
          </a:p>
          <a:p>
            <a:r>
              <a:rPr lang="cs-CZ" dirty="0" smtClean="0"/>
              <a:t>Frýdek-Místek</a:t>
            </a:r>
          </a:p>
          <a:p>
            <a:endParaRPr lang="cs-CZ" dirty="0"/>
          </a:p>
          <a:p>
            <a:r>
              <a:rPr lang="cs-CZ" dirty="0" smtClean="0"/>
              <a:t>Jsou to zároveň okresní města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96752"/>
            <a:ext cx="9715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55319" y="1927959"/>
            <a:ext cx="869166" cy="99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4485" y="2426451"/>
            <a:ext cx="969804" cy="1152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4289" y="3262483"/>
            <a:ext cx="8858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8644" y="4005064"/>
            <a:ext cx="811628" cy="967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755576" y="6093296"/>
            <a:ext cx="978408" cy="700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6443624"/>
            <a:ext cx="16974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Pracuj s atlasem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7706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camera.wav"/>
          </p:stSnd>
        </p:sndAc>
      </p:transition>
    </mc:Choice>
    <mc:Fallback>
      <p:transition spd="slow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620713"/>
            <a:ext cx="8229600" cy="550545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1423" y="992907"/>
            <a:ext cx="2947564" cy="2207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08266"/>
            <a:ext cx="2952328" cy="215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1423" y="4044246"/>
            <a:ext cx="3023763" cy="214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8" y="992906"/>
            <a:ext cx="2952330" cy="2207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542011" y="404664"/>
            <a:ext cx="1213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OPAVA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404664"/>
            <a:ext cx="1560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BRUNTÁL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3573016"/>
            <a:ext cx="14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NOVÝ JIČÍN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6136" y="3429000"/>
            <a:ext cx="1942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FRÝDEK- MÍSTEK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>
            <a:off x="395536" y="6063578"/>
            <a:ext cx="1482464" cy="6057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087724" y="6184663"/>
            <a:ext cx="5997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Najdi na internetu zajímavosti a městech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471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Karviná</a:t>
            </a:r>
            <a:r>
              <a:rPr lang="cs-CZ" sz="2800" dirty="0" smtClean="0"/>
              <a:t> leží na hranici s Polskem na řece Olši.</a:t>
            </a:r>
            <a:br>
              <a:rPr lang="cs-CZ" sz="2800" dirty="0" smtClean="0"/>
            </a:br>
            <a:r>
              <a:rPr lang="cs-CZ" sz="2800" dirty="0" smtClean="0"/>
              <a:t>Má 60 tisíc obyvatel. Je to průmyslové město.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273525"/>
            <a:ext cx="1639080" cy="19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4456"/>
            <a:ext cx="3537541" cy="223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7348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2071" y="414908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1" y="4869159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0736" y="364502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6025" y="5558189"/>
            <a:ext cx="1289311" cy="912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59632" y="3429000"/>
            <a:ext cx="933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náměstí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4516561"/>
            <a:ext cx="1659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arkovský</a:t>
            </a:r>
            <a:r>
              <a:rPr lang="cs-CZ" dirty="0" smtClean="0"/>
              <a:t> most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82879" y="5646563"/>
            <a:ext cx="786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zámek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262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Pamatuješ si?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Kolik krajů má Česká republika?              </a:t>
            </a:r>
            <a:endParaRPr lang="cs-CZ" sz="1600" dirty="0" smtClean="0"/>
          </a:p>
          <a:p>
            <a:r>
              <a:rPr lang="cs-CZ" dirty="0" smtClean="0"/>
              <a:t>Jak </a:t>
            </a:r>
            <a:r>
              <a:rPr lang="cs-CZ" smtClean="0"/>
              <a:t>se jmenuje </a:t>
            </a:r>
            <a:r>
              <a:rPr lang="cs-CZ" dirty="0" smtClean="0"/>
              <a:t>naše krajské město?                   </a:t>
            </a:r>
            <a:endParaRPr lang="cs-CZ" sz="1600" dirty="0" smtClean="0"/>
          </a:p>
          <a:p>
            <a:r>
              <a:rPr lang="cs-CZ" dirty="0" smtClean="0"/>
              <a:t>Se kterými státy náš kraj sousedí?       </a:t>
            </a:r>
            <a:endParaRPr lang="cs-CZ" sz="1600" dirty="0" smtClean="0"/>
          </a:p>
          <a:p>
            <a:r>
              <a:rPr lang="cs-CZ" dirty="0" smtClean="0"/>
              <a:t>Jak se jmenuje pohoří v našem kraji? </a:t>
            </a:r>
            <a:endParaRPr lang="cs-CZ" sz="1600" dirty="0" smtClean="0"/>
          </a:p>
          <a:p>
            <a:r>
              <a:rPr lang="cs-CZ" dirty="0" smtClean="0"/>
              <a:t>Jmenuj alespoň 3 důležitá města kraje.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775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použitých odkazů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http://www.google.cz/imgres?q=znaky+moravskoslezsky+kraj&amp;hl=cs&amp;gbv=2&amp;biw=1</a:t>
            </a:r>
          </a:p>
          <a:p>
            <a:r>
              <a:rPr lang="cs-CZ" sz="1600" dirty="0" smtClean="0">
                <a:hlinkClick r:id="rId2"/>
              </a:rPr>
              <a:t>http://www.google.cz/imgres?q=%C4%8Desk%C3%A1+republika+kraje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http://www.google.cz/imgres?q=moravskoslezsk%C3%BD+kraj&amp;num=10&amp;hl=cs&amp;gbv=2&amp;biw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http://t2.gstatic.com/images?q=tbn:ANd9GcSBCmhf4UeJ9klVRXzQxxsxlxcB5kbDo</a:t>
            </a:r>
            <a:r>
              <a:rPr lang="cs-CZ" sz="1600" dirty="0" smtClean="0">
                <a:hlinkClick r:id="rId5"/>
              </a:rPr>
              <a:t>http://geologie.vsb.cz/loziska/exkurze/exkurze2005/index.ht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http://www.zamky-hrady.eu/img/mesta/1245683372.jpg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http://wq04.ic.cz/karvina.jpg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http://znaky.unas.cz/Opava.gif</a:t>
            </a:r>
            <a:endParaRPr lang="cs-CZ" sz="1600" dirty="0" smtClean="0"/>
          </a:p>
          <a:p>
            <a:r>
              <a:rPr lang="cs-CZ" sz="1600" dirty="0" smtClean="0"/>
              <a:t>http://www.zamky-hrady.eu/img/mesta/1245271737.jpg</a:t>
            </a:r>
          </a:p>
          <a:p>
            <a:r>
              <a:rPr lang="cs-CZ" sz="1600" dirty="0" smtClean="0"/>
              <a:t>http://www.bruntal.mic.cz/fotky/obr.php?name=Br_znak.jpg</a:t>
            </a:r>
          </a:p>
          <a:p>
            <a:r>
              <a:rPr lang="cs-CZ" sz="1600" dirty="0" smtClean="0">
                <a:hlinkClick r:id="rId9"/>
              </a:rPr>
              <a:t>http://www.hrady-zamky.cz/zamek-bruntal/zamek-bruntal.jpg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http://www.google.cz/imgres?q=fr%C3%BDdek+m%C3%ADstek+znak&amp;hl=cs&amp;g</a:t>
            </a:r>
            <a:endParaRPr lang="cs-CZ" sz="1600" dirty="0" smtClean="0"/>
          </a:p>
          <a:p>
            <a:r>
              <a:rPr lang="cs-CZ" sz="1600" dirty="0">
                <a:hlinkClick r:id="rId11"/>
              </a:rPr>
              <a:t>http://upload.wikimedia.org/wikipedia/commons/thumb/5/58/M%C3%ADstek,_N%C3%A1m%C4%9Bst%C3%AD_Svobody,_</a:t>
            </a:r>
            <a:r>
              <a:rPr lang="cs-CZ" sz="1600" dirty="0" smtClean="0">
                <a:hlinkClick r:id="rId11"/>
              </a:rPr>
              <a:t>sever.jpg</a:t>
            </a:r>
            <a:endParaRPr lang="cs-CZ" sz="1600" dirty="0" smtClean="0"/>
          </a:p>
          <a:p>
            <a:r>
              <a:rPr lang="cs-CZ" sz="1600" dirty="0">
                <a:hlinkClick r:id="rId12"/>
              </a:rPr>
              <a:t>http://</a:t>
            </a:r>
            <a:r>
              <a:rPr lang="cs-CZ" sz="1600" dirty="0" smtClean="0">
                <a:hlinkClick r:id="rId12"/>
              </a:rPr>
              <a:t>verejna-sprava.kr-moravskoslezsky.cz/assets/samosprava/sym_znak.gif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34630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Seznam použitých odkazů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jicin.tpc.cz/dis/her/jicin1.gif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travelasist.vachta.cz/webfiles/obrazky/jicin.jpg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im.novinky.cz/304/233046-top_foto1-afti4.jpg</a:t>
            </a:r>
            <a:endParaRPr lang="cs-CZ" sz="1800" dirty="0" smtClean="0"/>
          </a:p>
          <a:p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www.hrady-zamky.cz/zamek-bruntal/zamek-bruntal.jpg</a:t>
            </a:r>
            <a:endParaRPr lang="cs-CZ" sz="1800" dirty="0" smtClean="0"/>
          </a:p>
          <a:p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files.lukyhostranky.webnode.cz/200000087-aafeeabf8d/moravskoslezsky_kraj.gif</a:t>
            </a:r>
            <a:endParaRPr lang="cs-CZ" sz="1800" dirty="0" smtClean="0"/>
          </a:p>
          <a:p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nd01.jxs.cz/215/238/e1ff860059_112961_o2.gif</a:t>
            </a:r>
            <a:endParaRPr lang="cs-CZ" sz="1800" dirty="0" smtClean="0"/>
          </a:p>
          <a:p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204039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283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Moravskoslezský kraj</vt:lpstr>
      <vt:lpstr>Spočítej kraje ČR a na mapce ukaž Moravskoslezský kraj </vt:lpstr>
      <vt:lpstr>Mapa našeho kraje a krajské město Ostrava</vt:lpstr>
      <vt:lpstr>MS kraj se nachází na severovýchodě ČR a značnou částí  hraničí  s Polskem a Slovenskem. Povrch-  tvoří pohoří Beskydy a Jeseníky, střed vyplňuje Ostravská pánev, protéká zde řeka Odra, Olše, Ostravice a Opava    </vt:lpstr>
      <vt:lpstr>Zajímavosti kraje</vt:lpstr>
      <vt:lpstr>Statutární město  Ostrava  má přes 300 tisíc obyvatel. Je třetím největším městem ČR.</vt:lpstr>
      <vt:lpstr>Důležitá města kraje</vt:lpstr>
      <vt:lpstr>Snímek 9</vt:lpstr>
      <vt:lpstr>Karviná leží na hranici s Polskem na řece Olši. Má 60 tisíc obyvatel. Je to průmyslové město.</vt:lpstr>
      <vt:lpstr>Pamatuješ si?</vt:lpstr>
      <vt:lpstr>Seznam použitých odkazů</vt:lpstr>
      <vt:lpstr>Seznam použitých odkazů</vt:lpstr>
    </vt:vector>
  </TitlesOfParts>
  <Company>SŠ, ZŠ a MŠ Karviná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Moravskoslezský kraj</dc:title>
  <dc:subject>Člověk a příroda</dc:subject>
  <dc:creator>Zdeňka Prchalová</dc:creator>
  <cp:lastModifiedBy>Dum</cp:lastModifiedBy>
  <cp:revision>57</cp:revision>
  <dcterms:created xsi:type="dcterms:W3CDTF">2012-01-18T17:42:25Z</dcterms:created>
  <dcterms:modified xsi:type="dcterms:W3CDTF">2012-03-13T10:23:31Z</dcterms:modified>
  <cp:category>7.roč. ZŠS</cp:category>
</cp:coreProperties>
</file>