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328" r:id="rId3"/>
    <p:sldId id="318" r:id="rId4"/>
    <p:sldId id="321" r:id="rId5"/>
    <p:sldId id="322" r:id="rId6"/>
    <p:sldId id="323" r:id="rId7"/>
    <p:sldId id="326" r:id="rId8"/>
    <p:sldId id="263" r:id="rId9"/>
    <p:sldId id="264" r:id="rId10"/>
    <p:sldId id="298" r:id="rId11"/>
    <p:sldId id="300" r:id="rId12"/>
    <p:sldId id="313" r:id="rId13"/>
    <p:sldId id="312" r:id="rId14"/>
    <p:sldId id="316" r:id="rId15"/>
    <p:sldId id="311" r:id="rId16"/>
    <p:sldId id="303" r:id="rId17"/>
    <p:sldId id="299" r:id="rId18"/>
    <p:sldId id="304" r:id="rId19"/>
    <p:sldId id="305" r:id="rId20"/>
    <p:sldId id="306" r:id="rId21"/>
    <p:sldId id="317" r:id="rId22"/>
    <p:sldId id="308" r:id="rId23"/>
    <p:sldId id="324" r:id="rId24"/>
    <p:sldId id="282" r:id="rId25"/>
    <p:sldId id="283" r:id="rId26"/>
    <p:sldId id="284" r:id="rId27"/>
    <p:sldId id="285" r:id="rId28"/>
    <p:sldId id="286" r:id="rId29"/>
    <p:sldId id="288" r:id="rId30"/>
    <p:sldId id="287" r:id="rId31"/>
    <p:sldId id="289" r:id="rId32"/>
    <p:sldId id="290" r:id="rId33"/>
    <p:sldId id="291" r:id="rId34"/>
    <p:sldId id="292" r:id="rId35"/>
    <p:sldId id="293" r:id="rId36"/>
    <p:sldId id="294" r:id="rId37"/>
    <p:sldId id="314" r:id="rId38"/>
    <p:sldId id="315" r:id="rId39"/>
    <p:sldId id="327" r:id="rId40"/>
    <p:sldId id="257" r:id="rId4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85" autoAdjust="0"/>
    <p:restoredTop sz="94671" autoAdjust="0"/>
  </p:normalViewPr>
  <p:slideViewPr>
    <p:cSldViewPr>
      <p:cViewPr>
        <p:scale>
          <a:sx n="76" d="100"/>
          <a:sy n="76" d="100"/>
        </p:scale>
        <p:origin x="-124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0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208"/>
    </p:cViewPr>
  </p:sorter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2D03F8-0A8F-455F-8150-51C35BC2B2BC}" type="datetimeFigureOut">
              <a:rPr lang="cs-CZ" smtClean="0"/>
              <a:t>24.3.2013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212CB3-6A05-4E80-BACA-D4F9D3D95F3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7220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12CB3-6A05-4E80-BACA-D4F9D3D95F34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60924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212CB3-6A05-4E80-BACA-D4F9D3D95F34}" type="slidenum">
              <a:rPr lang="cs-CZ" smtClean="0"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81489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C1FBC9-A5C0-4B61-AA4C-81ACE24CDB64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96ABBF-C9C1-41AA-985F-37B412688EE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0.wdp"/><Relationship Id="rId5" Type="http://schemas.openxmlformats.org/officeDocument/2006/relationships/image" Target="../media/image23.png"/><Relationship Id="rId4" Type="http://schemas.microsoft.com/office/2007/relationships/hdphoto" Target="../media/hdphoto19.wdp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3.png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6737861"/>
              </p:ext>
            </p:extLst>
          </p:nvPr>
        </p:nvGraphicFramePr>
        <p:xfrm>
          <a:off x="1053186" y="1674540"/>
          <a:ext cx="7470799" cy="5184363"/>
        </p:xfrm>
        <a:graphic>
          <a:graphicData uri="http://schemas.openxmlformats.org/drawingml/2006/table">
            <a:tbl>
              <a:tblPr/>
              <a:tblGrid>
                <a:gridCol w="2683915"/>
                <a:gridCol w="4786884"/>
              </a:tblGrid>
              <a:tr h="3847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ZŠ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okres Kladno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4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Adresa školy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Komenského 305,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Zlonice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4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CZ.1.07/1.4.00/21.3655, Moderní škola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3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materiálu v sadě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VY_12_INOVACE_s1_19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34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 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Český jazyk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(název prezentace)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Jak dobře znáš česká přísloví a rčení 1.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7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Světlana Kopecká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104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popis (anotace)</a:t>
                      </a:r>
                    </a:p>
                  </a:txBody>
                  <a:tcPr marL="90000" marR="90000" marT="46800" marB="46800"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Čtení s porozuměním, rozšiřování slovní zásoby.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Pro 3 – 5 ročník ZŠ.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  <a:latin typeface="Arial" charset="0"/>
                          <a:cs typeface="Arial" charset="0"/>
                        </a:rPr>
                        <a:t>Žáci se seznamují se známými i méně známými příslovími, odhalují jejich smysl a podstatu, odhadují, jak přísloví mohla vzniknout. Pozorným čtením odhadují správný a výstižný smysl přísloví. Práce probíhá nejdříve pomocí kvízu, který si děti mohou později kontrolovat interaktivním doplňováním, které zároveň slouží k zapamatování nových slov a k podnícení diskuze nad jednotlivými příslovími.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0000" marR="90000" marT="46800" marB="4680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2" name="Skupina 1"/>
          <p:cNvGrpSpPr/>
          <p:nvPr/>
        </p:nvGrpSpPr>
        <p:grpSpPr>
          <a:xfrm>
            <a:off x="1087749" y="188640"/>
            <a:ext cx="6968502" cy="1485900"/>
            <a:chOff x="846154" y="500042"/>
            <a:chExt cx="6968502" cy="14859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4656"/>
          </a:xfrm>
        </p:spPr>
        <p:txBody>
          <a:bodyPr>
            <a:normAutofit/>
          </a:bodyPr>
          <a:lstStyle/>
          <a:p>
            <a:r>
              <a:rPr lang="cs-CZ" sz="1800" b="1" u="sng" dirty="0" smtClean="0"/>
              <a:t>Stránky 2 – 5: </a:t>
            </a:r>
          </a:p>
          <a:p>
            <a:r>
              <a:rPr lang="cs-CZ" sz="1800" dirty="0" smtClean="0"/>
              <a:t>Úvod do problému – co je to pořekadlo, rčení, jaká známe, jak asi vznikala, kdy pořekadla používáme</a:t>
            </a:r>
          </a:p>
          <a:p>
            <a:r>
              <a:rPr lang="cs-CZ" sz="1800" dirty="0" smtClean="0"/>
              <a:t>Přechody a animace fungují na klikání myší.</a:t>
            </a:r>
          </a:p>
          <a:p>
            <a:r>
              <a:rPr lang="cs-CZ" sz="1800" b="1" u="sng" dirty="0" smtClean="0"/>
              <a:t>Stránky 6 – 7:</a:t>
            </a:r>
          </a:p>
          <a:p>
            <a:r>
              <a:rPr lang="cs-CZ" sz="1800" dirty="0" smtClean="0"/>
              <a:t>Pokyny pro děti a návod k samostatné práci.</a:t>
            </a:r>
          </a:p>
          <a:p>
            <a:r>
              <a:rPr lang="cs-CZ" sz="1800" dirty="0"/>
              <a:t>Přechody a animace fungují na klikání myší.</a:t>
            </a:r>
          </a:p>
          <a:p>
            <a:r>
              <a:rPr lang="cs-CZ" sz="1800" b="1" u="sng" dirty="0" smtClean="0"/>
              <a:t>Stránky  8 – 22:</a:t>
            </a:r>
          </a:p>
          <a:p>
            <a:r>
              <a:rPr lang="cs-CZ" sz="1800" dirty="0" smtClean="0"/>
              <a:t>Kvíz – děti vybírají ze tří možností a zapisují si.</a:t>
            </a:r>
          </a:p>
          <a:p>
            <a:r>
              <a:rPr lang="cs-CZ" sz="1800" dirty="0" smtClean="0"/>
              <a:t>15 přísloví</a:t>
            </a:r>
          </a:p>
          <a:p>
            <a:r>
              <a:rPr lang="cs-CZ" sz="1800" dirty="0"/>
              <a:t>Přechody a animace fungují </a:t>
            </a:r>
            <a:r>
              <a:rPr lang="cs-CZ" sz="1800" dirty="0" smtClean="0"/>
              <a:t>automaticky – děti mají dostatek času na přečtení i zapisování – tato část trvá 8 minut</a:t>
            </a:r>
          </a:p>
          <a:p>
            <a:r>
              <a:rPr lang="cs-CZ" sz="1800" b="1" u="sng" dirty="0" smtClean="0"/>
              <a:t>Stránky 23 – 38:</a:t>
            </a:r>
            <a:endParaRPr lang="cs-CZ" sz="1800" b="1" u="sng" dirty="0"/>
          </a:p>
          <a:p>
            <a:r>
              <a:rPr lang="cs-CZ" sz="1800" dirty="0" smtClean="0"/>
              <a:t>Stránky fungují na klikání myší – děti volí vždy jednu z možností – okamžitá kontrola patřičnou animací – děti si kontrolují svou předešlou práci.</a:t>
            </a:r>
          </a:p>
          <a:p>
            <a:r>
              <a:rPr lang="cs-CZ" sz="1800" dirty="0" smtClean="0"/>
              <a:t>Tuto část je také možné využít samostatně, bez předešlého kvízu, pro společnou práci na interaktivní tabuli nebo na PC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08095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latin typeface="Comic Sans MS" pitchFamily="66" charset="0"/>
              </a:rPr>
              <a:t>Pořekadla, rčení</a:t>
            </a:r>
            <a:endParaRPr lang="cs-CZ" b="1" u="sng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  <a:latin typeface="Comic Sans MS" pitchFamily="66" charset="0"/>
              </a:rPr>
              <a:t>krátké </a:t>
            </a:r>
            <a:r>
              <a:rPr lang="cs-CZ" b="1" dirty="0">
                <a:solidFill>
                  <a:srgbClr val="7030A0"/>
                </a:solidFill>
                <a:latin typeface="Comic Sans MS" pitchFamily="66" charset="0"/>
              </a:rPr>
              <a:t>průpovídky, které nám přibližují nějakou životní </a:t>
            </a:r>
            <a:r>
              <a:rPr lang="cs-CZ" b="1" dirty="0" smtClean="0">
                <a:solidFill>
                  <a:srgbClr val="7030A0"/>
                </a:solidFill>
                <a:latin typeface="Comic Sans MS" pitchFamily="66" charset="0"/>
              </a:rPr>
              <a:t>zkušenost</a:t>
            </a:r>
          </a:p>
          <a:p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84615" l="4308" r="793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88057">
            <a:off x="5940903" y="2800840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Skupina 6"/>
          <p:cNvGrpSpPr/>
          <p:nvPr/>
        </p:nvGrpSpPr>
        <p:grpSpPr>
          <a:xfrm>
            <a:off x="502543" y="4044072"/>
            <a:ext cx="5616624" cy="1440160"/>
            <a:chOff x="362747" y="4323452"/>
            <a:chExt cx="5616624" cy="1440160"/>
          </a:xfrm>
        </p:grpSpPr>
        <p:sp>
          <p:nvSpPr>
            <p:cNvPr id="6" name="Zaoblený obdélník 5"/>
            <p:cNvSpPr/>
            <p:nvPr/>
          </p:nvSpPr>
          <p:spPr>
            <a:xfrm>
              <a:off x="362747" y="4323452"/>
              <a:ext cx="5616624" cy="1440160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648669" y="4628033"/>
              <a:ext cx="5184576" cy="830997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Tak dlouho se chodí se džbánem pro vodu, až se ucho utrhne.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583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selý obličej 3"/>
          <p:cNvSpPr/>
          <p:nvPr/>
        </p:nvSpPr>
        <p:spPr>
          <a:xfrm>
            <a:off x="4499992" y="3501008"/>
            <a:ext cx="1152128" cy="1260140"/>
          </a:xfrm>
          <a:prstGeom prst="smileyFace">
            <a:avLst>
              <a:gd name="adj" fmla="val -4653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latin typeface="Comic Sans MS" pitchFamily="66" charset="0"/>
              </a:rPr>
              <a:t>Pořekadla, rčení</a:t>
            </a:r>
            <a:endParaRPr lang="cs-CZ" b="1" u="sng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</p:spPr>
        <p:txBody>
          <a:bodyPr/>
          <a:lstStyle/>
          <a:p>
            <a:r>
              <a:rPr lang="cs-CZ" b="1" dirty="0">
                <a:solidFill>
                  <a:srgbClr val="7030A0"/>
                </a:solidFill>
                <a:latin typeface="Comic Sans MS" pitchFamily="66" charset="0"/>
              </a:rPr>
              <a:t>m</a:t>
            </a:r>
            <a:r>
              <a:rPr lang="cs-CZ" b="1" dirty="0" smtClean="0">
                <a:solidFill>
                  <a:srgbClr val="7030A0"/>
                </a:solidFill>
                <a:latin typeface="Comic Sans MS" pitchFamily="66" charset="0"/>
              </a:rPr>
              <a:t>ohou být i výstrahou, upozorněním</a:t>
            </a:r>
          </a:p>
          <a:p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328353" y="3404652"/>
            <a:ext cx="5616624" cy="1440160"/>
            <a:chOff x="362747" y="4323452"/>
            <a:chExt cx="5616624" cy="1440160"/>
          </a:xfrm>
        </p:grpSpPr>
        <p:sp>
          <p:nvSpPr>
            <p:cNvPr id="6" name="Zaoblený obdélník 5"/>
            <p:cNvSpPr/>
            <p:nvPr/>
          </p:nvSpPr>
          <p:spPr>
            <a:xfrm>
              <a:off x="362747" y="4323452"/>
              <a:ext cx="5616624" cy="1440160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439580" y="4812699"/>
              <a:ext cx="5184576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Dvakrát měř, jednou řež.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538" b="89538" l="4308" r="953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16016" y="2996952"/>
            <a:ext cx="3528392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163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691 -0.04487 C 0.07205 -0.05412 0.06389 -0.05758 0.05642 -0.06314 C 0.04618 -0.07077 0.03767 -0.08279 0.02622 -0.08672 C 0.02118 -0.09181 0.01701 -0.09574 0.01129 -0.09944 C 0.00781 -0.10661 0.00417 -0.11078 -0.00104 -0.11586 C -0.00191 -0.11771 -0.00555 -0.12141 -0.00382 -0.12141 C -0.00278 -0.12141 0.00434 -0.10869 0.00434 -0.10846 C 0.01146 -0.09783 0.01667 -0.0858 0.0276 -0.08141 C 0.03611 -0.07007 0.04635 -0.06707 0.05642 -0.05943 C 0.06042 -0.05643 0.06458 -0.05296 0.06875 -0.05018 C 0.07014 -0.04926 0.07431 -0.04857 0.07292 -0.04857 C 0.07101 -0.04857 0.06927 -0.04972 0.06736 -0.05018 C 0.06337 -0.05296 0.05885 -0.05435 0.05504 -0.05758 C 0.0533 -0.05897 0.0526 -0.06175 0.05087 -0.06314 C 0.0467 -0.0666 0.0441 -0.06591 0.03993 -0.06845 C 0.03212 -0.07308 0.02778 -0.07909 0.01945 -0.08141 C 0.01042 -0.08696 0.00052 -0.09066 -0.00799 -0.09783 C -0.01424 -0.10314 -0.02135 -0.108 -0.02847 -0.11055 C -0.03507 -0.11887 -0.0368 -0.11956 -0.02847 -0.11425 C -0.02292 -0.11055 -0.01927 -0.10708 -0.01337 -0.10499 C -0.0059 -0.09852 0.00052 -0.09135 0.00851 -0.08672 C 0.01042 -0.08557 0.01215 -0.08441 0.01389 -0.08302 C 0.01667 -0.08071 0.02222 -0.07585 0.02222 -0.07562 C 0.02309 -0.07331 0.02326 -0.07007 0.02483 -0.06845 C 0.02691 -0.06637 0.04097 -0.06036 0.0441 -0.05943 C 0.05278 -0.05227 0.06146 -0.05018 0.07153 -0.04857 C 0.07292 -0.04741 0.07622 -0.04301 0.07552 -0.04487 C 0.07135 -0.0555 0.06198 -0.05758 0.05504 -0.06314 C 0.04219 -0.07331 0.05399 -0.06845 0.04271 -0.07215 C 0.03576 -0.08141 0.03316 -0.08487 0.02483 -0.09042 C 0.01875 -0.09898 0.01059 -0.10037 0.00573 -0.10684 C 0.00017 -0.11425 0.0033 -0.11124 -0.00382 -0.11586 C -0.01927 -0.13645 -0.00625 -0.12234 -0.01615 -0.12882 C -0.01858 -0.13043 -0.02083 -0.13228 -0.02309 -0.13413 C -0.02448 -0.13529 -0.02778 -0.13968 -0.02708 -0.13783 C -0.02309 -0.12812 -0.00816 -0.11864 -0.00243 -0.11425 C 0.00295 -0.1043 0.01181 -0.09528 0.02083 -0.09227 C 0.02934 -0.08071 0.04045 -0.06984 0.05226 -0.06499 C 0.06129 -0.05689 0.06927 -0.04278 0.07969 -0.03931 C 0.08038 -0.03839 0.08785 -0.02729 0.09063 -0.02845 C 0.09201 -0.02891 0.09028 -0.03238 0.08924 -0.03376 C 0.08403 -0.0407 0.07743 -0.04579 0.07153 -0.05203 C 0.06285 -0.06129 0.05017 -0.06799 0.03993 -0.074 C 0.03142 -0.07909 0.0309 -0.08395 0.02083 -0.08857 C 0.01059 -0.09875 0.00156 -0.10777 -0.00937 -0.11586 C -0.01701 -0.12165 -0.02535 -0.12581 -0.03264 -0.13252 C -0.03924 -0.13876 -0.05347 -0.15495 -0.06007 -0.15795 C -0.06476 -0.16443 -0.0691 -0.16605 -0.07517 -0.17067 C -0.07465 -0.16767 -0.075 -0.1642 -0.07378 -0.16166 C -0.0717 -0.15703 -0.06701 -0.15587 -0.06406 -0.1524 C -0.05625 -0.14338 -0.04566 -0.1346 -0.03542 -0.13252 C -0.02517 -0.11887 -0.02222 -0.12188 -0.00799 -0.11055 C -0.00104 -0.10499 0.00347 -0.10153 0.01129 -0.09944 C 0.01372 -0.09736 0.02222 -0.09019 0.02483 -0.08672 C 0.02604 -0.08511 0.02604 -0.08233 0.0276 -0.08141 C 0.03056 -0.07979 0.03403 -0.08025 0.03715 -0.07956 C 0.04792 -0.07215 0.05833 -0.06522 0.07014 -0.06129 C 0.07656 -0.05689 0.08229 -0.05134 0.08924 -0.04857 C 0.07379 -0.06452 0.06024 -0.0784 0.04271 -0.09042 C 0.01389 -0.11031 0.02639 -0.10546 0.01129 -0.11055 C 0.00903 -0.1124 0.00642 -0.11355 0.00434 -0.11586 C 0.00174 -0.11864 0.00017 -0.12257 -0.00243 -0.12511 C -0.00451 -0.12697 -0.00712 -0.1272 -0.00937 -0.12882 C -0.01424 -0.13228 -0.0184 -0.13737 -0.02309 -0.14153 C -0.02465 -0.14292 -0.02552 -0.14547 -0.02708 -0.14709 C -0.03594 -0.15587 -0.04549 -0.1642 -0.05451 -0.17252 C -0.05608 -0.17391 -0.05694 -0.17669 -0.05868 -0.17808 C -0.06302 -0.18178 -0.06892 -0.18316 -0.07378 -0.18524 C -0.07517 -0.1864 -0.07639 -0.18987 -0.07778 -0.18894 C -0.07899 -0.18802 -0.07726 -0.18501 -0.07639 -0.18339 C -0.07396 -0.17923 -0.07083 -0.17622 -0.06823 -0.17252 C -0.05781 -0.15749 -0.04705 -0.145 -0.03403 -0.13413 C -0.02135 -0.1235 -0.00642 -0.11679 0.00573 -0.10499 C 0.00833 -0.10245 0.0099 -0.09829 0.0125 -0.09598 C 0.01597 -0.09274 0.02014 -0.09181 0.02361 -0.08857 C 0.02899 -0.08372 0.03316 -0.07701 0.03854 -0.07215 C 0.04601 -0.06545 0.05764 -0.05897 0.06597 -0.05573 C 0.07222 -0.05018 0.07899 -0.04648 0.08524 -0.04116 C 0.09045 -0.03677 0.09462 -0.03215 0.10017 -0.02845 C 0.09757 -0.04001 0.10122 -0.02845 0.08924 -0.03931 C 0.08785 -0.04047 0.08785 -0.04348 0.08663 -0.04487 C 0.08108 -0.05157 0.075 -0.05758 0.06875 -0.06314 C 0.05729 -0.07354 0.04236 -0.08626 0.02899 -0.09413 C 0.01771 -0.10083 0.00538 -0.10592 -0.00521 -0.11425 C -0.0118 -0.11933 -0.01684 -0.12743 -0.02309 -0.13252 C -0.03646 -0.14362 -0.02361 -0.12882 -0.03542 -0.13968 C -0.05399 -0.1568 -0.04097 -0.1487 -0.05451 -0.1561 C -0.06076 -0.16443 -0.06805 -0.17044 -0.07639 -0.17437 C -0.07222 -0.15518 -0.05781 -0.15102 -0.04774 -0.13968 C -0.04496 -0.13668 -0.0434 -0.13228 -0.0408 -0.12882 C -0.03021 -0.11471 -0.03472 -0.1235 -0.0217 -0.11055 C -0.00417 -0.0932 -0.0375 -0.11216 0.00434 -0.08487 C 0.01024 -0.08094 0.01667 -0.07863 0.02222 -0.074 C 0.04028 -0.0592 0.02135 -0.07007 0.03715 -0.05943 C 0.04306 -0.0555 0.05122 -0.05203 0.05642 -0.04672 C 0.06302 -0.04001 0.07049 -0.03376 0.0783 -0.0303 C 0.08594 -0.02266 0.09479 -0.01711 0.10295 -0.01017 C 0.12083 0.00509 0.10226 -0.01041 0.11389 -0.00277 C 0.11528 -0.00185 0.11962 0.00069 0.11806 0.00069 C 0.11233 0.00069 0.1066 -0.00994 0.10295 -0.01388 C 0.09618 -0.02128 0.08837 -0.02868 0.08108 -0.03561 C 0.05017 -0.06522 0.09236 -0.0222 0.06181 -0.04857 C 0.05417 -0.05527 0.04722 -0.06314 0.03993 -0.0703 C 0.0375 -0.07285 0.03438 -0.07377 0.03177 -0.07585 C 0.02205 -0.08372 0.01285 -0.09227 0.00295 -0.09944 C -0.0059 -0.10592 -0.02031 -0.12072 -0.02986 -0.12326 C -0.04305 -0.14408 -0.05885 -0.145 -0.07378 -0.1598 C -0.07639 -0.16235 -0.07795 -0.16628 -0.08055 -0.16882 C -0.08524 -0.17345 -0.0908 -0.17576 -0.09566 -0.17993 C -0.1033 -0.18663 -0.11024 -0.19426 -0.11892 -0.1982 C -0.12326 -0.20375 -0.1276 -0.20837 -0.13264 -0.21277 C -0.12326 -0.18779 -0.13663 -0.22155 -0.12587 -0.19981 C -0.12517 -0.1982 -0.12535 -0.19588 -0.12448 -0.1945 C -0.12118 -0.18918 -0.11615 -0.18617 -0.11215 -0.18178 C -0.10555 -0.16721 -0.0967 -0.16166 -0.0875 -0.15055 C -0.08003 -0.14153 -0.07569 -0.13483 -0.06545 -0.13252 C -0.06059 -0.1272 -0.0566 -0.12095 -0.05174 -0.11586 C -0.04514 -0.10893 -0.03646 -0.10476 -0.02986 -0.09783 C -0.02778 -0.09574 -0.02656 -0.09227 -0.02448 -0.09042 C -0.0224 -0.08857 -0.01979 -0.08834 -0.01753 -0.08672 C -0.00903 -0.08071 -0.00139 -0.074 0.00712 -0.06845 C 0.01441 -0.0636 0.0217 -0.05874 0.02899 -0.05388 C 0.03177 -0.05203 0.03438 -0.05042 0.03715 -0.04857 C 0.03976 -0.04695 0.04549 -0.04487 0.04549 -0.04463 C 0.05747 -0.03376 0.06892 -0.02891 0.08247 -0.02289 C 0.07396 -0.04857 0.05851 -0.06198 0.0441 -0.08141 C 0.04115 -0.08534 0.03889 -0.09019 0.03594 -0.09413 C 0.00747 -0.13159 0.04427 -0.08002 0.01667 -0.11425 C 0.01354 -0.11795 0.01163 -0.12326 0.00851 -0.12697 C 0.00295 -0.13321 -0.00365 -0.13737 -0.00937 -0.14338 C -0.01892 -0.15356 -0.02621 -0.16721 -0.03819 -0.17252 C -0.04774 -0.18524 -0.04271 -0.18201 -0.05174 -0.18524 C -0.05312 -0.18709 -0.05434 -0.18941 -0.0559 -0.19079 C -0.05712 -0.19195 -0.05885 -0.19149 -0.06007 -0.19264 C -0.07118 -0.20444 -0.05121 -0.19218 -0.06962 -0.20166 C -0.07535 -0.2093 -0.08177 -0.21068 -0.08871 -0.21623 C -0.09948 -0.22479 -0.08958 -0.2197 -0.09844 -0.22363 C -0.10139 -0.21161 -0.08941 -0.20768 -0.08333 -0.20166 C -0.08125 -0.19958 -0.07986 -0.19635 -0.07778 -0.1945 C -0.07535 -0.19218 -0.07222 -0.19103 -0.06962 -0.18894 C -0.06684 -0.18686 -0.06406 -0.18432 -0.06146 -0.18178 C -0.05035 -0.17067 -0.04705 -0.16258 -0.03264 -0.1598 C -0.0184 -0.1487 -0.00208 -0.13737 0.01389 -0.13252 C 0.0158 -0.13067 0.01736 -0.12835 0.01945 -0.12697 C 0.02118 -0.12581 0.02326 -0.12627 0.02483 -0.12511 C 0.02656 -0.12373 0.02726 -0.12072 0.02899 -0.11956 C 0.03333 -0.11702 0.04271 -0.11425 0.04271 -0.11401 C 0.05174 -0.10222 0.06632 -0.09574 0.0783 -0.09042 C 0.08698 -0.08117 0.0875 -0.08441 0.09618 -0.07771 C 0.10295 -0.07239 0.11302 -0.0592 0.12083 -0.05573 C 0.12135 -0.05388 0.12361 -0.05018 0.12222 -0.05018 C 0.12135 -0.05018 0.10781 -0.06175 0.10573 -0.06314 C 0.10226 -0.06522 0.09844 -0.06684 0.09479 -0.06845 C 0.09028 -0.07054 0.08542 -0.07146 0.08108 -0.074 C 0.07205 -0.07932 0.06424 -0.08765 0.05504 -0.09227 C 0.04028 -0.09968 0.02101 -0.10754 0.00851 -0.12141 C -0.0066 -0.13807 -0.02049 -0.15888 -0.03819 -0.17067 C -0.04392 -0.17854 -0.05035 -0.17969 -0.05729 -0.18524 C -0.07292 -0.1975 -0.0875 -0.21115 -0.10382 -0.22178 C -0.10642 -0.22363 -0.10816 -0.22734 -0.11076 -0.22919 C -0.11371 -0.23127 -0.11719 -0.2315 -0.12031 -0.23265 C -0.11892 -0.2271 -0.11875 -0.22086 -0.11615 -0.21623 C -0.11424 -0.213 -0.11042 -0.21323 -0.10799 -0.21092 C -0.10538 -0.20837 -0.10312 -0.2049 -0.10104 -0.20166 C -0.0967 -0.19519 -0.09323 -0.18802 -0.08871 -0.18178 C -0.08646 -0.17877 -0.08403 -0.17576 -0.08194 -0.17252 C -0.07257 -0.15865 -0.06805 -0.15634 -0.05729 -0.14524 C -0.04097 -0.12835 -0.02396 -0.11263 -0.0066 -0.09783 C 0.00087 -0.09158 0.00938 -0.08626 0.01667 -0.07956 C 0.04045 -0.05758 0.06285 -0.0303 0.09063 -0.01734 C 0.09497 -0.01179 0.09774 -0.00462 0.10017 -0.01573 C 0.08889 -0.03862 0.06302 -0.05342 0.04549 -0.06314 C 0.04063 -0.06591 0.03767 -0.07215 0.03316 -0.07585 C 0.01476 -0.09066 -0.00677 -0.10615 -0.02587 -0.11956 C -0.02847 -0.12141 -0.03021 -0.12488 -0.03264 -0.12697 C -0.03976 -0.13321 -0.05035 -0.14153 -0.05868 -0.14709 C -0.06319 -0.15564 -0.0717 -0.16166 -0.07778 -0.16882 C -0.08941 -0.18224 -0.10139 -0.19681 -0.11476 -0.20721 C -0.12361 -0.21415 -0.13351 -0.2197 -0.14219 -0.22734 C -0.14514 -0.22988 -0.1474 -0.23404 -0.15052 -0.23635 C -0.16701 -0.24792 -0.15799 -0.23589 -0.17101 -0.24746 C -0.19201 -0.26619 -0.16788 -0.24838 -0.18611 -0.26203 C -0.18785 -0.26341 -0.19288 -0.26758 -0.19149 -0.26573 C -0.18142 -0.25231 -0.16337 -0.24237 -0.15174 -0.23104 C -0.14774 -0.2271 -0.14496 -0.22155 -0.1408 -0.21808 C -0.13351 -0.21184 -0.12517 -0.20768 -0.11753 -0.20166 C -0.09896 -0.18709 -0.08003 -0.17276 -0.06146 -0.15795 C -0.05139 -0.15009 -0.04167 -0.14177 -0.03125 -0.13413 C -0.025 -0.12951 -0.0217 -0.12257 -0.01476 -0.11956 C -0.0099 -0.10615 -0.0151 -0.11679 -0.00243 -0.10499 C -0.00087 -0.10361 -5.55556E-7 -0.10083 0.00156 -0.09944 C 0.00677 -0.09459 0.01285 -0.09135 0.01806 -0.08672 C 0.01997 -0.08511 0.02135 -0.0821 0.02361 -0.08141 C 0.03108 -0.07886 0.02726 -0.08071 0.03455 -0.07585 C 0.04097 -0.06707 0.05156 -0.05967 0.06059 -0.05573 C 0.06754 -0.04926 0.07656 -0.04024 0.08385 -0.03561 C 0.0901 -0.03145 0.08837 -0.03446 0.09063 -0.02845 " pathEditMode="relative" rAng="0" ptsTypes="ffffffffffffffffffffffffffffffffffffffffffffffffffffffffffffffffffffffffffffffffffffffffffffffffffffffffffffffffffffffffffffffff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63" y="-86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6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450" accel="50000">
                                          <p:stCondLst>
                                            <p:cond delay="45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555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45">
                                          <p:stCondLst>
                                            <p:cond delay="45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60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" accel="50000">
                                          <p:stCondLst>
                                            <p:cond delay="45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65">
                                          <p:stCondLst>
                                            <p:cond delay="15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415" decel="50000">
                                          <p:stCondLst>
                                            <p:cond delay="161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latin typeface="Comic Sans MS" pitchFamily="66" charset="0"/>
              </a:rPr>
              <a:t>Pořekadla, rčení</a:t>
            </a:r>
            <a:endParaRPr lang="cs-CZ" b="1" u="sng" dirty="0">
              <a:solidFill>
                <a:srgbClr val="0070C0"/>
              </a:solidFill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396752"/>
          </a:xfrm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  <a:latin typeface="Comic Sans MS" pitchFamily="66" charset="0"/>
              </a:rPr>
              <a:t>pokárání</a:t>
            </a:r>
          </a:p>
          <a:p>
            <a:endParaRPr lang="cs-CZ" dirty="0"/>
          </a:p>
        </p:txBody>
      </p:sp>
      <p:grpSp>
        <p:nvGrpSpPr>
          <p:cNvPr id="7" name="Skupina 6"/>
          <p:cNvGrpSpPr/>
          <p:nvPr/>
        </p:nvGrpSpPr>
        <p:grpSpPr>
          <a:xfrm>
            <a:off x="502543" y="3139325"/>
            <a:ext cx="5616624" cy="1440160"/>
            <a:chOff x="362747" y="4323452"/>
            <a:chExt cx="5616624" cy="1440160"/>
          </a:xfrm>
        </p:grpSpPr>
        <p:sp>
          <p:nvSpPr>
            <p:cNvPr id="6" name="Zaoblený obdélník 5"/>
            <p:cNvSpPr/>
            <p:nvPr/>
          </p:nvSpPr>
          <p:spPr>
            <a:xfrm>
              <a:off x="362747" y="4323452"/>
              <a:ext cx="5616624" cy="1440160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648669" y="4870639"/>
              <a:ext cx="5184576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Jako by hrách na stěnu házel.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538" b="8953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87712">
            <a:off x="4722738" y="1591512"/>
            <a:ext cx="3678934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163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Skupina 8"/>
          <p:cNvGrpSpPr/>
          <p:nvPr/>
        </p:nvGrpSpPr>
        <p:grpSpPr>
          <a:xfrm>
            <a:off x="1331640" y="980728"/>
            <a:ext cx="6696744" cy="4608512"/>
            <a:chOff x="1331640" y="980728"/>
            <a:chExt cx="6696744" cy="4608512"/>
          </a:xfrm>
        </p:grpSpPr>
        <p:sp>
          <p:nvSpPr>
            <p:cNvPr id="6" name="Zaoblený obdélník 5"/>
            <p:cNvSpPr/>
            <p:nvPr/>
          </p:nvSpPr>
          <p:spPr>
            <a:xfrm>
              <a:off x="1331640" y="980728"/>
              <a:ext cx="6696744" cy="4608512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4000" dirty="0">
                <a:solidFill>
                  <a:schemeClr val="tx1"/>
                </a:solidFill>
              </a:endParaRPr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1979712" y="1916832"/>
              <a:ext cx="5328592" cy="1846659"/>
            </a:xfrm>
            <a:prstGeom prst="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3200" b="1" dirty="0">
                  <a:latin typeface="Comic Sans MS" pitchFamily="66" charset="0"/>
                </a:rPr>
                <a:t>Vezmi tužku, </a:t>
              </a:r>
              <a:br>
                <a:rPr lang="cs-CZ" sz="3200" b="1" dirty="0">
                  <a:latin typeface="Comic Sans MS" pitchFamily="66" charset="0"/>
                </a:rPr>
              </a:br>
              <a:r>
                <a:rPr lang="cs-CZ" sz="3200" b="1" dirty="0">
                  <a:latin typeface="Comic Sans MS" pitchFamily="66" charset="0"/>
                </a:rPr>
                <a:t>papír a vyzkoušej, </a:t>
              </a:r>
              <a:br>
                <a:rPr lang="cs-CZ" sz="3200" b="1" dirty="0">
                  <a:latin typeface="Comic Sans MS" pitchFamily="66" charset="0"/>
                </a:rPr>
              </a:br>
              <a:r>
                <a:rPr lang="cs-CZ" sz="3200" b="1" dirty="0">
                  <a:latin typeface="Comic Sans MS" pitchFamily="66" charset="0"/>
                </a:rPr>
                <a:t>jak rozumíš pořekadlům. </a:t>
              </a:r>
              <a:endParaRPr lang="cs-CZ" sz="3200" dirty="0"/>
            </a:p>
            <a:p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316561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/>
          <p:cNvGrpSpPr/>
          <p:nvPr/>
        </p:nvGrpSpPr>
        <p:grpSpPr>
          <a:xfrm>
            <a:off x="899592" y="188640"/>
            <a:ext cx="7560840" cy="6048672"/>
            <a:chOff x="899592" y="188640"/>
            <a:chExt cx="7560840" cy="6048672"/>
          </a:xfrm>
        </p:grpSpPr>
        <p:sp>
          <p:nvSpPr>
            <p:cNvPr id="4" name="Zaoblený obdélník 3"/>
            <p:cNvSpPr/>
            <p:nvPr/>
          </p:nvSpPr>
          <p:spPr>
            <a:xfrm>
              <a:off x="899592" y="188640"/>
              <a:ext cx="7560840" cy="6048672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1351703" y="581486"/>
              <a:ext cx="6624736" cy="5262979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800" dirty="0" smtClean="0">
                  <a:latin typeface="Comic Sans MS" pitchFamily="66" charset="0"/>
                </a:rPr>
                <a:t>Na papír zapiš pod sebe čísla od jedné do patnácti.</a:t>
              </a:r>
            </a:p>
            <a:p>
              <a:endParaRPr lang="cs-CZ" sz="2800" dirty="0" smtClean="0">
                <a:latin typeface="Comic Sans MS" pitchFamily="66" charset="0"/>
              </a:endParaRPr>
            </a:p>
            <a:p>
              <a:r>
                <a:rPr lang="cs-CZ" sz="2800" dirty="0" smtClean="0">
                  <a:latin typeface="Comic Sans MS" pitchFamily="66" charset="0"/>
                </a:rPr>
                <a:t>Vždy si pečlivě přečti přísloví a nabízené možnosti. </a:t>
              </a:r>
            </a:p>
            <a:p>
              <a:endParaRPr lang="cs-CZ" sz="2800" dirty="0">
                <a:latin typeface="Comic Sans MS" pitchFamily="66" charset="0"/>
              </a:endParaRPr>
            </a:p>
            <a:p>
              <a:r>
                <a:rPr lang="cs-CZ" sz="2800" dirty="0" smtClean="0">
                  <a:latin typeface="Comic Sans MS" pitchFamily="66" charset="0"/>
                </a:rPr>
                <a:t>Pokus se vybrat tu odpověď, která dané přísloví nejvíc vystihuje.</a:t>
              </a:r>
            </a:p>
            <a:p>
              <a:endParaRPr lang="cs-CZ" sz="2800" dirty="0" smtClean="0">
                <a:latin typeface="Comic Sans MS" pitchFamily="66" charset="0"/>
              </a:endParaRPr>
            </a:p>
            <a:p>
              <a:r>
                <a:rPr lang="cs-CZ" sz="2800" dirty="0" smtClean="0">
                  <a:latin typeface="Comic Sans MS" pitchFamily="66" charset="0"/>
                </a:rPr>
                <a:t>Potom ke každému číslu postupně zapisuj písmeno A, B nebo C. Podle toho, jakou možnost jsi vybral/a.</a:t>
              </a:r>
              <a:endParaRPr lang="cs-CZ" sz="2800" dirty="0">
                <a:latin typeface="Comic Sans MS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9537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775737"/>
              <a:ext cx="7416824" cy="55399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 smtClean="0">
                  <a:latin typeface="Comic Sans MS" pitchFamily="66" charset="0"/>
                </a:rPr>
                <a:t>Lež </a:t>
              </a:r>
              <a:r>
                <a:rPr lang="cs-CZ" sz="4000" b="1" dirty="0">
                  <a:latin typeface="Comic Sans MS" pitchFamily="66" charset="0"/>
                </a:rPr>
                <a:t>má krátké nohy.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088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Kdo lže, ten pomalu utíká, protože má krátké nohy.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Každý, kdo má krátké nohy, tak někdy zalhal.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Když budu lhát, stejně se to brzy někdo dozví.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54408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651910" y="694550"/>
            <a:ext cx="1187624" cy="1220427"/>
            <a:chOff x="7888732" y="2266038"/>
            <a:chExt cx="1187624" cy="1220427"/>
          </a:xfrm>
        </p:grpSpPr>
        <p:sp>
          <p:nvSpPr>
            <p:cNvPr id="2" name="Vývojový diagram: spojnice 1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1.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1" b="99077" l="5846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993" y="110894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722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1858 0.12512 C 0.12205 0.11772 0.12622 0.11101 0.12952 0.10338 C 0.13368 0.09367 0.13681 0.08326 0.14184 0.07401 C 0.14479 0.05875 0.15278 0.04741 0.15834 0.034 C 0.16233 0.02429 0.16216 0.02128 0.16511 0.01203 C 0.16927 -0.00069 0.17518 -0.01179 0.1816 -0.02266 C 0.18386 -0.02659 0.18473 -0.03168 0.18716 -0.03538 C 0.19618 -0.04972 0.20903 -0.05804 0.22136 -0.06637 C 0.23195 -0.07354 0.21702 -0.06683 0.23368 -0.07562 C 0.24028 -0.07909 0.23768 -0.07539 0.24323 -0.07909 C 0.25243 -0.08533 0.25313 -0.08626 0.26389 -0.08834 C 0.27414 -0.08556 0.26945 -0.0858 0.27483 -0.07562 C 0.28386 -0.01595 0.28542 0.04348 0.25278 0.08696 C 0.24983 0.09714 0.24618 0.10477 0.24045 0.1124 C 0.23594 0.12535 0.22761 0.13738 0.22136 0.14894 C 0.21268 0.1649 0.20816 0.18409 0.19948 0.20005 C 0.19705 0.21 0.19341 0.21809 0.18993 0.22734 C 0.18629 0.23728 0.18542 0.24839 0.1816 0.25833 C 0.17552 0.27429 0.17882 0.26157 0.17622 0.2729 C 0.1757 0.27776 0.17587 0.28284 0.17483 0.2877 C 0.17448 0.28978 0.17257 0.29094 0.17205 0.29302 C 0.16702 0.31268 0.17414 0.29741 0.16789 0.30944 C 0.16545 0.32239 0.16389 0.33858 0.15834 0.34968 C 0.15417 0.3883 0.15243 0.42299 0.15556 0.46277 C 0.15573 0.46485 0.16441 0.47318 0.16511 0.47364 C 0.17865 0.48567 0.19723 0.4926 0.2132 0.49561 C 0.23073 0.50347 0.24636 0.50509 0.26511 0.50648 C 0.34028 0.5007 0.29462 0.51481 0.31719 0.49376 C 0.32049 0.4852 0.325 0.47711 0.32813 0.46832 C 0.32934 0.46485 0.32969 0.46092 0.33091 0.45722 C 0.33212 0.45352 0.33368 0.45005 0.33507 0.44635 C 0.33664 0.43594 0.3382 0.42877 0.34184 0.41906 C 0.34375 0.39848 0.34844 0.37905 0.35157 0.3587 C 0.3533 0.321 0.35226 0.27938 0.35695 0.24191 C 0.35816 0.20907 0.35782 0.17392 0.3625 0.14154 C 0.36493 0.12419 0.36997 0.10754 0.37344 0.09043 C 0.37483 0.08372 0.37518 0.07679 0.37743 0.07054 C 0.38542 0.04903 0.3783 0.07817 0.38438 0.05412 C 0.38941 0.03446 0.3941 0.01874 0.40226 0.00116 C 0.40504 -0.01179 0.41302 -0.02058 0.41997 -0.02983 C 0.42882 -0.04162 0.43368 -0.05041 0.44601 -0.05365 C 0.44792 -0.05481 0.44983 -0.05897 0.45157 -0.05735 C 0.45886 -0.05064 0.46511 -0.02798 0.46789 -0.01711 C 0.4724 0.03678 0.45782 0.09459 0.47327 0.14524 C 0.47674 0.16721 0.48021 0.18849 0.48299 0.21092 C 0.48403 0.21948 0.48907 0.22642 0.49115 0.23474 C 0.49341 0.26134 0.50191 0.29279 0.51997 0.30759 C 0.52778 0.30574 0.53681 0.30574 0.54462 0.30227 C 0.55191 0.2988 0.56042 0.28076 0.56354 0.2729 C 0.56476 0.27059 0.56476 0.26735 0.56615 0.26573 C 0.57014 0.2618 0.57466 0.25949 0.57882 0.25648 C 0.58646 0.23567 0.58907 0.213 0.59775 0.19265 C 0.60018 0.17901 0.60261 0.1649 0.60764 0.15264 C 0.61181 0.14177 0.61754 0.13345 0.62414 0.12512 C 0.6283 0.11957 0.63177 0.11032 0.63611 0.10523 C 0.63768 0.10361 0.64011 0.10292 0.64184 0.10153 C 0.66476 0.0821 0.63212 0.10847 0.65157 0.09043 C 0.66545 0.07748 0.68039 0.06985 0.6967 0.06499 C 0.70851 0.06615 0.72049 0.06615 0.73229 0.06869 C 0.73889 0.07008 0.74427 0.08372 0.74879 0.08881 C 0.75556 0.09667 0.7625 0.10454 0.76789 0.11425 C 0.77205 0.12188 0.77466 0.13044 0.77882 0.13807 C 0.78073 0.14755 0.78316 0.15495 0.78716 0.16351 C 0.79028 0.18456 0.78802 0.17623 0.79254 0.18918 C 0.79879 0.23844 0.7941 0.19543 0.7967 0.2877 C 0.79705 0.3025 0.79723 0.318 0.80226 0.33141 C 0.80851 0.40588 0.81059 0.4815 0.80226 0.55574 C 0.8007 0.54973 0.80087 0.55227 0.80087 0.54857 L 0.79948 0.53585 " pathEditMode="relative" rAng="0" ptsTypes="fffffffffffffffffffffffffffffffffffffffffffffffffffffffffffffffffffAA">
                                      <p:cBhvr>
                                        <p:cTn id="3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01" y="108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34869"/>
              <a:ext cx="7416824" cy="1035735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 smtClean="0">
                  <a:latin typeface="Comic Sans MS" pitchFamily="66" charset="0"/>
                </a:rPr>
                <a:t>Kdo </a:t>
              </a:r>
              <a:r>
                <a:rPr lang="cs-CZ" sz="4000" b="1" dirty="0">
                  <a:latin typeface="Comic Sans MS" pitchFamily="66" charset="0"/>
                </a:rPr>
                <a:t>jinému jámu kopá, </a:t>
              </a:r>
            </a:p>
            <a:p>
              <a:pPr algn="ctr"/>
              <a:r>
                <a:rPr lang="cs-CZ" sz="4000" b="1" dirty="0">
                  <a:latin typeface="Comic Sans MS" pitchFamily="66" charset="0"/>
                </a:rPr>
                <a:t>sám do ní padá.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00219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300" dirty="0" smtClean="0">
                  <a:latin typeface="Comic Sans MS" pitchFamily="66" charset="0"/>
                </a:rPr>
                <a:t>Když vykopu jámu, musím jí  označit, aby do ní nikdo nespadl.</a:t>
              </a:r>
              <a:endParaRPr lang="cs-CZ" sz="23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769441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200" dirty="0">
                  <a:latin typeface="Comic Sans MS" pitchFamily="66" charset="0"/>
                </a:rPr>
                <a:t>Když někomu provedu něco zlého, může se to </a:t>
              </a:r>
              <a:r>
                <a:rPr lang="cs-CZ" sz="2200" dirty="0" smtClean="0">
                  <a:latin typeface="Comic Sans MS" pitchFamily="66" charset="0"/>
                </a:rPr>
                <a:t>obrátit </a:t>
              </a:r>
              <a:r>
                <a:rPr lang="cs-CZ" sz="2200" dirty="0">
                  <a:latin typeface="Comic Sans MS" pitchFamily="66" charset="0"/>
                </a:rPr>
                <a:t>proti mně.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Comic Sans MS" pitchFamily="66" charset="0"/>
                </a:rPr>
                <a:t>Když někomu pomáháme kopat jámu, můžeme do ní spadnout.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1" b="98462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189" y="3822423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Skupina 23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5" name="Vývojový diagram: spojnice 24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>
                  <a:ln/>
                  <a:solidFill>
                    <a:schemeClr val="accent3"/>
                  </a:solidFill>
                </a:rPr>
                <a:t>2</a:t>
              </a:r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9722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34869"/>
              <a:ext cx="7416824" cy="1035735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smtClean="0">
                  <a:latin typeface="Comic Sans MS" pitchFamily="66" charset="0"/>
                </a:rPr>
                <a:t>Jak </a:t>
              </a:r>
              <a:r>
                <a:rPr lang="cs-CZ" sz="4000" b="1" dirty="0">
                  <a:latin typeface="Comic Sans MS" pitchFamily="66" charset="0"/>
                </a:rPr>
                <a:t>se do lesa volá, </a:t>
              </a:r>
            </a:p>
            <a:p>
              <a:pPr algn="ctr"/>
              <a:r>
                <a:rPr lang="cs-CZ" sz="4000" b="1" dirty="0">
                  <a:latin typeface="Comic Sans MS" pitchFamily="66" charset="0"/>
                </a:rPr>
                <a:t>tak se z lesa ozývá.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Při volání do lesa se nám vždy ozývá nějaká ozvěna.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Když na někoho budu hodný, tak on mi to oplatí.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Do lesa musíme zakřičet,</a:t>
              </a:r>
            </a:p>
            <a:p>
              <a:pPr algn="ctr"/>
              <a:r>
                <a:rPr lang="cs-CZ" sz="2400" dirty="0" smtClean="0">
                  <a:latin typeface="Comic Sans MS" pitchFamily="66" charset="0"/>
                </a:rPr>
                <a:t> aby se nám někdo ozval.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42" b="98438" l="9896" r="9218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28184" y="4223458"/>
            <a:ext cx="3112351" cy="2293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Skupina 23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5" name="Vývojový diagram: spojnice 24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3.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5224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1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3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83041"/>
              <a:ext cx="7416824" cy="93938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3600" b="1" dirty="0" smtClean="0">
                  <a:latin typeface="Comic Sans MS" pitchFamily="66" charset="0"/>
                </a:rPr>
                <a:t>Jez do </a:t>
              </a:r>
              <a:r>
                <a:rPr lang="cs-CZ" sz="3600" b="1" dirty="0" err="1" smtClean="0">
                  <a:latin typeface="Comic Sans MS" pitchFamily="66" charset="0"/>
                </a:rPr>
                <a:t>polosyta</a:t>
              </a:r>
              <a:r>
                <a:rPr lang="cs-CZ" sz="3600" b="1" dirty="0" smtClean="0">
                  <a:latin typeface="Comic Sans MS" pitchFamily="66" charset="0"/>
                </a:rPr>
                <a:t>, pij do </a:t>
              </a:r>
              <a:r>
                <a:rPr lang="cs-CZ" sz="3600" b="1" dirty="0" err="1" smtClean="0">
                  <a:latin typeface="Comic Sans MS" pitchFamily="66" charset="0"/>
                </a:rPr>
                <a:t>polopita</a:t>
              </a:r>
              <a:r>
                <a:rPr lang="cs-CZ" sz="3600" b="1" dirty="0">
                  <a:latin typeface="Comic Sans MS" pitchFamily="66" charset="0"/>
                </a:rPr>
                <a:t> </a:t>
              </a:r>
              <a:r>
                <a:rPr lang="cs-CZ" sz="3600" b="1" dirty="0" smtClean="0">
                  <a:latin typeface="Comic Sans MS" pitchFamily="66" charset="0"/>
                </a:rPr>
                <a:t>a vyjdou ti dlouhá léta.</a:t>
              </a:r>
              <a:endParaRPr lang="cs-CZ" sz="3600" b="1" dirty="0">
                <a:latin typeface="Comic Sans MS" pitchFamily="66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Nikdy nesmíme nic dojídat, aby nám zbylo jídlo na další léta.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Ten, kdo žije střídmě, dožije se do léta.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Ten, kdo žije střídmě, dožije se do vysokého věku.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21" b="98958" l="9896" r="890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48447" y="3521113"/>
            <a:ext cx="2495553" cy="287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Skupina 23"/>
          <p:cNvGrpSpPr/>
          <p:nvPr/>
        </p:nvGrpSpPr>
        <p:grpSpPr>
          <a:xfrm>
            <a:off x="30149" y="983085"/>
            <a:ext cx="1187624" cy="1220427"/>
            <a:chOff x="7888732" y="2266038"/>
            <a:chExt cx="1187624" cy="1220427"/>
          </a:xfrm>
        </p:grpSpPr>
        <p:sp>
          <p:nvSpPr>
            <p:cNvPr id="25" name="Vývojový diagram: spojnice 24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4.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03543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799823"/>
              <a:ext cx="7416824" cy="505824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3600" b="1" dirty="0" smtClean="0">
                  <a:latin typeface="Comic Sans MS" pitchFamily="66" charset="0"/>
                </a:rPr>
                <a:t>Zabil dvě mouchy jednou ranou.</a:t>
              </a:r>
              <a:endParaRPr lang="cs-CZ" sz="3600" b="1" dirty="0">
                <a:latin typeface="Comic Sans MS" pitchFamily="66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68711" y="2333342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Člověk, který vyřešil víc problémů najednou.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Člověk, který je opravdu hodně obratný a hbitý.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4" y="5244457"/>
              <a:ext cx="4140442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Člověk, který dokáže rychle vyhubit všechny mouchy.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0" y="1172877"/>
            <a:ext cx="1187624" cy="1220427"/>
            <a:chOff x="7888732" y="2266038"/>
            <a:chExt cx="1187624" cy="1220427"/>
          </a:xfrm>
        </p:grpSpPr>
        <p:sp>
          <p:nvSpPr>
            <p:cNvPr id="25" name="Vývojový diagram: spojnice 24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5.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385" b="87077" l="1231" r="72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189" y="-494212"/>
            <a:ext cx="3095625" cy="3597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067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406 0.24514 C 0.06875 0.2493 0.07048 0.2537 0.07361 0.25971 C 0.07795 0.31198 0.07604 0.35037 0.07361 0.40934 C 0.07239 0.43871 0.0651 0.46762 0.06267 0.49699 C 0.06319 0.54509 0.06267 0.59297 0.06406 0.64107 C 0.06475 0.66905 0.09982 0.67923 0.11475 0.68316 C 0.12152 0.68247 0.12847 0.68224 0.13524 0.68131 C 0.14409 0.67992 0.1526 0.66026 0.15989 0.65402 C 0.16649 0.64084 0.15781 0.6568 0.16823 0.64292 C 0.17204 0.63783 0.17534 0.63159 0.17916 0.6265 C 0.18281 0.62164 0.1901 0.61193 0.1901 0.61216 C 0.19201 0.60453 0.19757 0.59435 0.20243 0.58996 C 0.20677 0.57608 0.21579 0.56706 0.22152 0.55365 C 0.22326 0.54949 0.22395 0.54486 0.22569 0.5407 C 0.22725 0.53677 0.23125 0.52983 0.23125 0.53006 C 0.23454 0.51619 0.2375 0.50162 0.2434 0.48959 C 0.246 0.47918 0.24809 0.47271 0.25312 0.46415 C 0.25434 0.45606 0.25711 0.45004 0.2585 0.44218 C 0.2625 0.41836 0.2592 0.43085 0.26406 0.41489 C 0.26388 0.39986 0.2717 0.28214 0.25451 0.23797 C 0.25121 0.22039 0.246 0.20282 0.2434 0.18501 C 0.24097 0.16674 0.24097 0.1487 0.23246 0.1339 C 0.23125 0.12187 0.22986 0.11054 0.22708 0.09921 C 0.22378 0.06891 0.22395 0.07585 0.22708 0.02428 C 0.22743 0.01711 0.23229 0.01202 0.23524 0.00601 C 0.24496 -0.01342 0.25972 -0.01619 0.27638 -0.01943 C 0.29149 -0.01827 0.30642 -0.01735 0.32152 -0.01573 C 0.33246 -0.01457 0.34323 -0.0074 0.35451 -0.00486 C 0.36267 -0.00116 0.37066 0.00347 0.37916 0.00601 C 0.38698 0.0141 0.39583 0.01364 0.40382 0.02081 C 0.41215 0.03677 0.42239 0.04533 0.43246 0.05897 C 0.44479 0.07585 0.43107 0.06198 0.44357 0.07354 C 0.4467 0.08487 0.44878 0.09667 0.45173 0.10823 C 0.45486 0.13367 0.45086 0.10615 0.4559 0.12835 C 0.45937 0.14384 0.46024 0.16165 0.46267 0.17761 C 0.46354 0.22317 0.46388 0.26896 0.46545 0.31452 C 0.46562 0.3321 0.46562 0.36031 0.47361 0.37465 C 0.47482 0.38552 0.47482 0.38991 0.47916 0.39847 C 0.48107 0.41003 0.48229 0.41628 0.48732 0.42576 C 0.49149 0.4438 0.50121 0.46323 0.51475 0.47132 C 0.52239 0.47594 0.52934 0.47826 0.53645 0.48427 C 0.57951 0.48265 0.58038 0.48543 0.61198 0.47132 C 0.62257 0.45767 0.63767 0.45189 0.65034 0.44218 C 0.65694 0.43732 0.66198 0.43108 0.66823 0.42576 C 0.67534 0.41975 0.68454 0.41767 0.69149 0.41119 C 0.69357 0.40934 0.69496 0.40633 0.69687 0.40402 C 0.70295 0.39708 0.71076 0.3913 0.71753 0.38575 C 0.72187 0.3765 0.71875 0.38136 0.72847 0.3728 C 0.73125 0.37049 0.73663 0.36563 0.73663 0.36586 C 0.74166 0.36632 0.74687 0.36586 0.75173 0.36748 C 0.76024 0.37049 0.7625 0.38621 0.76684 0.39477 C 0.78125 0.49075 0.77187 0.41882 0.76684 0.66119 C 0.76684 0.6635 0.76388 0.70906 0.7559 0.69773 " pathEditMode="relative" rAng="0" ptsTypes="ffffffffffffffffffffffffffffffffffffffffffffffffffffA">
                                      <p:cBhvr>
                                        <p:cTn id="4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781" y="9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34869"/>
              <a:ext cx="7416824" cy="1035735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 smtClean="0">
                  <a:latin typeface="Comic Sans MS" pitchFamily="66" charset="0"/>
                </a:rPr>
                <a:t>Stromek se má ohýbat, dokud je mladý.</a:t>
              </a:r>
              <a:endParaRPr lang="cs-CZ" sz="4000" b="1" dirty="0">
                <a:latin typeface="Comic Sans MS" pitchFamily="66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Stromek musíme ohýbat a různě tvarovat, aby mohl růst.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Když jsou stromky mladé, dají se jim ohýbat větve.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Děti se mají vychovávat  </a:t>
              </a:r>
            </a:p>
            <a:p>
              <a:pPr algn="ctr"/>
              <a:r>
                <a:rPr lang="cs-CZ" sz="2400" dirty="0" smtClean="0">
                  <a:latin typeface="Comic Sans MS" pitchFamily="66" charset="0"/>
                </a:rPr>
                <a:t>od malička.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98462" l="9538" r="89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1028" y="3559658"/>
            <a:ext cx="3095625" cy="3440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" name="Skupina 25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7" name="Vývojový diagram: spojnice 26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6.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0411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34869"/>
              <a:ext cx="7416824" cy="1035735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>
                  <a:latin typeface="Comic Sans MS" pitchFamily="66" charset="0"/>
                </a:rPr>
                <a:t>Nemáš-li rád kaši, </a:t>
              </a:r>
            </a:p>
            <a:p>
              <a:pPr algn="ctr"/>
              <a:r>
                <a:rPr lang="cs-CZ" sz="4000" b="1" dirty="0">
                  <a:latin typeface="Comic Sans MS" pitchFamily="66" charset="0"/>
                </a:rPr>
                <a:t>neříkej o ní, že není dobrá.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Když se tobě někdo nebo něco nelíbí, nepomlouvej ho</a:t>
              </a:r>
              <a:r>
                <a:rPr lang="cs-CZ" sz="2400" dirty="0" smtClean="0">
                  <a:latin typeface="Comic Sans MS" pitchFamily="66" charset="0"/>
                </a:rPr>
                <a:t>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Když nemáš rád kaši, raději ji nejez, asi není dobrá.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I když nemáš rád kaši, tak ji sněz a neříkej, že není dobrá.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846" b="89846" l="9846" r="996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2657" y="3283185"/>
            <a:ext cx="3413269" cy="341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306796" y="218217"/>
            <a:ext cx="1187624" cy="1220427"/>
            <a:chOff x="7888732" y="2266038"/>
            <a:chExt cx="1187624" cy="1220427"/>
          </a:xfrm>
        </p:grpSpPr>
        <p:sp>
          <p:nvSpPr>
            <p:cNvPr id="26" name="Vývojový diagram: spojnice 25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7.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9152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83041"/>
              <a:ext cx="7416824" cy="93938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3600" b="1" dirty="0" smtClean="0">
                  <a:latin typeface="Comic Sans MS" pitchFamily="66" charset="0"/>
                </a:rPr>
                <a:t>Co se v mládí naučíš, ke stáru jako když najdeš.</a:t>
              </a:r>
              <a:endParaRPr lang="cs-CZ" sz="3600" b="1" dirty="0">
                <a:latin typeface="Comic Sans MS" pitchFamily="66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Učit se mohou jenom mladí lidé.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Musíme se učit když jsme malí, staří lidé si obtížně pamatují.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Když se něco dobře naučím, tak toho později mohu využít.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154" b="93538" l="308" r="966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9374" y="2523609"/>
            <a:ext cx="3095625" cy="3393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Skupina 23"/>
          <p:cNvGrpSpPr/>
          <p:nvPr/>
        </p:nvGrpSpPr>
        <p:grpSpPr>
          <a:xfrm>
            <a:off x="165983" y="1141547"/>
            <a:ext cx="1187624" cy="1220427"/>
            <a:chOff x="7888732" y="2266038"/>
            <a:chExt cx="1187624" cy="1220427"/>
          </a:xfrm>
        </p:grpSpPr>
        <p:sp>
          <p:nvSpPr>
            <p:cNvPr id="25" name="Vývojový diagram: spojnice 24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8.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236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775736"/>
              <a:ext cx="7416824" cy="55399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 smtClean="0">
                  <a:latin typeface="Comic Sans MS" pitchFamily="66" charset="0"/>
                </a:rPr>
                <a:t>Pýcha předchází pád.</a:t>
              </a:r>
              <a:endParaRPr lang="cs-CZ" sz="4000" b="1" dirty="0">
                <a:latin typeface="Comic Sans MS" pitchFamily="66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Když je někdo pyšný,  dokáže předcházet pádům.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Když je někdo pyšný, často zakopne a upadne.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Když je někdo pyšný, </a:t>
              </a:r>
            </a:p>
            <a:p>
              <a:pPr algn="ctr"/>
              <a:r>
                <a:rPr lang="cs-CZ" sz="2400" dirty="0" smtClean="0">
                  <a:latin typeface="Comic Sans MS" pitchFamily="66" charset="0"/>
                </a:rPr>
                <a:t>často na to doplatí.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5" name="Vývojový diagram: spojnice 24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9.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231" b="92615" l="0" r="9815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2398" y="-387424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7920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08881E-6 C 0.00799 -0.00185 0.0125 -0.00555 0.02049 -0.0074 C 0.02639 -0.00717 0.07778 -0.01804 0.09184 0.00532 C 0.10538 0.02775 0.09306 0.01064 0.10278 0.02359 C 0.10573 0.03515 0.10799 0.04325 0.11233 0.05458 C 0.1151 0.06198 0.11424 0.06938 0.11788 0.07655 C 0.12014 0.08673 0.12153 0.09783 0.12465 0.10754 C 0.12882 0.12049 0.12656 0.10939 0.13021 0.12581 C 0.13247 0.13622 0.1342 0.14662 0.13698 0.1568 C 0.13854 0.16212 0.13976 0.16767 0.14115 0.17322 C 0.14306 0.18085 0.14931 0.19519 0.14931 0.19519 C 0.15781 0.25139 0.15451 0.30967 0.13976 0.36309 C 0.13698 0.37327 0.13733 0.38344 0.13281 0.39223 C 0.12951 0.41489 0.12465 0.43779 0.1191 0.45976 C 0.12031 0.5111 0.11962 0.50601 0.12465 0.53816 C 0.13056 0.53284 0.13333 0.52475 0.13837 0.51804 C 0.14115 0.50555 0.14358 0.49445 0.14931 0.48358 C 0.15139 0.47294 0.15191 0.46647 0.15625 0.45791 C 0.15816 0.44704 0.1599 0.43895 0.16302 0.42877 C 0.16667 0.3883 0.16753 0.34644 0.17396 0.30643 C 0.17778 0.28284 0.18403 0.25856 0.18906 0.2352 C 0.1901 0.22132 0.18906 0.21369 0.19583 0.20421 C 0.19635 0.20236 0.19653 0.20051 0.19705 0.19889 C 0.19844 0.19565 0.20017 0.19288 0.20139 0.18964 C 0.20226 0.18686 0.20208 0.18363 0.20278 0.18062 C 0.20347 0.17692 0.20434 0.17299 0.20556 0.16952 C 0.20747 0.16374 0.21007 0.15865 0.21233 0.1531 C 0.21684 0.14246 0.21858 0.14824 0.22326 0.12951 C 0.2276 0.11263 0.23264 0.09875 0.23976 0.08395 C 0.24497 0.07285 0.24913 0.06082 0.2533 0.04926 C 0.26181 0.02752 0.25087 0.0562 0.25885 0.03446 C 0.25972 0.03215 0.26163 0.02729 0.26163 0.02729 C 0.26458 0.00786 0.26024 0.02891 0.26979 0.00717 C 0.27118 0.00393 0.27135 -0.00023 0.27257 -0.0037 C 0.27795 -0.01896 0.275 -0.0074 0.28212 -0.02012 C 0.29045 -0.03515 0.29774 -0.05365 0.31233 -0.05851 C 0.32361 -0.05227 0.31615 -0.05897 0.32188 -0.04394 C 0.32344 -0.04001 0.32743 -0.03284 0.32743 -0.03284 C 0.32899 -0.02266 0.33299 -0.01526 0.33559 -0.00555 C 0.33819 0.00416 0.34063 0.01711 0.34253 0.02729 C 0.3467 0.04995 0.3467 0.07377 0.34931 0.09667 C 0.35069 0.10846 0.35313 0.1198 0.35486 0.13136 C 0.35573 0.13737 0.35747 0.14963 0.35747 0.14963 C 0.35799 0.15819 0.35799 0.16674 0.35885 0.17507 C 0.35938 0.18062 0.36111 0.18594 0.36163 0.19149 C 0.36476 0.22132 0.36493 0.25 0.37535 0.27729 C 0.38247 0.321 0.37569 0.28562 0.3849 0.321 C 0.38819 0.33349 0.38872 0.3439 0.39323 0.35569 C 0.39618 0.3765 0.39653 0.39709 0.39983 0.41767 C 0.40122 0.43825 0.40434 0.44843 0.40816 0.46716 C 0.41059 0.49954 0.41649 0.53238 0.42326 0.56383 C 0.42483 0.58187 0.42569 0.60315 0.43003 0.62026 C 0.43108 0.59806 0.43368 0.57979 0.43559 0.55828 C 0.4401 0.50717 0.44688 0.45652 0.46163 0.40865 C 0.4651 0.38159 0.4599 0.41004 0.46719 0.39223 C 0.4717 0.38113 0.47465 0.36587 0.47813 0.35384 C 0.48698 0.32216 0.49236 0.28932 0.50417 0.25902 C 0.51007 0.22155 0.50226 0.26018 0.51233 0.23173 C 0.5151 0.2241 0.51632 0.21577 0.51892 0.20791 C 0.52135 0.2012 0.52153 0.19265 0.52326 0.18594 C 0.52448 0.18085 0.52743 0.17646 0.52882 0.17137 C 0.53108 0.16304 0.53021 0.15287 0.53403 0.14593 C 0.53559 0.14339 0.53733 0.1413 0.53837 0.13853 C 0.54358 0.12442 0.54392 0.11656 0.55208 0.10569 C 0.55556 0.09251 0.55035 0.11032 0.55885 0.09297 C 0.56024 0.09019 0.56024 0.08673 0.56163 0.08395 C 0.56267 0.08164 0.56458 0.08048 0.5658 0.0784 C 0.57396 0.0636 0.58056 0.04764 0.59045 0.03446 C 0.59844 0.01272 0.58958 0.03099 0.6 0.01989 C 0.60122 0.0185 0.60156 0.01596 0.60278 0.01457 C 0.60694 0.01018 0.61788 0.00902 0.61788 0.00902 C 0.63646 0.0155 0.63906 0.04995 0.64931 0.06753 C 0.66181 0.08904 0.64028 0.05134 0.66441 0.10199 C 0.66753 0.1087 0.67205 0.11448 0.67396 0.12211 C 0.67587 0.12951 0.67726 0.13691 0.67951 0.14408 C 0.68837 0.1716 0.69844 0.1982 0.70556 0.22618 C 0.70938 0.26018 0.70278 0.21346 0.71233 0.2463 C 0.71372 0.25093 0.71267 0.25624 0.71372 0.26087 C 0.71458 0.2648 0.71649 0.26804 0.71788 0.27174 C 0.72101 0.3025 0.71997 0.33534 0.72743 0.36494 C 0.72882 0.38437 0.73003 0.40657 0.73837 0.42322 C 0.74253 0.4623 0.74653 0.50185 0.75486 0.54001 C 0.7592 0.55967 0.76476 0.57863 0.76858 0.59852 C 0.76997 0.62211 0.76962 0.66536 0.77396 0.68247 C 0.77552 0.69612 0.77309 0.69218 0.77674 0.69704 L 0.78628 0.69334 L 0.7809 0.68062 " pathEditMode="relative" ptsTypes="ffffffffffffffffffffffffffffffffffffffffffffffffffffffffffffffffffffffffffffffffffffAAA">
                                      <p:cBhvr>
                                        <p:cTn id="41" dur="4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775737"/>
              <a:ext cx="7416824" cy="55399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>
                  <a:latin typeface="Comic Sans MS" pitchFamily="66" charset="0"/>
                </a:rPr>
                <a:t>V nouzi poznáš přítele.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Abys získal dobré přátele, musíš být ve velké nouzi.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Když je mi nejhůř,  může mi pomoci třeba přítel.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Opravdový kamarád se snaží pomoci i v obtížné situaci.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462" b="96308" l="16308" r="793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56175" y="3145364"/>
            <a:ext cx="3095625" cy="3596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Skupina 23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5" name="Vývojový diagram: spojnice 24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10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62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34868"/>
              <a:ext cx="7416824" cy="1035735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 smtClean="0">
                  <a:latin typeface="Comic Sans MS" pitchFamily="66" charset="0"/>
                </a:rPr>
                <a:t>Čím výše vystoupíš, tím větší rozhled.</a:t>
              </a:r>
              <a:endParaRPr lang="cs-CZ" sz="4000" b="1" dirty="0">
                <a:latin typeface="Comic Sans MS" pitchFamily="66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Čím víc se toho naučím, tím více věcem rozumím.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Když vystoupím na rozhlednu, tak daleko uvidím.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Čím je vyšší žebřík, </a:t>
              </a:r>
            </a:p>
            <a:p>
              <a:pPr algn="ctr"/>
              <a:r>
                <a:rPr lang="cs-CZ" sz="2400" dirty="0" smtClean="0">
                  <a:latin typeface="Comic Sans MS" pitchFamily="66" charset="0"/>
                </a:rPr>
                <a:t>tím je víc vidět.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99385" l="9538" r="89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-387424"/>
            <a:ext cx="3095625" cy="444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Skupina 23"/>
          <p:cNvGrpSpPr/>
          <p:nvPr/>
        </p:nvGrpSpPr>
        <p:grpSpPr>
          <a:xfrm>
            <a:off x="68579" y="1107667"/>
            <a:ext cx="1187624" cy="1220427"/>
            <a:chOff x="7888732" y="2266038"/>
            <a:chExt cx="1187624" cy="1220427"/>
          </a:xfrm>
        </p:grpSpPr>
        <p:sp>
          <p:nvSpPr>
            <p:cNvPr id="25" name="Vývojový diagram: spojnice 24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11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667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775736"/>
              <a:ext cx="7416824" cy="55399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 smtClean="0">
                  <a:latin typeface="Comic Sans MS" pitchFamily="66" charset="0"/>
                </a:rPr>
                <a:t>Hlad je nejlepší kuchař.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Nejlepší kuchař je ten, který má velký hlad.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Ten, kdo má velký hlad, naučí se rychle vařit.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Tomu, kdo má velký hlad, chutná všechno.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538" b="89538" l="1538" r="990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74425">
            <a:off x="5960937" y="3339287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Skupina 23"/>
          <p:cNvGrpSpPr/>
          <p:nvPr/>
        </p:nvGrpSpPr>
        <p:grpSpPr>
          <a:xfrm>
            <a:off x="239658" y="679882"/>
            <a:ext cx="1187624" cy="1220427"/>
            <a:chOff x="7888732" y="2266038"/>
            <a:chExt cx="1187624" cy="1220427"/>
          </a:xfrm>
        </p:grpSpPr>
        <p:sp>
          <p:nvSpPr>
            <p:cNvPr id="25" name="Vývojový diagram: spojnice 24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12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229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775736"/>
              <a:ext cx="7416824" cy="55399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 smtClean="0">
                  <a:latin typeface="Comic Sans MS" pitchFamily="66" charset="0"/>
                </a:rPr>
                <a:t>Ranní ptáče dál doskáče.</a:t>
              </a:r>
              <a:endParaRPr lang="cs-CZ" sz="4000" b="1" dirty="0">
                <a:latin typeface="Comic Sans MS" pitchFamily="66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Ráno bychom měli cvičit, například skákat.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Ptáček, který se narodil ráno, dělá delší skoky.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Když ráno brzy vstanu, </a:t>
              </a:r>
            </a:p>
            <a:p>
              <a:pPr algn="ctr"/>
              <a:r>
                <a:rPr lang="cs-CZ" sz="2400" dirty="0" smtClean="0">
                  <a:latin typeface="Comic Sans MS" pitchFamily="66" charset="0"/>
                </a:rPr>
                <a:t>hodně toho stihnu.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5" name="Vývojový diagram: spojnice 24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13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31" b="97231" l="20308" r="77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5146" y="-243050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675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2.30342E-6 C 0.01111 -0.00717 0.02239 -0.0148 0.03281 -0.02359 C 0.03472 -0.02521 0.03611 -0.02798 0.03819 -0.02914 C 0.0408 -0.03053 0.04375 -0.0303 0.04652 -0.03099 C 0.06875 -0.0414 0.07118 -0.03585 0.10538 -0.03469 C 0.1085 -0.0266 0.10937 -0.01966 0.11093 -0.01087 C 0.11215 -0.00347 0.11493 0.0111 0.11493 0.0111 C 0.12326 0.10962 0.11007 -0.0525 0.1177 0.25925 C 0.1177 0.26226 0.12031 0.25416 0.12187 0.25185 C 0.12482 0.24746 0.13142 0.23913 0.13142 0.23913 C 0.13559 0.22248 0.12882 0.2463 0.13698 0.22826 C 0.13871 0.22433 0.13923 0.21947 0.14097 0.21531 C 0.14201 0.21277 0.14392 0.21068 0.14514 0.20814 C 0.15086 0.19611 0.15451 0.18016 0.16284 0.1716 C 0.16614 0.16304 0.16649 0.15495 0.17257 0.14963 C 0.17777 0.13182 0.18767 0.11633 0.19722 0.10222 C 0.20017 0.09783 0.20434 0.09459 0.20677 0.0895 C 0.21163 0.07886 0.2085 0.08164 0.21493 0.07863 C 0.22517 0.06499 0.2368 0.05735 0.25052 0.05111 C 0.25833 0.05342 0.26389 0.05319 0.26979 0.06036 C 0.2809 0.07354 0.28368 0.09551 0.29166 0.11147 C 0.29444 0.13275 0.29948 0.15264 0.30399 0.17345 C 0.30573 0.19403 0.3085 0.21531 0.31232 0.23543 C 0.3158 0.27313 0.3177 0.31198 0.32586 0.34852 C 0.32691 0.37257 0.3283 0.39685 0.3342 0.41975 C 0.33507 0.429 0.33472 0.43848 0.33698 0.44727 C 0.33767 0.44981 0.33889 0.44241 0.33958 0.43987 C 0.34062 0.4364 0.34149 0.4327 0.34236 0.429 C 0.34461 0.41929 0.34531 0.41258 0.35052 0.40518 C 0.35659 0.38159 0.35364 0.35777 0.36284 0.3358 C 0.36996 0.29348 0.36093 0.34019 0.36979 0.30851 C 0.37569 0.287 0.37986 0.26388 0.38628 0.24283 C 0.40277 0.18894 0.38385 0.24167 0.4 0.19889 C 0.40139 0.19519 0.40399 0.18802 0.40399 0.18802 C 0.40625 0.17276 0.41145 0.16582 0.4177 0.15333 C 0.42222 0.14431 0.425 0.1346 0.43003 0.12604 C 0.43298 0.11031 0.44114 0.10014 0.44791 0.08765 C 0.45451 0.07562 0.46041 0.06314 0.46701 0.05111 C 0.47048 0.04463 0.47656 0.04209 0.48073 0.03654 C 0.48402 0.04533 0.48368 0.05412 0.48767 0.06221 C 0.4908 0.08788 0.49236 0.11216 0.49861 0.13691 C 0.49913 0.14061 0.4993 0.14431 0.5 0.14801 C 0.50069 0.15102 0.50208 0.15379 0.5026 0.15703 C 0.50486 0.17368 0.5052 0.19126 0.50677 0.20814 C 0.50764 0.2988 0.50729 0.38945 0.50955 0.48011 C 0.50972 0.48358 0.51232 0.47387 0.51354 0.47086 C 0.51736 0.46161 0.52326 0.44172 0.52326 0.44172 C 0.52517 0.42623 0.53107 0.41327 0.5342 0.39801 C 0.54218 0.35846 0.54861 0.31753 0.56024 0.27937 C 0.56198 0.26041 0.56823 0.24306 0.57257 0.22456 C 0.5743 0.2167 0.57448 0.20837 0.57656 0.20074 C 0.57882 0.19195 0.58177 0.18363 0.58489 0.1753 C 0.58628 0.1716 0.58784 0.16813 0.58889 0.16443 C 0.59166 0.15402 0.5967 0.12812 0.6026 0.12049 C 0.61059 0.11008 0.61632 0.09482 0.62187 0.0821 C 0.62673 0.07123 0.63003 0.06152 0.63559 0.05111 C 0.63889 0.03376 0.64826 0.02289 0.65746 0.0111 C 0.66093 -0.00254 0.66753 -0.01388 0.67795 -0.01804 C 0.68923 -0.03007 0.68507 -0.03053 0.7 -0.02544 C 0.70833 -0.01688 0.70312 -0.02359 0.70955 -0.01087 C 0.7118 -0.00648 0.71632 0.00185 0.71632 0.00185 C 0.72066 0.01943 0.72187 0.03862 0.72465 0.05666 C 0.72639 0.1124 0.73125 0.16235 0.73281 0.21716 C 0.73368 0.29255 0.73524 0.36818 0.73559 0.44357 C 0.73576 0.47826 0.73611 0.51295 0.7342 0.54764 C 0.73385 0.55296 0.72725 0.53469 0.72725 0.53469 L 0.73281 0.54394 " pathEditMode="relative" ptsTypes="fffffffffffffffffffffffffffffffffffffffffffffffffffffffffffffffffAA">
                                      <p:cBhvr>
                                        <p:cTn id="52" dur="4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34868"/>
              <a:ext cx="7416824" cy="1035735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>
                  <a:latin typeface="Comic Sans MS" pitchFamily="66" charset="0"/>
                </a:rPr>
                <a:t>Neříkej hop, </a:t>
              </a:r>
            </a:p>
            <a:p>
              <a:pPr algn="ctr"/>
              <a:r>
                <a:rPr lang="cs-CZ" sz="4000" b="1" dirty="0">
                  <a:latin typeface="Comic Sans MS" pitchFamily="66" charset="0"/>
                </a:rPr>
                <a:t>dokud jsi nepřeskočil.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Neříkej, že je to snadné, když jsi to ještě neudělal.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Neříkej, že umíš skákat, když jsi nikdy nebyl na závodech.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73605" y="5429120"/>
              <a:ext cx="3966816" cy="461665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Comic Sans MS" pitchFamily="66" charset="0"/>
                </a:rPr>
                <a:t>Znamená to - nemluv </a:t>
              </a:r>
              <a:r>
                <a:rPr lang="cs-CZ" sz="2400" dirty="0">
                  <a:latin typeface="Comic Sans MS" pitchFamily="66" charset="0"/>
                </a:rPr>
                <a:t>neslušně.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538" b="98769" l="9538" r="8953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72200" y="3410261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6" name="Vývojový diagram: spojnice 25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14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876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775736"/>
              <a:ext cx="7416824" cy="55399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 smtClean="0">
                  <a:latin typeface="Comic Sans MS" pitchFamily="66" charset="0"/>
                </a:rPr>
                <a:t>Pluje proti proudu.</a:t>
              </a:r>
              <a:endParaRPr lang="cs-CZ" sz="4000" b="1" dirty="0">
                <a:latin typeface="Comic Sans MS" pitchFamily="66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Na lodi </a:t>
              </a:r>
              <a:r>
                <a:rPr lang="cs-CZ" sz="2400" dirty="0">
                  <a:latin typeface="Comic Sans MS" pitchFamily="66" charset="0"/>
                </a:rPr>
                <a:t>se pádluje vždy </a:t>
              </a:r>
            </a:p>
            <a:p>
              <a:pPr algn="ctr"/>
              <a:r>
                <a:rPr lang="cs-CZ" sz="2400" dirty="0">
                  <a:latin typeface="Comic Sans MS" pitchFamily="66" charset="0"/>
                </a:rPr>
                <a:t>proti proudu.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461665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Umí dobře pádlovat.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Dělá věci úplně jinak než ostatní.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385" b="95385" l="1538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16165" y="2831454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" name="Skupina 23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5" name="Vývojový diagram: spojnice 24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15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4176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816 0.19472 C -0.18594 0.20721 -0.15937 0.19681 -0.22656 0.20027 C -0.23368 0.20074 -0.24444 0.20767 -0.2526 0.20952 C -0.25798 0.21207 -0.26545 0.21346 -0.27048 0.21693 C -0.27639 0.22086 -0.27239 0.22016 -0.27864 0.22201 C -0.30069 0.22895 -0.3217 0.23103 -0.34444 0.23335 C -0.38611 0.25254 -0.35486 0.2389 -0.4691 0.23335 C -0.47396 0.23311 -0.45555 0.22594 -0.45555 0.22618 C -0.44028 0.21091 -0.40816 0.21438 -0.39114 0.21299 C -0.38246 0.20999 -0.37396 0.2049 -0.3651 0.20397 C -0.35625 0.20236 -0.33889 0.20027 -0.33889 0.20027 C -0.3375 0.19935 -0.33455 0.19889 -0.33507 0.19681 C -0.33541 0.19426 -0.33837 0.19403 -0.34028 0.19264 C -0.34896 0.18871 -0.36007 0.18894 -0.3691 0.18709 C -0.45885 0.16026 -0.5526 0.17599 -0.64305 0.19125 C -0.63298 0.19426 -0.64132 0.19334 -0.62795 0.18709 C -0.62396 0.1857 -0.61962 0.18524 -0.61562 0.18409 C -0.60642 0.17761 -0.59635 0.1746 -0.5868 0.16952 C -0.57795 0.16466 -0.56892 0.15726 -0.55955 0.15471 C -0.53576 0.14801 -0.51111 0.14731 -0.4868 0.14546 C -0.47378 0.14292 -0.46111 0.14038 -0.44844 0.13644 C -0.46666 0.12951 -0.44948 0.13552 -0.49514 0.13113 C -0.51024 0.12974 -0.52517 0.12534 -0.54028 0.12372 C -0.5566 0.11794 -0.5743 0.11609 -0.59097 0.11262 C -0.60312 0.11031 -0.61423 0.10707 -0.62656 0.10522 C -0.63785 0.10014 -0.64913 0.09967 -0.66076 0.09805 C -0.67552 0.09181 -0.69323 0.08996 -0.70885 0.08695 C -0.72656 0.08372 -0.74288 0.07978 -0.76076 0.07793 C -0.7868 0.0666 -0.74514 0.08441 -0.82934 0.07423 C -0.83125 0.07423 -0.82673 0.0703 -0.82517 0.06915 C -0.82153 0.06614 -0.81701 0.06498 -0.81285 0.0636 C -0.80625 0.04926 -0.78819 0.04764 -0.77725 0.04694 C -0.74844 0.04556 -0.71979 0.04579 -0.69097 0.04533 C -0.69878 0.03746 -0.70868 0.03469 -0.7184 0.03261 C -0.73021 0.02474 -0.74392 0.0215 -0.75677 0.01965 C -0.76684 0.01503 -0.77656 0.01295 -0.7868 0.0104 C -0.79514 0.00878 -0.80347 0.00416 -0.81146 0.00162 C -0.8184 -0.0007 -0.82517 -0.0037 -0.83212 -0.00579 C -0.83576 -0.00694 -0.84305 -0.00949 -0.84305 -0.00925 C -0.85139 -0.01527 -0.8618 -0.0185 -0.87048 -0.02221 C -0.8743 -0.02382 -0.87778 -0.02359 -0.88142 -0.02591 C -0.88975 -0.03146 -0.89913 -0.03469 -0.90746 -0.04048 C -0.9118 -0.04348 -0.9151 -0.04579 -0.91979 -0.04764 C -0.92587 -0.0525 -0.92951 -0.05458 -0.93611 -0.0569 C -0.94653 -0.06615 -0.96753 -0.071 -0.98003 -0.07702 C -0.99288 -0.08326 -0.9809 -0.0784 -0.99913 -0.08418 C -1.00104 -0.08465 -1.0066 -0.08603 -1.00469 -0.08603 C -0.98819 -0.08603 -0.97187 -0.08488 -0.95538 -0.08418 C -0.93125 -0.07956 -0.94253 -0.08118 -0.92118 -0.07887 C -0.88628 -0.0673 -0.77795 -0.04672 -0.81562 -0.08418 C -0.82239 -0.09783 -0.81788 -0.09459 -0.82795 -0.0969 C -0.83489 -0.10292 -0.84184 -0.10731 -0.84982 -0.10986 C -0.85972 -0.11864 -0.84722 -0.10847 -0.86076 -0.11517 C -0.8625 -0.11587 -0.86337 -0.11818 -0.86493 -0.11887 C -0.87291 -0.1235 -0.88073 -0.12604 -0.88819 -0.13183 C -0.89462 -0.13645 -0.89722 -0.14478 -0.9033 -0.14986 C -0.91024 -0.16328 -0.91892 -0.16813 -0.92795 -0.17762 C -0.93073 -0.18826 -0.93819 -0.1908 -0.94305 -0.19936 C -0.94514 -0.20282 -0.94601 -0.20722 -0.94844 -0.21046 C -0.94982 -0.21208 -0.95139 -0.21369 -0.9526 -0.21554 C -0.96267 -0.23104 -0.97378 -0.24653 -0.98281 -0.26319 C -0.98403 -0.26527 -0.9842 -0.26827 -0.98559 -0.27035 C -0.99427 -0.28354 -1.00746 -0.29048 -1.0184 -0.29949 C -1.00226 -0.30666 -0.96771 -0.30505 -0.96771 -0.30481 C -0.95521 -0.30713 -0.94305 -0.31013 -0.93073 -0.31245 C -0.92309 -0.31892 -0.91371 -0.31753 -0.90469 -0.31961 C -0.90538 -0.32702 -0.90469 -0.33442 -0.90607 -0.34159 C -0.90712 -0.34667 -0.91666 -0.35245 -0.91979 -0.3543 C -0.93003 -0.36032 -0.9401 -0.36726 -0.94982 -0.37443 C -0.96389 -0.38483 -0.95312 -0.37928 -0.96215 -0.38344 C -0.96736 -0.39385 -0.9618 -0.38483 -0.97187 -0.3927 C -0.97413 -0.39455 -0.98698 -0.40449 -0.98958 -0.40912 C -0.99496 -0.41837 -0.99166 -0.4149 -0.99913 -0.41998 C -1.00434 -0.43039 -1.01406 -0.43363 -1.01979 -0.44381 C -1.02135 -0.44658 -1.02222 -0.45005 -1.02378 -0.45282 C -1.025 -0.45491 -1.02673 -0.45629 -1.02795 -0.45838 C -1.02899 -0.45999 -1.03073 -0.46369 -1.03073 -0.46346 " pathEditMode="relative" rAng="0" ptsTypes="ffffffffffffffffffffffffffffffffffffffffffffffffffffffffffffffffffffffffffffA">
                                      <p:cBhvr>
                                        <p:cTn id="44" dur="10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628" y="-30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u="sng" dirty="0" smtClean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Kontroluj svou práci</a:t>
            </a:r>
            <a:endParaRPr lang="cs-CZ" sz="5400" b="1" u="sng" dirty="0">
              <a:solidFill>
                <a:schemeClr val="accent3">
                  <a:lumMod val="75000"/>
                </a:schemeClr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4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775737"/>
              <a:ext cx="7416824" cy="55399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>
                  <a:latin typeface="Comic Sans MS" pitchFamily="66" charset="0"/>
                </a:rPr>
                <a:t>Lež má krátké nohy.</a:t>
              </a: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2230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Kdo lže, ten pomalu utíká, protože má krátké nohy.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Každý, kdo má krátké nohy, tak někdy zalhal.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Když budu lhát, stejně se to brzy někdo dozví.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5" name="Vývojový diagram: spojnice 24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6" name="TextovéPole 25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1.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211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0972 0.00925 C -0.3092 -0.0266 -0.30903 -0.06244 -0.30834 -0.09829 C -0.30816 -0.10962 -0.30608 -0.1265 -0.29879 -0.13298 C -0.29236 -0.14593 -0.29045 -0.16235 -0.28229 -0.17322 C -0.27865 -0.1834 -0.27622 -0.19057 -0.26997 -0.19866 C -0.26788 -0.20791 -0.2632 -0.213 -0.25903 -0.22063 C -0.25295 -0.23196 -0.24497 -0.24237 -0.23715 -0.25162 C -0.23281 -0.25694 -0.22969 -0.2655 -0.22483 -0.26989 C -0.22118 -0.27313 -0.21528 -0.27544 -0.21111 -0.27729 C -0.20122 -0.29047 -0.18768 -0.29464 -0.17552 -0.30273 C -0.16493 -0.30967 -0.15295 -0.31776 -0.14132 -0.321 C -0.13646 -0.33071 -0.13334 -0.32586 -0.12622 -0.33002 C -0.12101 -0.33303 -0.11649 -0.33904 -0.11111 -0.34112 C -0.10799 -0.34228 -0.10469 -0.34228 -0.10156 -0.34297 C -0.09965 -0.34343 -0.09774 -0.3439 -0.09601 -0.34459 C -0.0809 -0.35037 -0.09497 -0.34667 -0.07969 -0.35014 C -0.0724 -0.35662 -0.06354 -0.35708 -0.05504 -0.35939 C -0.0342 -0.37234 0.00955 -0.37373 0.03003 -0.37581 C 0.07726 -0.39616 0.1118 -0.3839 0.16962 -0.38298 C 0.17326 -0.38229 0.17708 -0.38229 0.18055 -0.38113 C 0.18212 -0.38067 0.18316 -0.37812 0.18472 -0.37766 C 0.19948 -0.37442 0.21423 -0.37512 0.22864 -0.37026 C 0.24219 -0.36101 0.225 -0.37165 0.25469 -0.36286 C 0.26007 -0.36124 0.27066 -0.35268 0.27517 -0.35014 C 0.28281 -0.34575 0.27812 -0.3506 0.28472 -0.34644 C 0.29462 -0.3402 0.30295 -0.32933 0.31354 -0.3247 C 0.31875 -0.31776 0.32413 -0.31198 0.33003 -0.30643 C 0.33541 -0.2914 0.34236 -0.2803 0.34635 -0.26434 C 0.34687 -0.26249 0.34722 -0.26087 0.34774 -0.25902 C 0.34826 -0.25717 0.34861 -0.25532 0.34913 -0.25347 C 0.34965 -0.25162 0.35052 -0.24792 0.35052 -0.24792 C 0.35226 -0.22988 0.35434 -0.21115 0.35729 -0.19334 C 0.35903 -0.1827 0.36354 -0.17576 0.36562 -0.16582 C 0.36753 -0.15726 0.36892 -0.14894 0.37101 -0.14038 C 0.37187 -0.13668 0.37291 -0.13298 0.37378 -0.12928 C 0.3743 -0.12766 0.37517 -0.12396 0.37517 -0.12396 C 0.37778 -0.09228 0.38264 -0.06221 0.38611 -0.03076 C 0.38941 -0.00116 0.3901 0.02914 0.39566 0.05851 C 0.39774 0.08487 0.40069 0.11078 0.40399 0.13714 C 0.40729 0.25647 0.38802 0.37905 0.41771 0.49283 C 0.4217 0.50786 0.42031 0.52405 0.42587 0.53839 C 0.4276 0.55458 0.43003 0.57169 0.43003 0.58788 " pathEditMode="relative" ptsTypes="fffffffffffffffffffffffffffffffffffffffffA">
                                      <p:cBhvr>
                                        <p:cTn id="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84 0.00301 C -0.21493 -0.00393 -0.21441 -0.01133 -0.21146 -0.01896 C -0.20886 -0.03446 -0.2059 -0.04949 -0.20191 -0.06452 C -0.19896 -0.08811 -0.19149 -0.11031 -0.1842 -0.13205 C -0.17882 -0.14824 -0.1849 -0.13876 -0.17726 -0.14847 C -0.17066 -0.16628 -0.16458 -0.17669 -0.15399 -0.19056 C -0.14427 -0.20328 -0.15556 -0.19195 -0.14583 -0.20698 C -0.13837 -0.21855 -0.14219 -0.20675 -0.13629 -0.21785 C -0.13229 -0.22549 -0.12917 -0.23404 -0.12518 -0.24167 C -0.12222 -0.24746 -0.11684 -0.25023 -0.11424 -0.25624 C -0.10972 -0.26642 -0.10382 -0.2766 -0.09653 -0.28353 C -0.08559 -0.3055 -0.06788 -0.31799 -0.05399 -0.33649 C -0.05018 -0.34158 -0.0408 -0.355 -0.0349 -0.36031 C -0.02014 -0.37327 -0.03993 -0.35199 -0.02257 -0.36933 C -0.01736 -0.37465 -0.01302 -0.38136 -0.00747 -0.38575 C -0.00347 -0.38899 0.00104 -0.3913 0.00486 -0.39501 C 0.01406 -0.40356 0.02205 -0.41559 0.03229 -0.42229 C 0.03889 -0.42669 0.04809 -0.43247 0.05278 -0.43871 C 0.05417 -0.44056 0.05521 -0.44288 0.05694 -0.44427 C 0.06232 -0.44866 0.06927 -0.45097 0.07482 -0.45513 C 0.08542 -0.463 0.09566 -0.47502 0.10764 -0.47896 C 0.11875 -0.48821 0.13177 -0.49584 0.14462 -0.49884 C 0.15555 -0.50532 0.16719 -0.50786 0.17882 -0.5118 C 0.20347 -0.50925 0.2283 -0.50879 0.25278 -0.50439 C 0.27378 -0.50069 0.29375 -0.4852 0.31441 -0.47896 C 0.33385 -0.46346 0.35451 -0.44982 0.37344 -0.43316 C 0.38142 -0.42623 0.38785 -0.41698 0.3967 -0.41143 C 0.41024 -0.39339 0.40417 -0.3994 0.41319 -0.3913 C 0.41892 -0.37905 0.41476 -0.38737 0.42673 -0.36748 C 0.4309 -0.36055 0.42795 -0.36078 0.43229 -0.35476 C 0.43785 -0.34713 0.44305 -0.34228 0.44739 -0.33279 C 0.45295 -0.32077 0.45434 -0.30735 0.45833 -0.29464 C 0.45989 -0.26388 0.4618 -0.24121 0.4625 -0.20883 C 0.46406 -0.13506 0.45955 -0.16212 0.4651 -0.13205 C 0.46684 -0.105 0.46684 -0.07933 0.47344 -0.05365 C 0.47812 0.01711 0.48368 0.08696 0.49531 0.15611 C 0.49583 0.21508 0.49583 0.27428 0.4967 0.33326 C 0.49687 0.34181 0.50694 0.37419 0.4967 0.36055 L 0.49948 0.32586 " pathEditMode="relative" rAng="0" ptsTypes="fffffffffffffffffffffffffffffffffffffAA">
                                      <p:cBhvr>
                                        <p:cTn id="15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67" y="-7192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4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34869"/>
              <a:ext cx="7416824" cy="1035735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 smtClean="0">
                  <a:latin typeface="Comic Sans MS" pitchFamily="66" charset="0"/>
                </a:rPr>
                <a:t>Kdo jinému jámu kopá, </a:t>
              </a:r>
            </a:p>
            <a:p>
              <a:pPr algn="ctr"/>
              <a:r>
                <a:rPr lang="cs-CZ" sz="4000" b="1" dirty="0" smtClean="0">
                  <a:latin typeface="Comic Sans MS" pitchFamily="66" charset="0"/>
                </a:rPr>
                <a:t>sám do ní padá.</a:t>
              </a:r>
              <a:endParaRPr lang="cs-CZ" sz="4000" b="1" dirty="0">
                <a:latin typeface="Comic Sans MS" pitchFamily="66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00219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300" dirty="0">
                  <a:latin typeface="Comic Sans MS" pitchFamily="66" charset="0"/>
                </a:rPr>
                <a:t>Když vykopu jámu, musím jí </a:t>
              </a:r>
              <a:r>
                <a:rPr lang="cs-CZ" sz="2300" dirty="0" smtClean="0">
                  <a:latin typeface="Comic Sans MS" pitchFamily="66" charset="0"/>
                </a:rPr>
                <a:t> </a:t>
              </a:r>
              <a:r>
                <a:rPr lang="cs-CZ" sz="2300" dirty="0">
                  <a:latin typeface="Comic Sans MS" pitchFamily="66" charset="0"/>
                </a:rPr>
                <a:t>označit, aby do ní nikdo nespadl.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769441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200" dirty="0">
                  <a:latin typeface="Comic Sans MS" pitchFamily="66" charset="0"/>
                </a:rPr>
                <a:t>Když někomu provedu něco zlého, může se to </a:t>
              </a:r>
              <a:r>
                <a:rPr lang="cs-CZ" sz="2200" dirty="0" smtClean="0">
                  <a:latin typeface="Comic Sans MS" pitchFamily="66" charset="0"/>
                </a:rPr>
                <a:t>obrátit </a:t>
              </a:r>
              <a:r>
                <a:rPr lang="cs-CZ" sz="2200" dirty="0">
                  <a:latin typeface="Comic Sans MS" pitchFamily="66" charset="0"/>
                </a:rPr>
                <a:t>proti mně.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Comic Sans MS" pitchFamily="66" charset="0"/>
                </a:rPr>
                <a:t>Když někomu pomáháme kopat jámu, můžeme do ní spadnout.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9708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6" name="Vývojový diagram: spojnice 25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>
                  <a:ln/>
                  <a:solidFill>
                    <a:schemeClr val="accent3"/>
                  </a:solidFill>
                </a:rPr>
                <a:t>2</a:t>
              </a:r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041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6684 -0.01573 C -0.27795 -0.01272 -0.2882 -0.01133 -0.29827 -0.00463 C -0.30399 0.00624 -0.3132 0.01318 -0.32014 0.02266 C -0.32396 0.02752 -0.32465 0.03654 -0.32709 0.04278 C -0.32795 0.0451 -0.33316 0.05435 -0.33386 0.0555 C -0.35486 0.09019 -0.32882 0.04417 -0.34479 0.07747 C -0.34722 0.08256 -0.35313 0.09204 -0.35313 0.09227 C -0.3533 0.09274 -0.35521 0.10338 -0.35573 0.10476 C -0.35747 0.10962 -0.36129 0.11933 -0.36129 0.11956 C -0.36372 0.13575 -0.36893 0.15079 -0.37222 0.16674 C -0.37327 0.1716 -0.37413 0.17669 -0.375 0.18131 C -0.37552 0.18363 -0.37639 0.18848 -0.37639 0.18848 C -0.37865 0.21739 -0.3809 0.23797 -0.38177 0.26873 C -0.38143 0.28978 -0.39184 0.35268 -0.375 0.38159 C -0.37118 0.40171 -0.36181 0.41744 -0.35174 0.43293 C -0.35018 0.43524 -0.34879 0.43802 -0.34757 0.4401 C -0.34653 0.44241 -0.34618 0.44542 -0.34479 0.44796 C -0.34375 0.44958 -0.34184 0.44958 -0.3408 0.45097 C -0.32986 0.46577 -0.32205 0.47687 -0.30643 0.48381 C -0.29931 0.49144 -0.2934 0.49468 -0.28455 0.49699 C -0.26875 0.50948 -0.24896 0.51318 -0.23108 0.51711 C -0.17604 0.51364 -0.16181 0.52868 -0.12986 0.49699 C -0.1257 0.48867 -0.12136 0.48358 -0.11476 0.47849 C -0.11129 0.4697 -0.11007 0.463 -0.10382 0.45652 C -0.10087 0.45074 -0.09705 0.44519 -0.0941 0.43848 C -0.08854 0.42622 -0.08524 0.41165 -0.07917 0.40009 C -0.06684 0.37604 -0.07413 0.39385 -0.06806 0.37835 C -0.06632 0.35939 -0.05747 0.34389 -0.05313 0.32539 C -0.04931 0.30943 -0.04688 0.29533 -0.04219 0.27983 C -0.03212 0.24699 -0.03212 0.21138 -0.0257 0.17784 C -0.02465 0.17276 -0.0224 0.16836 -0.02153 0.16327 C -0.01268 0.11448 -0.01129 0.06452 -0.00521 0.0148 C -0.00226 -0.00995 -0.0033 0.0037 0.00173 -0.01943 C 0.00538 -0.03631 0.00694 -0.05342 0.00989 -0.07031 C 0.01146 -0.07933 0.01597 -0.08719 0.01823 -0.09598 C 0.02239 -0.11309 0.02309 -0.13113 0.02916 -0.14709 C 0.03142 -0.16513 0.03732 -0.17923 0.04427 -0.1945 C 0.05069 -0.22572 0.06094 -0.2537 0.07847 -0.2766 C 0.08177 -0.28076 0.08559 -0.2803 0.08941 -0.28215 C 0.10955 -0.29186 0.08212 -0.2796 0.09896 -0.28932 C 0.10052 -0.29024 0.11024 -0.29279 0.11128 -0.29302 C 0.13142 -0.29186 0.15156 -0.29186 0.17153 -0.28932 C 0.19132 -0.28677 0.20868 -0.26827 0.22778 -0.26203 C 0.23941 -0.25 0.25416 -0.24422 0.26614 -0.23289 C 0.27326 -0.22618 0.28403 -0.21693 0.2908 -0.20907 C 0.29271 -0.20675 0.2941 -0.20375 0.29618 -0.20167 C 0.30278 -0.19542 0.31059 -0.19195 0.31684 -0.18525 C 0.32448 -0.17715 0.32899 -0.16489 0.33871 -0.16166 C 0.34548 -0.15264 0.34965 -0.14131 0.3566 -0.13252 C 0.3625 -0.11124 0.35434 -0.13668 0.36753 -0.1124 C 0.37014 -0.10754 0.37083 -0.1013 0.37291 -0.09598 C 0.37344 -0.09228 0.37326 -0.08835 0.3743 -0.08488 C 0.37517 -0.08164 0.37778 -0.07933 0.37847 -0.07586 C 0.38576 -0.04302 0.37691 -0.06267 0.38385 -0.04857 C 0.38732 -0.02082 0.38976 0.00763 0.39479 0.03515 C 0.4 0.17391 0.37222 0.31938 0.4059 0.45097 C 0.40816 0.47803 0.40989 0.50416 0.41684 0.53006 C 0.41962 0.54024 0.42153 0.55111 0.425 0.56105 C 0.42673 0.56591 0.43055 0.57562 0.43055 0.57585 C 0.43177 0.58372 0.43437 0.58996 0.43594 0.59759 C 0.43698 0.60245 0.4375 0.60754 0.43871 0.61216 C 0.43923 0.61401 0.4401 0.61748 0.4401 0.61771 " pathEditMode="relative" rAng="0" ptsTypes="fffffffffffffffffffffffffffffffffffffffffffffffffffffffffffffA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97" y="1778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674 -0.11633 C -0.229 -0.142 -0.22952 -0.15912 -0.24184 -0.17831 C -0.24497 -0.19751 -0.24966 -0.21855 -0.25538 -0.23682 C -0.2599 -0.25139 -0.26667 -0.26527 -0.27049 -0.28053 C -0.27205 -0.29672 -0.27413 -0.3106 -0.28281 -0.32262 C -0.28629 -0.33488 -0.28802 -0.34667 -0.29115 -0.35893 C -0.29254 -0.3705 -0.29531 -0.37975 -0.29931 -0.39015 C -0.30104 -0.40796 -0.30591 -0.42369 -0.30886 -0.44103 C -0.31459 -0.47457 -0.31997 -0.50717 -0.32813 -0.53978 C -0.33108 -0.5791 -0.33472 -0.61818 -0.34184 -0.65657 C -0.3415 -0.67669 -0.35174 -0.76758 -0.31841 -0.78238 C -0.31441 -0.78816 -0.31042 -0.7921 -0.30486 -0.7951 C -0.30209 -0.79649 -0.29653 -0.7988 -0.29653 -0.79857 C -0.29254 -0.8069 -0.28854 -0.8062 -0.28143 -0.80782 C -0.25834 -0.82378 -0.20052 -0.81013 -0.19254 -0.80967 C -0.1842 -0.80782 -0.17587 -0.80643 -0.16771 -0.80435 C -0.15834 -0.7958 -0.16268 -0.79834 -0.15538 -0.7951 C -0.15122 -0.78955 -0.14549 -0.78655 -0.14184 -0.78053 C -0.13455 -0.76874 -0.12275 -0.75324 -0.11198 -0.74954 C -0.10417 -0.74284 -0.09931 -0.74029 -0.09115 -0.73497 C -0.08768 -0.73012 -0.0849 -0.72295 -0.08004 -0.7204 C -0.0783 -0.71948 -0.06962 -0.71508 -0.06771 -0.713 C -0.06059 -0.70583 -0.05591 -0.69681 -0.04722 -0.69288 C -0.03889 -0.68409 -0.03455 -0.67739 -0.02396 -0.67461 C -0.01285 -0.6642 -0.01823 -0.66675 -0.00886 -0.66374 C 0.03871 -0.63113 0.09444 -0.6427 0.14583 -0.64177 C 0.16319 -0.63507 0.18125 -0.6346 0.1993 -0.6309 C 0.21423 -0.62766 0.22812 -0.62073 0.24323 -0.61818 C 0.25573 -0.60939 0.24062 -0.61888 0.26649 -0.61263 C 0.2684 -0.61217 0.26979 -0.60939 0.27187 -0.60893 C 0.28316 -0.60639 0.29479 -0.60616 0.30625 -0.60361 C 0.31528 -0.59945 0.32448 -0.59876 0.3335 -0.59436 C 0.35312 -0.58465 0.33837 -0.58858 0.35555 -0.58534 C 0.37413 -0.57586 0.39201 -0.56869 0.41163 -0.56337 C 0.42899 -0.5495 0.40555 -0.56661 0.4309 -0.5562 C 0.43316 -0.55528 0.43437 -0.55227 0.43628 -0.55065 C 0.44444 -0.54395 0.44392 -0.54533 0.45278 -0.54325 C 0.46094 -0.53238 0.46996 -0.52475 0.48021 -0.51781 C 0.48489 -0.50926 0.48958 -0.50625 0.49653 -0.50139 C 0.50225 -0.49122 0.51059 -0.48104 0.51857 -0.47387 C 0.52153 -0.46763 0.52812 -0.45583 0.52812 -0.4556 C 0.52916 -0.45028 0.53142 -0.44496 0.53229 -0.43941 C 0.53368 -0.43155 0.53368 -0.42346 0.53489 -0.41559 C 0.53385 -0.3883 0.53663 -0.35986 0.5309 -0.33349 C 0.52691 -0.31499 0.52031 -0.30204 0.5158 -0.28423 C 0.51337 -0.27452 0.5151 -0.27174 0.51024 -0.26041 C 0.50816 -0.25556 0.50434 -0.25232 0.50208 -0.24769 C 0.49288 -0.22942 0.48889 -0.21138 0.47604 -0.19658 C 0.46753 -0.17623 0.4592 -0.15611 0.45 -0.13645 C 0.44913 -0.13483 0.44479 -0.12466 0.44323 -0.12188 C 0.44045 -0.11703 0.43489 -0.10731 0.43489 -0.10708 C 0.43194 -0.09575 0.42257 -0.06661 0.41719 -0.0562 C 0.41024 -0.02822 0.40243 -0.00047 0.39514 0.02775 C 0.39375 0.0437 0.3908 0.05642 0.38698 0.07169 C 0.38472 0.0925 0.3835 0.11308 0.38021 0.13367 C 0.38177 0.17691 0.38159 0.18732 0.38159 0.16466 L 0.38559 0.14639 L 0.41302 0.03145 " pathEditMode="relative" rAng="0" ptsTypes="fffffffffffffffffffffffffffffffffffffffffffffffffffffffAAA">
                                      <p:cBhvr>
                                        <p:cTn id="21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10" y="-20190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34869"/>
              <a:ext cx="7416824" cy="1035735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>
                  <a:latin typeface="Comic Sans MS" pitchFamily="66" charset="0"/>
                </a:rPr>
                <a:t>Jak se do lesa volá, </a:t>
              </a:r>
            </a:p>
            <a:p>
              <a:pPr algn="ctr"/>
              <a:r>
                <a:rPr lang="cs-CZ" sz="4000" b="1" dirty="0">
                  <a:latin typeface="Comic Sans MS" pitchFamily="66" charset="0"/>
                </a:rPr>
                <a:t>tak se z lesa ozývá.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Když zavolám do lesa, ozve se mi ozvěna.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Když na někoho budu hodný, tak on mi to oplatí.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V lese se musí křičet, abychom se neztratili. 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2230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6" name="Vývojový diagram: spojnice 25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3.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581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382 0.01642 C -0.25799 -0.01133 -0.24861 -0.0407 -0.24427 -0.06753 C -0.23785 -0.10731 -0.2316 -0.15241 -0.21285 -0.18617 C -0.20886 -0.20236 -0.19809 -0.21115 -0.18959 -0.22271 C -0.18125 -0.23404 -0.17327 -0.24792 -0.16354 -0.2574 C -0.1566 -0.26411 -0.1467 -0.26735 -0.13889 -0.27197 C -0.13195 -0.27613 -0.12292 -0.28423 -0.11563 -0.28654 C -0.09549 -0.29302 -0.04827 -0.29186 -0.0375 -0.29209 C 0.02326 -0.2914 0.08403 -0.29186 0.14479 -0.29024 C 0.15955 -0.28978 0.17517 -0.28145 0.18993 -0.27937 C 0.20469 -0.27197 0.21944 -0.26457 0.23507 -0.2611 C 0.24288 -0.25601 0.25 -0.25231 0.25851 -0.25 C 0.26857 -0.24353 0.25937 -0.24838 0.27482 -0.24468 C 0.28038 -0.24329 0.28576 -0.23705 0.28993 -0.23358 C 0.30052 -0.22479 0.30173 -0.23127 0.30903 -0.22641 C 0.32257 -0.21716 0.33489 -0.20143 0.34618 -0.18802 C 0.35729 -0.17484 0.35 -0.179 0.35851 -0.1753 C 0.37726 -0.14963 0.35625 -0.18039 0.36528 -0.16258 C 0.37187 -0.1494 0.38003 -0.13807 0.38576 -0.12419 C 0.38941 -0.1154 0.3901 -0.10939 0.39548 -0.10222 C 0.39791 -0.0858 0.4 -0.06984 0.40503 -0.05481 C 0.40798 -0.04579 0.40764 -0.03724 0.4118 -0.02937 C 0.41458 -0.01596 0.4158 0.00277 0.42135 0.01457 C 0.4243 0.03006 0.42396 0.04648 0.42691 0.06198 C 0.42795 0.06753 0.42969 0.07285 0.43107 0.0784 C 0.4316 0.08025 0.43246 0.08395 0.43246 0.08418 C 0.43403 0.10453 0.43368 0.12928 0.44062 0.14778 C 0.44114 0.15333 0.44114 0.15888 0.44201 0.1642 C 0.44253 0.16744 0.44444 0.16998 0.44479 0.17322 C 0.44705 0.1938 0.44479 0.22225 0.45434 0.24075 C 0.45555 0.25578 0.45625 0.29186 0.46389 0.30643 C 0.46771 0.33441 0.46979 0.36239 0.47344 0.39038 C 0.47656 0.47317 0.4776 0.55573 0.4776 0.63853 L 0.48177 0.61494 " pathEditMode="relative" rAng="0" ptsTypes="ffffffffffffffffffffffffffffffffAA"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62" y="15634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33858E-6 C -0.00226 -0.01503 -0.00538 -0.0296 -0.00972 -0.04371 C -0.01181 -0.06198 -0.01684 -0.07886 -0.02066 -0.0969 C -0.02326 -0.12419 -0.01979 -0.09829 -0.02743 -0.12766 C -0.03003 -0.13784 -0.03437 -0.15888 -0.03437 -0.15888 C -0.03715 -0.18756 -0.03316 -0.15333 -0.03976 -0.18779 C -0.04913 -0.23728 -0.03976 -0.19912 -0.0467 -0.22618 C -0.05035 -0.26041 -0.05556 -0.29417 -0.05903 -0.3284 C -0.06424 -0.38159 -0.06371 -0.43571 -0.0658 -0.4889 C -0.06528 -0.50717 -0.06562 -0.52544 -0.06441 -0.54371 C -0.06406 -0.5488 -0.06128 -0.55319 -0.06042 -0.55828 C -0.05799 -0.57331 -0.05469 -0.58811 -0.04931 -0.60199 C -0.04774 -0.61147 -0.03976 -0.62581 -0.03437 -0.63321 C -0.03108 -0.6457 -0.02135 -0.65287 -0.01233 -0.6568 C -0.00677 -0.66443 -0.00417 -0.6642 0.00399 -0.66605 C 0.01111 -0.67183 0.00938 -0.6716 0.02188 -0.67137 C 0.04792 -0.67091 0.07396 -0.66883 0.1 -0.66767 C 0.14531 -0.65611 0.19375 -0.62373 0.21493 -0.56568 C 0.21754 -0.5488 0.22188 -0.53099 0.22604 -0.51457 C 0.22708 -0.49468 0.22986 -0.47919 0.23281 -0.45976 C 0.23767 -0.38414 0.24583 -0.30319 0.22726 -0.22988 C 0.22431 -0.20236 0.22934 -0.23751 0.2191 -0.20606 C 0.21788 -0.20213 0.21875 -0.1975 0.21771 -0.19334 C 0.21684 -0.1901 0.21493 -0.18756 0.21372 -0.18455 C 0.20764 -0.16906 0.20504 -0.15749 0.19167 -0.1531 C 0.17101 -0.15772 0.16319 -0.18871 0.14792 -0.20606 C 0.12379 -0.27266 0.13472 -0.23335 0.12604 -0.27729 C 0.12379 -0.28839 0.12135 -0.29926 0.1191 -0.31013 C 0.11823 -0.31429 0.11632 -0.32285 0.11632 -0.32285 C 0.11719 -0.34528 0.11615 -0.36818 0.1191 -0.39038 C 0.12101 -0.40564 0.13125 -0.42576 0.13837 -0.43964 C 0.14149 -0.45467 0.15122 -0.47896 0.15885 -0.49075 C 0.16997 -0.50786 0.16441 -0.49468 0.17257 -0.51272 C 0.18247 -0.53492 0.19444 -0.5518 0.20677 -0.571 C 0.21528 -0.58441 0.22344 -0.59875 0.23281 -0.61124 C 0.24271 -0.62442 0.24063 -0.61957 0.25069 -0.62951 C 0.2783 -0.65703 0.30087 -0.676 0.33542 -0.68062 C 0.35938 -0.6753 0.36094 -0.66975 0.37934 -0.65125 C 0.39462 -0.63599 0.41042 -0.62095 0.42448 -0.60384 C 0.43194 -0.59505 0.43872 -0.58464 0.44792 -0.5784 C 0.45764 -0.55273 0.47083 -0.53007 0.47934 -0.50347 C 0.48646 -0.48104 0.49427 -0.45953 0.5026 -0.43802 C 0.51059 -0.41674 0.51458 -0.39339 0.52188 -0.37211 C 0.53316 -0.33904 0.52743 -0.36217 0.53281 -0.33742 C 0.5349 -0.31059 0.53681 -0.28353 0.54097 -0.25717 C 0.54306 -0.22872 0.54531 -0.19912 0.55069 -0.17137 C 0.55104 -0.16189 0.55087 -0.15194 0.55191 -0.14223 C 0.55226 -0.13853 0.55434 -0.13506 0.55469 -0.13159 C 0.55868 -0.09482 0.55226 -0.11378 0.55885 -0.0969 C 0.56476 -0.04279 0.5658 0.01203 0.57396 0.06545 C 0.57535 0.07493 0.57778 0.08973 0.58073 0.09852 C 0.5875 0.11841 0.58507 0.10106 0.58906 0.11864 C 0.59514 0.14524 0.60781 0.18756 0.62326 0.20814 C 0.62674 0.21947 0.63056 0.23242 0.63698 0.24098 C 0.64028 0.25462 0.6467 0.26619 0.6533 0.27752 C 0.6599 0.28885 0.65399 0.28492 0.66163 0.28839 C 0.67049 0.27937 0.6658 0.28469 0.67674 0.27012 C 0.67847 0.26781 0.68212 0.26295 0.68212 0.26295 C 0.68524 0.25231 0.68715 0.24144 0.69167 0.23173 C 0.69254 0.2197 0.69097 0.20005 0.70139 0.19542 C 0.70694 0.19033 0.71146 0.18548 0.71771 0.18247 C 0.72257 0.17623 0.72101 0.17946 0.72326 0.17345 " pathEditMode="relative" ptsTypes="fffffffffffffffffffffffffffffffffffffffffffffffffffffffffffffA">
                                      <p:cBhvr>
                                        <p:cTn id="2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5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83042"/>
              <a:ext cx="7416824" cy="93938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3600" b="1" dirty="0">
                  <a:latin typeface="Comic Sans MS" pitchFamily="66" charset="0"/>
                </a:rPr>
                <a:t>Jez do </a:t>
              </a:r>
              <a:r>
                <a:rPr lang="cs-CZ" sz="3600" b="1" dirty="0" err="1">
                  <a:latin typeface="Comic Sans MS" pitchFamily="66" charset="0"/>
                </a:rPr>
                <a:t>polosyta</a:t>
              </a:r>
              <a:r>
                <a:rPr lang="cs-CZ" sz="3600" b="1" dirty="0">
                  <a:latin typeface="Comic Sans MS" pitchFamily="66" charset="0"/>
                </a:rPr>
                <a:t>, pij do </a:t>
              </a:r>
              <a:r>
                <a:rPr lang="cs-CZ" sz="3600" b="1" dirty="0" err="1">
                  <a:latin typeface="Comic Sans MS" pitchFamily="66" charset="0"/>
                </a:rPr>
                <a:t>polopita</a:t>
              </a:r>
              <a:r>
                <a:rPr lang="cs-CZ" sz="3600" b="1" dirty="0">
                  <a:latin typeface="Comic Sans MS" pitchFamily="66" charset="0"/>
                </a:rPr>
                <a:t> a vyjdou ti dlouhá léta.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Nikdy nesmíme nic dojídat, aby nám zbylo jídlo na další léta.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Ten, kdo žije střídmě, dožije se do léta.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Ten, kdo žije střídmě, dožije se do vysokého věku.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6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2230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" name="Skupina 60"/>
          <p:cNvGrpSpPr/>
          <p:nvPr/>
        </p:nvGrpSpPr>
        <p:grpSpPr>
          <a:xfrm>
            <a:off x="123574" y="1200461"/>
            <a:ext cx="1187624" cy="1220427"/>
            <a:chOff x="7888732" y="2266038"/>
            <a:chExt cx="1187624" cy="1220427"/>
          </a:xfrm>
        </p:grpSpPr>
        <p:sp>
          <p:nvSpPr>
            <p:cNvPr id="62" name="Vývojový diagram: spojnice 61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3" name="TextovéPole 62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4.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9751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3403 -0.02058 C -0.23247 -0.04047 -0.22899 -0.06059 -0.22309 -0.07909 C -0.22153 -0.09551 -0.22049 -0.10153 -0.21077 -0.11193 C -0.21024 -0.11748 -0.21094 -0.12327 -0.20938 -0.12835 C -0.20851 -0.13113 -0.20538 -0.13136 -0.20399 -0.13367 C -0.20156 -0.13807 -0.20035 -0.14339 -0.19844 -0.14824 C -0.19497 -0.16698 -0.18715 -0.18016 -0.18212 -0.1975 C -0.16893 -0.24191 -0.15556 -0.26735 -0.12726 -0.29787 C -0.10365 -0.32354 -0.14219 -0.28215 -0.10938 -0.31429 C -0.09514 -0.32817 -0.10556 -0.32377 -0.09306 -0.32724 C -0.07708 -0.34459 -0.09254 -0.33094 -0.07656 -0.33811 C -0.07361 -0.3395 -0.07101 -0.34158 -0.0684 -0.34366 C -0.06649 -0.34528 -0.06493 -0.34806 -0.06285 -0.34898 C -0.05851 -0.35106 -0.04913 -0.35268 -0.04913 -0.35245 C -0.04306 -0.35823 -0.03577 -0.35985 -0.02865 -0.36193 C -0.01927 -0.3698 -0.00417 -0.36795 0.00694 -0.37095 C 0.09323 -0.3698 0.09896 -0.37535 0.15087 -0.3654 C 0.15312 -0.36425 0.15521 -0.36263 0.15764 -0.36193 C 0.16528 -0.35962 0.17344 -0.35985 0.1809 -0.35638 C 0.19601 -0.34968 0.18906 -0.35245 0.20156 -0.34736 C 0.20625 -0.34297 0.20972 -0.34181 0.21528 -0.33996 C 0.2243 -0.33071 0.23298 -0.321 0.24253 -0.31267 C 0.24618 -0.30065 0.25139 -0.29302 0.25764 -0.2833 C 0.26649 -0.26943 0.27396 -0.25601 0.28507 -0.24514 C 0.2901 -0.23497 0.29757 -0.22757 0.30295 -0.21762 C 0.3092 -0.2056 0.31649 -0.19357 0.32205 -0.18108 C 0.33368 -0.15518 0.3158 -0.18802 0.32899 -0.16466 C 0.33055 -0.15772 0.33524 -0.1457 0.33854 -0.13922 C 0.33993 -0.13645 0.34253 -0.1346 0.34392 -0.13182 C 0.34844 -0.12257 0.35087 -0.11193 0.35503 -0.10268 C 0.35694 -0.09829 0.35972 -0.09436 0.3618 -0.08996 C 0.36337 -0.08649 0.36441 -0.08256 0.36597 -0.07909 C 0.36892 -0.07216 0.37552 -0.05897 0.37552 -0.05874 C 0.37778 -0.0407 0.38611 -0.03446 0.38923 -0.01873 C 0.39114 -0.00902 0.38976 -0.01388 0.39323 -0.00416 C 0.39566 0.01457 0.40469 0.04417 0.41111 0.06152 C 0.41302 0.0666 0.41562 0.07123 0.41788 0.07609 C 0.41962 0.07979 0.42344 0.08696 0.42344 0.08719 C 0.42569 0.10176 0.43055 0.12211 0.43854 0.13275 C 0.44236 0.1457 0.44705 0.15796 0.45087 0.17091 C 0.45417 0.18224 0.45469 0.19681 0.45903 0.20745 C 0.46146 0.21323 0.46528 0.21785 0.46736 0.22387 C 0.47031 0.23196 0.47135 0.24121 0.47413 0.24954 C 0.47604 0.25509 0.4776 0.26064 0.47969 0.26596 C 0.48524 0.28076 0.4908 0.29394 0.49462 0.30967 C 0.4967 0.31822 0.50156 0.33534 0.50156 0.33557 C 0.50295 0.35037 0.50538 0.36332 0.50972 0.3772 C 0.51024 0.38275 0.51059 0.38807 0.51111 0.39362 C 0.51232 0.40564 0.51059 0.40703 0.51389 0.40264 L 0.44531 0.3735 " pathEditMode="relative" rAng="0" ptsTypes="ffffffffffffffffffffffffffffffffffffffffffffffffAA">
                                      <p:cBhvr>
                                        <p:cTn id="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96" y="3631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2000" fill="hold"/>
                                        <p:tgtEl>
                                          <p:spTgt spid="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799825"/>
              <a:ext cx="7416824" cy="505824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3600" b="1" dirty="0" smtClean="0">
                  <a:latin typeface="Comic Sans MS" pitchFamily="66" charset="0"/>
                </a:rPr>
                <a:t>Zabil dvě mouchy jednou ranou.</a:t>
              </a:r>
              <a:endParaRPr lang="cs-CZ" sz="3600" b="1" dirty="0">
                <a:latin typeface="Comic Sans MS" pitchFamily="66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Člověk, který vyřešil víc problémů najednou.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Člověk, který je opravdu hodně obratný a hbitý.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Člověk, který dokáže rychle vyhubit všechny mouchy.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2230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34045" y="1200461"/>
            <a:ext cx="1187624" cy="1220427"/>
            <a:chOff x="7888732" y="2266038"/>
            <a:chExt cx="1187624" cy="1220427"/>
          </a:xfrm>
        </p:grpSpPr>
        <p:sp>
          <p:nvSpPr>
            <p:cNvPr id="26" name="Vývojový diagram: spojnice 25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5.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6949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85014E-8 C 0.00781 -0.01295 0.01198 -0.02868 0.0191 -0.04186 C 0.02239 -0.0481 0.02621 -0.05319 0.02882 -0.06013 C 0.03246 -0.07007 0.03524 -0.07794 0.04114 -0.0858 C 0.04305 -0.09251 0.04479 -0.09968 0.04792 -0.10569 C 0.05087 -0.11147 0.05746 -0.12211 0.05746 -0.12211 C 0.0592 -0.13159 0.06163 -0.13483 0.0658 -0.14223 C 0.07014 -0.15009 0.07153 -0.16096 0.07674 -0.1679 C 0.0783 -0.16998 0.08073 -0.17091 0.08212 -0.17322 C 0.08611 -0.17946 0.08941 -0.18663 0.09305 -0.19334 C 0.10139 -0.2086 0.10903 -0.22549 0.1191 -0.2389 C 0.12066 -0.24098 0.12309 -0.24214 0.12465 -0.24445 C 0.12812 -0.24954 0.12986 -0.25694 0.1342 -0.26087 C 0.14722 -0.27243 0.16076 -0.28076 0.17396 -0.29186 C 0.1776 -0.29487 0.1809 -0.29903 0.18489 -0.30111 C 0.19427 -0.30574 0.20417 -0.30759 0.21371 -0.31198 C 0.22691 -0.31799 0.23976 -0.32354 0.25347 -0.32655 C 0.26771 -0.33626 0.28055 -0.33765 0.29583 -0.34112 C 0.30469 -0.34598 0.31389 -0.3476 0.32326 -0.35037 C 0.34236 -0.34921 0.36163 -0.34875 0.38073 -0.34667 C 0.39201 -0.34551 0.40278 -0.33904 0.41371 -0.3358 C 0.42118 -0.32771 0.42864 -0.32424 0.43698 -0.31753 C 0.45642 -0.30157 0.43333 -0.31984 0.45347 -0.29926 C 0.45642 -0.29625 0.46007 -0.29464 0.46302 -0.29186 C 0.47604 -0.2796 0.48472 -0.26041 0.49722 -0.24815 C 0.50226 -0.23821 0.50417 -0.22757 0.51094 -0.21901 C 0.51441 -0.20051 0.5125 -0.20907 0.51649 -0.19334 C 0.51753 -0.18409 0.51962 -0.17831 0.52187 -0.16975 C 0.52587 -0.1383 0.52691 -0.10592 0.53281 -0.0747 C 0.53542 -0.04325 0.53646 -0.01272 0.54114 0.01827 C 0.54062 0.08048 0.56146 0.15287 0.53559 0.20421 C 0.53316 0.22664 0.52621 0.25092 0.51771 0.27012 C 0.51545 0.28376 0.51007 0.29787 0.50538 0.31013 C 0.50174 0.33834 0.50503 0.32424 0.49444 0.35222 L 0.49444 0.35222 C 0.49184 0.36494 0.4908 0.37812 0.48767 0.39061 C 0.4842 0.42738 0.48854 0.38136 0.48489 0.4216 C 0.48437 0.42646 0.48351 0.43617 0.48351 0.43617 " pathEditMode="relative" ptsTypes="fffffffffffffffffffffffffffffffffFfffA">
                                      <p:cBhvr>
                                        <p:cTn id="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415 0.02451 C -0.23906 -0.01897 -0.24045 -0.07424 -0.23195 -0.11587 C -0.23038 -0.13437 -0.229 -0.15704 -0.22361 -0.17415 C -0.21962 -0.1871 -0.21389 -0.19889 -0.21129 -0.21254 C -0.20643 -0.23775 -0.20052 -0.26388 -0.19219 -0.28747 C -0.18247 -0.31476 -0.19028 -0.28238 -0.18264 -0.30921 C -0.17934 -0.32077 -0.17778 -0.33141 -0.17292 -0.34205 C -0.16927 -0.34991 -0.16615 -0.35847 -0.16198 -0.36587 C -0.16042 -0.36865 -0.15799 -0.37026 -0.1566 -0.37304 C -0.1533 -0.37998 -0.15226 -0.38877 -0.14827 -0.39501 C -0.14219 -0.40472 -0.1415 -0.40472 -0.13733 -0.41513 C -0.13542 -0.41999 -0.13455 -0.42554 -0.13195 -0.4297 C -0.12205 -0.44612 -0.10521 -0.4593 -0.09636 -0.47711 C -0.09236 -0.48497 -0.08993 -0.49145 -0.08403 -0.49723 C -0.07275 -0.5081 -0.05712 -0.51735 -0.04427 -0.52452 C -0.03629 -0.53516 -0.04445 -0.52568 -0.03056 -0.53562 C -0.02847 -0.53701 -0.02709 -0.53955 -0.025 -0.54094 C -0.0224 -0.54256 -0.01962 -0.54348 -0.01684 -0.54464 C -0.01545 -0.54533 -0.01268 -0.54649 -0.01268 -0.54626 C 0.00347 -0.56152 0.03073 -0.54695 0.04896 -0.53909 C 0.07916 -0.52614 0.10903 -0.51296 0.13941 -0.50093 C 0.15677 -0.49399 0.17239 -0.4785 0.18871 -0.46809 C 0.19635 -0.45745 0.21076 -0.44635 0.22014 -0.43872 C 0.22465 -0.43502 0.23385 -0.42785 0.23385 -0.42762 C 0.2401 -0.41721 0.24653 -0.40842 0.25573 -0.40241 C 0.26753 -0.38668 0.26007 -0.3957 0.27899 -0.37674 C 0.28125 -0.37443 0.28229 -0.37003 0.28455 -0.36772 C 0.28871 -0.36333 0.29826 -0.35662 0.29826 -0.35639 C 0.30243 -0.34945 0.30555 -0.34321 0.31059 -0.33673 C 0.31909 -0.31383 0.32951 -0.29279 0.33663 -0.2692 C 0.34236 -0.25 0.3467 -0.22873 0.35034 -0.20884 C 0.3526 -0.19635 0.35347 -0.18432 0.35712 -0.1723 C 0.3651 -0.08789 0.34323 0.00323 0.36406 0.08256 C 0.36423 0.08695 0.36944 0.33048 0.36944 0.24907 C 0.37118 0.24259 0.37083 0.2456 0.37083 0.24005 L 0.37639 0.2308 " pathEditMode="relative" rAng="0" ptsTypes="ffffffffffffffffffffffffffffffffffAA">
                                      <p:cBhvr>
                                        <p:cTn id="32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85" y="-14015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1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34869"/>
              <a:ext cx="7416824" cy="1035735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 smtClean="0">
                  <a:latin typeface="Comic Sans MS" pitchFamily="66" charset="0"/>
                </a:rPr>
                <a:t>Stromek se má ohýbat </a:t>
              </a:r>
            </a:p>
            <a:p>
              <a:pPr algn="ctr"/>
              <a:r>
                <a:rPr lang="cs-CZ" sz="4000" b="1" dirty="0" smtClean="0">
                  <a:latin typeface="Comic Sans MS" pitchFamily="66" charset="0"/>
                </a:rPr>
                <a:t>dokud je mladý.</a:t>
              </a:r>
              <a:endParaRPr lang="cs-CZ" sz="4000" b="1" dirty="0">
                <a:latin typeface="Comic Sans MS" pitchFamily="66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Stromek musíme ohýbat a různě tvarovat, aby mohl růst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Když </a:t>
              </a:r>
              <a:r>
                <a:rPr lang="cs-CZ" sz="2400" dirty="0">
                  <a:latin typeface="Comic Sans MS" pitchFamily="66" charset="0"/>
                </a:rPr>
                <a:t>jsou </a:t>
              </a:r>
              <a:r>
                <a:rPr lang="cs-CZ" sz="2400" dirty="0" smtClean="0">
                  <a:latin typeface="Comic Sans MS" pitchFamily="66" charset="0"/>
                </a:rPr>
                <a:t>stromky mladé</a:t>
              </a:r>
              <a:r>
                <a:rPr lang="cs-CZ" sz="2400" dirty="0">
                  <a:latin typeface="Comic Sans MS" pitchFamily="66" charset="0"/>
                </a:rPr>
                <a:t>, </a:t>
              </a:r>
              <a:r>
                <a:rPr lang="cs-CZ" sz="2400" dirty="0" smtClean="0">
                  <a:latin typeface="Comic Sans MS" pitchFamily="66" charset="0"/>
                </a:rPr>
                <a:t>dají se jim ohýbat větve.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Děti se mají vychovávat </a:t>
              </a:r>
              <a:endParaRPr lang="cs-CZ" sz="2400" dirty="0" smtClean="0">
                <a:latin typeface="Comic Sans MS" pitchFamily="66" charset="0"/>
              </a:endParaRPr>
            </a:p>
            <a:p>
              <a:pPr algn="ctr"/>
              <a:r>
                <a:rPr lang="cs-CZ" sz="2400" dirty="0" smtClean="0">
                  <a:latin typeface="Comic Sans MS" pitchFamily="66" charset="0"/>
                </a:rPr>
                <a:t>od </a:t>
              </a:r>
              <a:r>
                <a:rPr lang="cs-CZ" sz="2400" dirty="0">
                  <a:latin typeface="Comic Sans MS" pitchFamily="66" charset="0"/>
                </a:rPr>
                <a:t>malička.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2230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6" name="Vývojový diagram: spojnice 25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6.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1400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34869"/>
              <a:ext cx="7416824" cy="1035735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 smtClean="0">
                  <a:latin typeface="Comic Sans MS" pitchFamily="66" charset="0"/>
                </a:rPr>
                <a:t>Nemáš-li rád kaši, </a:t>
              </a:r>
            </a:p>
            <a:p>
              <a:pPr algn="ctr"/>
              <a:r>
                <a:rPr lang="cs-CZ" sz="4000" b="1" dirty="0" smtClean="0">
                  <a:latin typeface="Comic Sans MS" pitchFamily="66" charset="0"/>
                </a:rPr>
                <a:t>neříkej o ní, že není dobrá.</a:t>
              </a:r>
              <a:endParaRPr lang="cs-CZ" sz="4000" b="1" dirty="0">
                <a:latin typeface="Comic Sans MS" pitchFamily="66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cs-CZ" sz="2400" dirty="0" smtClean="0">
                  <a:latin typeface="Comic Sans MS" pitchFamily="66" charset="0"/>
                </a:rPr>
                <a:t>Když se tobě někdo nebo něco nelíbí, nepomlouvej ho.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Comic Sans MS" pitchFamily="66" charset="0"/>
                </a:rPr>
                <a:t>Když nemáš rád kaši, raději ji nejez, asi není dobrá.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I když nemáš rád kaši, tak ji sněz a neříkej, že není dobrá.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2230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217636" y="218217"/>
            <a:ext cx="1187624" cy="1220427"/>
            <a:chOff x="7888732" y="2266038"/>
            <a:chExt cx="1187624" cy="1220427"/>
          </a:xfrm>
        </p:grpSpPr>
        <p:sp>
          <p:nvSpPr>
            <p:cNvPr id="26" name="Vývojový diagram: spojnice 25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7.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350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1788 -0.04417 C -0.22813 -0.0488 -0.2382 -0.05712 -0.24393 -0.06984 C -0.24514 -0.07262 -0.24531 -0.07609 -0.2467 -0.07886 C -0.25903 -0.10361 -0.24688 -0.07354 -0.25486 -0.09158 C -0.25903 -0.10106 -0.26285 -0.10962 -0.26858 -0.11725 C -0.27066 -0.12512 -0.27274 -0.13321 -0.27535 -0.14084 C -0.27708 -0.14593 -0.2809 -0.15564 -0.2809 -0.15541 C -0.28299 -0.16952 -0.28507 -0.18363 -0.28768 -0.1975 C -0.28889 -0.21415 -0.29011 -0.22872 -0.29323 -0.24491 C -0.29497 -0.28932 -0.29705 -0.33441 -0.29045 -0.37812 C -0.28854 -0.3913 -0.28785 -0.40749 -0.28368 -0.42021 C -0.27952 -0.43316 -0.27274 -0.44635 -0.26719 -0.45837 C -0.26233 -0.46901 -0.25747 -0.48266 -0.2507 -0.49121 C -0.2474 -0.50023 -0.24462 -0.5037 -0.23976 -0.51133 C -0.23299 -0.52197 -0.23177 -0.53192 -0.22205 -0.53515 C -0.21302 -0.54695 -0.20261 -0.55435 -0.19184 -0.56244 C -0.1875 -0.56568 -0.18368 -0.56961 -0.17952 -0.57331 C -0.17708 -0.57539 -0.17396 -0.57562 -0.17136 -0.57701 C -0.1592 -0.58372 -0.14618 -0.58858 -0.13299 -0.59158 C -0.12587 -0.59621 -0.11736 -0.59852 -0.10972 -0.60083 C -0.10191 -0.60315 -0.08629 -0.60615 -0.08629 -0.60592 C -0.04566 -0.6043 -0.00486 -0.60569 0.03559 -0.60083 C 0.05451 -0.59852 0.07587 -0.58303 0.09305 -0.57169 C 0.13021 -0.54695 0.16823 -0.52451 0.20677 -0.50416 C 0.225 -0.49445 0.23941 -0.48011 0.25885 -0.47479 C 0.27448 -0.46369 0.29045 -0.45074 0.30677 -0.44195 C 0.3217 -0.4253 0.34253 -0.40819 0.35469 -0.38737 C 0.36545 -0.36887 0.37257 -0.34921 0.38073 -0.32886 C 0.39167 -0.30111 0.40937 -0.27359 0.41632 -0.24306 C 0.42153 -0.2204 0.42899 -0.19935 0.43559 -0.17738 C 0.43941 -0.16443 0.44167 -0.15056 0.44514 -0.13737 C 0.44705 -0.11078 0.45243 -0.08534 0.45469 -0.05874 C 0.45382 0.00648 0.45503 0.01642 0.45069 0.06152 C 0.4493 0.07609 0.44496 0.0895 0.44236 0.10361 C 0.44132 0.10962 0.43958 0.12188 0.43958 0.12211 C 0.43437 0.20028 0.42795 0.28284 0.44236 0.35916 C 0.44601 0.37858 0.44583 0.3698 0.44792 0.38275 C 0.45017 0.39732 0.45104 0.41258 0.45469 0.42646 C 0.4566 0.41929 0.45607 0.42299 0.45607 0.41559 L 0.45746 0.40287 L 0.47257 0.34436 " pathEditMode="relative" rAng="0" ptsTypes="ffffffffffffffffffffffffffffffffffffffAAA">
                                      <p:cBhvr>
                                        <p:cTn id="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56" y="-457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4636 -0.02891 C -0.24792 -0.03701 -0.25226 -0.05898 -0.25452 -0.06707 C -0.2599 -0.08581 -0.25799 -0.07054 -0.26268 -0.09089 C -0.26719 -0.11009 -0.26841 -0.11541 -0.27639 -0.13275 C -0.27865 -0.14247 -0.28143 -0.15611 -0.28455 -0.16559 C -0.28959 -0.18109 -0.2974 -0.19427 -0.30243 -0.20953 C -0.304 -0.21439 -0.30538 -0.21925 -0.3066 -0.2241 C -0.30764 -0.22827 -0.30799 -0.23266 -0.30938 -0.23682 C -0.31077 -0.24122 -0.3132 -0.24515 -0.31476 -0.24954 C -0.3158 -0.25255 -0.31667 -0.25579 -0.31754 -0.25879 C -0.32188 -0.2914 -0.32952 -0.32285 -0.33403 -0.35546 C -0.33629 -0.37235 -0.33681 -0.38946 -0.33802 -0.40657 C -0.33698 -0.45907 -0.35174 -0.5747 -0.3257 -0.64385 C -0.32396 -0.65472 -0.31945 -0.66929 -0.31476 -0.67831 C -0.31163 -0.6908 -0.30764 -0.69681 -0.30243 -0.70768 C -0.29271 -0.7278 -0.28542 -0.74908 -0.27222 -0.76596 C -0.26927 -0.77429 -0.26719 -0.78099 -0.26129 -0.78608 C -0.2599 -0.78863 -0.25903 -0.79163 -0.25729 -0.79348 C -0.25243 -0.79857 -0.23056 -0.81615 -0.22431 -0.81892 C -0.21997 -0.821 -0.21059 -0.82262 -0.21059 -0.82239 C -0.19792 -0.83442 -0.18004 -0.83557 -0.16545 -0.83719 C -0.10799 -0.8513 -0.05347 -0.83951 0.00712 -0.83719 C 0.02847 -0.83465 0.04566 -0.82355 0.06597 -0.81522 C 0.08646 -0.8069 0.11389 -0.7951 0.13455 -0.79163 C 0.1658 -0.77961 0.19462 -0.76527 0.22361 -0.74584 C 0.23906 -0.73544 0.25208 -0.71948 0.26875 -0.713 C 0.27153 -0.7093 0.27413 -0.70537 0.27708 -0.70213 C 0.28003 -0.69889 0.28385 -0.69658 0.28663 -0.69311 C 0.30034 -0.67623 0.29479 -0.67808 0.30712 -0.66027 C 0.31406 -0.6501 0.32274 -0.642 0.32899 -0.6309 C 0.33264 -0.6242 0.33594 -0.61726 0.3401 -0.61101 C 0.3434 -0.60616 0.34809 -0.60315 0.35104 -0.59806 C 0.35677 -0.58789 0.36094 -0.57609 0.36597 -0.56522 C 0.37725 -0.54025 0.39444 -0.51943 0.40573 -0.49422 C 0.41545 -0.47272 0.42153 -0.4482 0.43316 -0.42854 C 0.43524 -0.41189 0.44149 -0.39732 0.44409 -0.3809 C 0.44705 -0.36263 0.44896 -0.34436 0.45243 -0.32632 C 0.45469 -0.2995 0.45607 -0.27198 0.46059 -0.24584 C 0.45885 -0.09274 0.48177 -0.0562 0.44826 0.0333 C 0.44774 0.0363 0.44774 0.03954 0.44687 0.04232 C 0.44635 0.0444 0.44462 0.04579 0.44409 0.04787 C 0.44201 0.05527 0.44236 0.06475 0.43871 0.07146 C 0.43646 0.07562 0.43038 0.08256 0.43038 0.08279 C 0.42795 0.09204 0.42969 0.08626 0.42361 0.09898 C 0.42118 0.10407 0.41545 0.11355 0.41545 0.11378 C 0.41423 0.11817 0.40712 0.13737 0.40312 0.13737 " pathEditMode="relative" rAng="0" ptsTypes="fffffffffffffffffffffffffffffffffffffffffffffA">
                                      <p:cBhvr>
                                        <p:cTn id="3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28" y="-32817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2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34868"/>
              <a:ext cx="7416824" cy="1035735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>
                  <a:latin typeface="Comic Sans MS" pitchFamily="66" charset="0"/>
                </a:rPr>
                <a:t>Co se v mládí naučíš, ke stáru jako když najdeš.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Učit se mohou jenom mladí lidé.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Musíme se učit když jsme malí, staří lidé si obtížně pamatují.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Když se něco dobře naučím, tak toho později mohu využít.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2230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6" name="Vývojový diagram: spojnice 25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8.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9795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8.51064E-7 C -0.01424 -0.00069 -0.02847 -0.00046 -0.04254 -0.00185 C -0.05469 -0.00301 -0.05886 -0.01041 -0.06997 -0.01295 C -0.09306 -0.02475 -0.0566 -0.00694 -0.08629 -0.01827 C -0.11476 -0.02914 -0.07952 -0.01919 -0.10417 -0.02752 C -0.10677 -0.02845 -0.10955 -0.02868 -0.11233 -0.02937 C -0.11563 -0.0303 -0.11875 -0.03168 -0.12205 -0.03284 C -0.12952 -0.03908 -0.13594 -0.03839 -0.14393 -0.04209 C -0.15538 -0.04718 -0.16945 -0.05597 -0.17813 -0.06753 C -0.18889 -0.08187 -0.19549 -0.10153 -0.20278 -0.11864 C -0.21459 -0.14639 -0.2224 -0.17623 -0.23021 -0.20629 C -0.23212 -0.21369 -0.23264 -0.22109 -0.23438 -0.22826 C -0.23768 -0.28746 -0.26129 -0.37974 -0.23021 -0.41975 C -0.22101 -0.44403 -0.19636 -0.46068 -0.17674 -0.46531 C -0.16597 -0.47271 -0.15591 -0.47965 -0.14393 -0.48173 C -0.12656 -0.49098 -0.10747 -0.49468 -0.08906 -0.49653 C 0.00521 -0.52636 0.03212 -0.50046 0.18906 -0.49815 C 0.20538 -0.49445 0.22222 -0.49445 0.23837 -0.48913 C 0.25469 -0.48381 0.27153 -0.4771 0.28767 -0.47086 C 0.31024 -0.46207 0.33541 -0.4482 0.35885 -0.44357 C 0.36909 -0.43756 0.38021 -0.43478 0.39028 -0.429 C 0.40087 -0.42322 0.41007 -0.41466 0.42048 -0.40888 C 0.42934 -0.39685 0.43923 -0.38506 0.45069 -0.37789 C 0.46354 -0.36031 0.4684 -0.34829 0.47795 -0.32863 C 0.48489 -0.31429 0.49271 -0.3018 0.49861 -0.28654 C 0.50034 -0.27243 0.50451 -0.25833 0.50816 -0.24468 C 0.51146 -0.21785 0.51146 -0.19103 0.51493 -0.1642 C 0.51736 -0.09598 0.51996 -0.02798 0.52326 0.04001 C 0.52378 0.09413 0.5243 0.14824 0.52465 0.20236 C 0.52517 0.29649 0.52604 0.57956 0.52604 0.4852 " pathEditMode="relative" ptsTypes="fffffffffffffffffffffffffffffA">
                                      <p:cBhvr>
                                        <p:cTn id="37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36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775737"/>
              <a:ext cx="7416824" cy="55399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>
                  <a:latin typeface="Comic Sans MS" pitchFamily="66" charset="0"/>
                </a:rPr>
                <a:t>Pýcha předchází pád.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Když je někdo pyšný,  dokáže předcházet pádům.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Když je někdo pyšný, často zakopne a upadne.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Když je někdo pyšný, </a:t>
              </a:r>
            </a:p>
            <a:p>
              <a:pPr algn="ctr"/>
              <a:r>
                <a:rPr lang="cs-CZ" sz="2400" dirty="0">
                  <a:latin typeface="Comic Sans MS" pitchFamily="66" charset="0"/>
                </a:rPr>
                <a:t>často na to doplatí.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2230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6" name="Vývojový diagram: spojnice 25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9.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56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50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2000" fill="hold"/>
                                        <p:tgtEl>
                                          <p:spTgt spid="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775737"/>
              <a:ext cx="7416824" cy="55399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>
                  <a:latin typeface="Comic Sans MS" pitchFamily="66" charset="0"/>
                </a:rPr>
                <a:t>V nouzi poznáš přítele.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cs-CZ" sz="2400" dirty="0" smtClean="0">
                  <a:latin typeface="Comic Sans MS" pitchFamily="66" charset="0"/>
                </a:rPr>
                <a:t>Abys získal dobré přátele, musíš být ve velké nouzi.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Když je mi nejhůř,  může mi pomoci třeba přítel.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Opravdový kamarád </a:t>
              </a:r>
              <a:r>
                <a:rPr lang="cs-CZ" sz="2400" dirty="0" smtClean="0">
                  <a:latin typeface="Comic Sans MS" pitchFamily="66" charset="0"/>
                </a:rPr>
                <a:t>se snaží pomoci i v obtížné situaci.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2230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" name="Skupina 25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7" name="Vývojový diagram: spojnice 26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10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46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5" dur="2000" fill="hold"/>
                                        <p:tgtEl>
                                          <p:spTgt spid="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34869"/>
              <a:ext cx="7416824" cy="1035735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>
                  <a:latin typeface="Comic Sans MS" pitchFamily="66" charset="0"/>
                </a:rPr>
                <a:t>Čím výše vystoupíš, </a:t>
              </a:r>
              <a:endParaRPr lang="cs-CZ" sz="4000" b="1" dirty="0" smtClean="0">
                <a:latin typeface="Comic Sans MS" pitchFamily="66" charset="0"/>
              </a:endParaRPr>
            </a:p>
            <a:p>
              <a:pPr algn="ctr"/>
              <a:r>
                <a:rPr lang="cs-CZ" sz="4000" b="1" dirty="0" smtClean="0">
                  <a:latin typeface="Comic Sans MS" pitchFamily="66" charset="0"/>
                </a:rPr>
                <a:t>tím </a:t>
              </a:r>
              <a:r>
                <a:rPr lang="cs-CZ" sz="4000" b="1" dirty="0">
                  <a:latin typeface="Comic Sans MS" pitchFamily="66" charset="0"/>
                </a:rPr>
                <a:t>větší rozhled.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Čím víc se toho naučím, tím více věcem rozumím.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Comic Sans MS" pitchFamily="66" charset="0"/>
                </a:rPr>
                <a:t>Když vystoupím na rozhlednu, tak daleko uvidím.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Čím je vyšší žebřík, </a:t>
              </a:r>
            </a:p>
            <a:p>
              <a:pPr algn="ctr"/>
              <a:r>
                <a:rPr lang="cs-CZ" sz="2400" dirty="0">
                  <a:latin typeface="Comic Sans MS" pitchFamily="66" charset="0"/>
                </a:rPr>
                <a:t>tím je víc vidět.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2230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6" name="Vývojový diagram: spojnice 25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11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672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50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9653 -0.00301 C -0.20278 -0.01111 -0.21111 -0.01642 -0.21841 -0.0229 C -0.22118 -0.02521 -0.22275 -0.02961 -0.22535 -0.03238 C -0.22969 -0.03678 -0.23455 -0.04048 -0.23906 -0.0451 C -0.24167 -0.04741 -0.24497 -0.04926 -0.24722 -0.05227 C -0.25035 -0.05667 -0.25226 -0.06245 -0.25538 -0.06684 C -0.2592 -0.07216 -0.26389 -0.07609 -0.26788 -0.08141 C -0.27518 -0.1013 -0.28577 -0.11934 -0.29254 -0.13969 C -0.29931 -0.16004 -0.30243 -0.18109 -0.31025 -0.2019 C -0.3132 -0.21971 -0.31788 -0.23428 -0.32257 -0.25116 C -0.32396 -0.25602 -0.32448 -0.26087 -0.32535 -0.26596 C -0.32622 -0.27059 -0.32813 -0.2803 -0.32813 -0.28007 C -0.32726 -0.35084 -0.32709 -0.42137 -0.32535 -0.49214 C -0.325 -0.50394 -0.32327 -0.51388 -0.31841 -0.5229 C -0.31615 -0.53284 -0.31597 -0.54256 -0.31302 -0.55227 C -0.31111 -0.56939 -0.3066 -0.58696 -0.30209 -0.60315 C -0.29861 -0.61633 -0.29809 -0.63136 -0.29375 -0.64339 C -0.29254 -0.64663 -0.29097 -0.6494 -0.28976 -0.65264 C -0.28837 -0.65657 -0.28854 -0.66143 -0.28698 -0.66536 C -0.28525 -0.66999 -0.28212 -0.67346 -0.28021 -0.67808 C -0.27917 -0.68039 -0.27882 -0.6834 -0.27743 -0.68548 C -0.275 -0.68941 -0.27118 -0.69196 -0.2691 -0.69635 C -0.26771 -0.69936 -0.26424 -0.70722 -0.26233 -0.70907 C -0.26025 -0.71115 -0.25764 -0.71161 -0.25538 -0.71277 C -0.25365 -0.71508 -0.25226 -0.71832 -0.25 -0.71994 C -0.24792 -0.72156 -0.24531 -0.72087 -0.24306 -0.72179 C -0.24115 -0.72272 -0.23959 -0.72433 -0.23768 -0.72549 C -0.23629 -0.72618 -0.2349 -0.72665 -0.23351 -0.72734 C -0.2283 -0.7322 -0.22344 -0.73312 -0.21719 -0.73474 C -0.20834 -0.74214 -0.19913 -0.74422 -0.18976 -0.74931 C -0.18038 -0.7544 -0.16632 -0.76411 -0.15538 -0.76758 C -0.13629 -0.77359 -0.11597 -0.77452 -0.09653 -0.7766 C -0.08716 -0.77984 -0.079 -0.78099 -0.0691 -0.78215 C -0.0283 -0.79233 0.01614 -0.78678 0.05694 -0.78585 C 0.08107 -0.77868 0.10347 -0.76504 0.12673 -0.75463 C 0.13073 -0.75278 0.13507 -0.75301 0.13906 -0.75116 C 0.14878 -0.74677 0.15798 -0.74006 0.16788 -0.73636 C 0.175 -0.73382 0.18993 -0.7285 0.19514 -0.72549 C 0.2 -0.72272 0.20416 -0.71786 0.20885 -0.71462 C 0.22517 -0.70375 0.24201 -0.69612 0.25694 -0.68178 C 0.2835 -0.65611 0.29913 -0.61841 0.31719 -0.58326 C 0.32569 -0.54857 0.33784 -0.51481 0.34861 -0.48127 C 0.35052 -0.47526 0.35382 -0.4704 0.35555 -0.46462 C 0.35833 -0.4556 0.36007 -0.44635 0.36232 -0.43733 C 0.36528 -0.42531 0.371 -0.4142 0.37465 -0.40264 C 0.38003 -0.38576 0.38472 -0.36818 0.39114 -0.35153 C 0.39409 -0.32864 0.39705 -0.30574 0.40625 -0.28585 C 0.40746 -0.26689 0.40885 -0.24607 0.41163 -0.22734 C 0.4125 -0.22179 0.4158 -0.21092 0.4158 -0.21069 C 0.41823 -0.18941 0.42118 -0.1686 0.42396 -0.14732 C 0.42517 -0.11518 0.42239 -0.07725 0.42951 -0.04672 C 0.44271 0.01017 0.42864 -0.06129 0.43767 -0.01388 C 0.43819 -0.00787 0.43784 -0.00162 0.43906 0.00439 C 0.43975 0.00786 0.44236 0.01017 0.44323 0.01341 C 0.44479 0.01919 0.44444 0.02567 0.44583 0.03168 C 0.44774 0.0555 0.45521 0.08071 0.45555 0.10476 C 0.45642 0.15518 0.45555 0.20582 0.45555 0.25624 L 0.45555 0.24537 " pathEditMode="relative" rAng="0" ptsTypes="ffffffffffffffffffffffffffffffffffffffffffffffffffffffffAA">
                                      <p:cBhvr>
                                        <p:cTn id="53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059" y="-265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775737"/>
              <a:ext cx="7416824" cy="55399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>
                  <a:latin typeface="Comic Sans MS" pitchFamily="66" charset="0"/>
                </a:rPr>
                <a:t>Hlad je nejlepší kuchař.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cs-CZ" sz="2400" dirty="0" smtClean="0">
                  <a:latin typeface="Comic Sans MS" pitchFamily="66" charset="0"/>
                </a:rPr>
                <a:t>Nejlepší kuchař je ten, který má velký hlad.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Ten, kdo má velký hlad, naučí se rychle vařit.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Comic Sans MS" pitchFamily="66" charset="0"/>
                </a:rPr>
                <a:t>Tomu, kdo má velký hlad, chutná všechno.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2230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6" name="Vývojový diagram: spojnice 25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12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039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9778E-7 C -0.00816 0.04394 -1.11111E-6 -0.00254 -0.00278 0.11864 C -0.0033 0.14477 -0.01632 0.16536 -0.02604 0.18617 C -0.03073 0.19635 -0.03611 0.2123 -0.04392 0.21901 C -0.04722 0.23612 -0.04254 0.21832 -0.04948 0.23011 C -0.05035 0.2315 -0.05 0.23381 -0.0507 0.23543 C -0.05139 0.23751 -0.05243 0.23936 -0.05347 0.24098 C -0.05972 0.25069 -0.06476 0.25671 -0.07274 0.2648 C -0.07639 0.2685 -0.07917 0.27336 -0.08229 0.27752 C -0.08559 0.28191 -0.09358 0.28631 -0.0974 0.29024 C -0.10955 0.3025 -0.10451 0.29741 -0.11233 0.30481 C -0.11545 0.30782 -0.11979 0.30689 -0.12344 0.30828 C -0.1276 0.30782 -0.13177 0.30828 -0.13576 0.30666 C -0.14445 0.30319 -0.14705 0.2951 -0.15347 0.28839 C -0.15903 0.26989 -0.17326 0.25486 -0.18368 0.24098 C -0.19063 0.2315 -0.19306 0.22132 -0.1974 0.20999 C -0.20104 0.19033 -0.20903 0.17391 -0.21372 0.15518 C -0.22101 0.12535 -0.22639 0.09413 -0.23299 0.06406 C -0.23576 0.03746 -0.23715 0.00971 -0.24115 -0.01642 C -0.24028 -0.06152 -0.24045 -0.10638 -0.23837 -0.15125 C -0.2382 -0.15472 -0.23542 -0.15726 -0.23438 -0.1605 C -0.23038 -0.17391 -0.2276 -0.18455 -0.22205 -0.19704 C -0.21267 -0.21809 -0.2066 -0.23659 -0.19462 -0.25532 C -0.18767 -0.26596 -0.18316 -0.27845 -0.17413 -0.28631 C -0.16389 -0.30666 -0.1401 -0.32678 -0.12205 -0.33025 C -0.09688 -0.34968 -0.06701 -0.35638 -0.03837 -0.36124 C 0.10365 -0.35615 0.07465 -0.35847 0.1533 -0.34667 C 0.17153 -0.33927 0.1901 -0.33233 0.20816 -0.3247 C 0.22326 -0.31822 0.22274 -0.31522 0.23819 -0.30643 C 0.2651 -0.29093 0.29132 -0.27382 0.31632 -0.25347 C 0.32691 -0.24491 0.35017 -0.21346 0.36024 -0.19889 C 0.37517 -0.17761 0.38628 -0.15217 0.4 -0.12951 C 0.40885 -0.11494 0.41424 -0.09667 0.42326 -0.0821 C 0.42691 -0.07609 0.43212 -0.07169 0.43559 -0.06568 C 0.44583 -0.0481 0.44913 -0.0266 0.46024 -0.00902 C 0.4618 0.00092 0.4625 0.00647 0.46701 0.01457 C 0.47604 0.10869 0.48854 0.21161 0.46562 0.30111 C 0.46389 0.33719 0.45625 0.37003 0.45052 0.40518 C 0.44792 0.42137 0.44236 0.4364 0.43958 0.45236 C 0.43524 0.47734 0.42899 0.50439 0.42726 0.52937 C 0.42621 0.54348 0.42587 0.55758 0.42326 0.57123 C 0.4217 0.60592 0.41996 0.62697 0.4191 0.66443 C 0.41337 0.6568 0.41493 0.66142 0.41493 0.64963 L 0.41493 0.63691 L 0.42726 0.61147 " pathEditMode="relative" ptsTypes="ffffffffffffffffffffffffffffffffffffffffffAAA">
                                      <p:cBhvr>
                                        <p:cTn id="9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"/>
                                            </p:cond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775737"/>
              <a:ext cx="7416824" cy="55399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 smtClean="0">
                  <a:latin typeface="Comic Sans MS" pitchFamily="66" charset="0"/>
                </a:rPr>
                <a:t>Ranní ptáče dál doskáče.</a:t>
              </a:r>
              <a:endParaRPr lang="cs-CZ" sz="4000" b="1" dirty="0">
                <a:latin typeface="Comic Sans MS" pitchFamily="66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Ráno bychom měli cvičit, například skákat.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Comic Sans MS" pitchFamily="66" charset="0"/>
                </a:rPr>
                <a:t>Ptáček, který se narodil ráno, dělá delší skoky.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Když ráno brzy vstanu, </a:t>
              </a:r>
            </a:p>
            <a:p>
              <a:r>
                <a:rPr lang="cs-CZ" sz="2400" dirty="0">
                  <a:latin typeface="Comic Sans MS" pitchFamily="66" charset="0"/>
                </a:rPr>
                <a:t>hodně toho stihnu.</a:t>
              </a: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2230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6" name="Vývojový diagram: spojnice 25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13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179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534869"/>
              <a:ext cx="7416824" cy="1035735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>
                  <a:latin typeface="Comic Sans MS" pitchFamily="66" charset="0"/>
                </a:rPr>
                <a:t>Neříkej hop, </a:t>
              </a:r>
            </a:p>
            <a:p>
              <a:pPr algn="ctr"/>
              <a:r>
                <a:rPr lang="cs-CZ" sz="4000" b="1" dirty="0">
                  <a:latin typeface="Comic Sans MS" pitchFamily="66" charset="0"/>
                </a:rPr>
                <a:t>dokud jsi nepřeskočil.</a:t>
              </a: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Neříkej, že je to snadné, když jsi to ještě neudělal.</a:t>
              </a: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4" y="3771277"/>
              <a:ext cx="4017966" cy="830997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>
                  <a:latin typeface="Comic Sans MS" pitchFamily="66" charset="0"/>
                </a:rPr>
                <a:t>Neříkej, že umíš skákat, když jsi nikdy nebyl na závodech.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20270" y="5288217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49659" y="5427066"/>
              <a:ext cx="3966816" cy="461665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Comic Sans MS" pitchFamily="66" charset="0"/>
                </a:rPr>
                <a:t>Znamená to - nemluv neslušně.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267517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2230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6" name="Vývojový diagram: spojnice 25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14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960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6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8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05556E-6 1.3691E-6 C 0.06579 -0.00601 0.12951 -0.01041 0.19583 -0.01272 C 0.3243 -0.01203 0.45347 -0.01711 0.58211 -0.0074 C 0.60312 -0.00046 0.62517 0.00139 0.64652 0.00555 C 0.66735 0.00948 0.68715 0.01434 0.70815 0.01642 C 0.77621 0.01434 0.81145 0.01272 0.88628 0.01272 " pathEditMode="relative" ptsTypes="fffffA">
                                      <p:cBhvr>
                                        <p:cTn id="54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/>
          <p:cNvGrpSpPr/>
          <p:nvPr/>
        </p:nvGrpSpPr>
        <p:grpSpPr>
          <a:xfrm>
            <a:off x="607479" y="476672"/>
            <a:ext cx="7992888" cy="1656184"/>
            <a:chOff x="611560" y="404664"/>
            <a:chExt cx="7992888" cy="1296144"/>
          </a:xfrm>
        </p:grpSpPr>
        <p:sp>
          <p:nvSpPr>
            <p:cNvPr id="5" name="Vývojový diagram: alternativní postup 4"/>
            <p:cNvSpPr/>
            <p:nvPr/>
          </p:nvSpPr>
          <p:spPr>
            <a:xfrm>
              <a:off x="611560" y="404664"/>
              <a:ext cx="7992888" cy="1296144"/>
            </a:xfrm>
            <a:prstGeom prst="flowChartAlternateProcess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927592" y="775737"/>
              <a:ext cx="7416824" cy="553998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pPr algn="ctr"/>
              <a:r>
                <a:rPr lang="cs-CZ" sz="4000" b="1" dirty="0" smtClean="0">
                  <a:latin typeface="Comic Sans MS" pitchFamily="66" charset="0"/>
                </a:rPr>
                <a:t>Pluje proti proudu.</a:t>
              </a:r>
              <a:endParaRPr lang="cs-CZ" sz="4000" b="1" dirty="0">
                <a:latin typeface="Comic Sans MS" pitchFamily="66" charset="0"/>
              </a:endParaRPr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1394842" y="2429106"/>
            <a:ext cx="5454802" cy="1128774"/>
            <a:chOff x="3288922" y="2134930"/>
            <a:chExt cx="4912302" cy="1128774"/>
          </a:xfrm>
        </p:grpSpPr>
        <p:sp>
          <p:nvSpPr>
            <p:cNvPr id="39" name="Volný tvar 38"/>
            <p:cNvSpPr/>
            <p:nvPr/>
          </p:nvSpPr>
          <p:spPr>
            <a:xfrm>
              <a:off x="3288922" y="2134930"/>
              <a:ext cx="4912302" cy="1128774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 dirty="0"/>
            </a:p>
          </p:txBody>
        </p:sp>
        <p:sp>
          <p:nvSpPr>
            <p:cNvPr id="53" name="TextovéPole 52"/>
            <p:cNvSpPr txBox="1"/>
            <p:nvPr/>
          </p:nvSpPr>
          <p:spPr>
            <a:xfrm>
              <a:off x="3880470" y="2299207"/>
              <a:ext cx="4139566" cy="830997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cs-CZ" sz="2400" smtClean="0">
                  <a:latin typeface="Comic Sans MS" pitchFamily="66" charset="0"/>
                </a:rPr>
                <a:t>Na lodi se pádluje vždy </a:t>
              </a:r>
            </a:p>
            <a:p>
              <a:r>
                <a:rPr lang="cs-CZ" sz="2400" smtClean="0">
                  <a:latin typeface="Comic Sans MS" pitchFamily="66" charset="0"/>
                </a:rPr>
                <a:t>proti proudu.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1245722" y="3857916"/>
            <a:ext cx="5603922" cy="1128772"/>
            <a:chOff x="3608171" y="3665424"/>
            <a:chExt cx="4912302" cy="1128772"/>
          </a:xfrm>
        </p:grpSpPr>
        <p:sp>
          <p:nvSpPr>
            <p:cNvPr id="41" name="Volný tvar 40"/>
            <p:cNvSpPr/>
            <p:nvPr/>
          </p:nvSpPr>
          <p:spPr>
            <a:xfrm>
              <a:off x="3608171" y="3665424"/>
              <a:ext cx="4912302" cy="1128772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spcFirstLastPara="0" vert="horz" wrap="square" lIns="779950" tIns="198120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4" name="TextovéPole 53"/>
            <p:cNvSpPr txBox="1"/>
            <p:nvPr/>
          </p:nvSpPr>
          <p:spPr>
            <a:xfrm>
              <a:off x="4314693" y="4002109"/>
              <a:ext cx="4017966" cy="461665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 anchor="ctr">
              <a:spAutoFit/>
            </a:bodyPr>
            <a:lstStyle/>
            <a:p>
              <a:r>
                <a:rPr lang="cs-CZ" sz="2400" dirty="0">
                  <a:latin typeface="Comic Sans MS" pitchFamily="66" charset="0"/>
                </a:rPr>
                <a:t>Umí dobře pádlovat.</a:t>
              </a:r>
            </a:p>
          </p:txBody>
        </p:sp>
      </p:grpSp>
      <p:grpSp>
        <p:nvGrpSpPr>
          <p:cNvPr id="59" name="Skupina 58"/>
          <p:cNvGrpSpPr/>
          <p:nvPr/>
        </p:nvGrpSpPr>
        <p:grpSpPr>
          <a:xfrm>
            <a:off x="1211543" y="5279923"/>
            <a:ext cx="5663246" cy="1128773"/>
            <a:chOff x="3059832" y="5107975"/>
            <a:chExt cx="4887184" cy="1128773"/>
          </a:xfrm>
        </p:grpSpPr>
        <p:sp>
          <p:nvSpPr>
            <p:cNvPr id="43" name="Volný tvar 42"/>
            <p:cNvSpPr/>
            <p:nvPr/>
          </p:nvSpPr>
          <p:spPr>
            <a:xfrm>
              <a:off x="3059832" y="5107975"/>
              <a:ext cx="4887184" cy="1128773"/>
            </a:xfrm>
            <a:custGeom>
              <a:avLst/>
              <a:gdLst>
                <a:gd name="connsiteX0" fmla="*/ 0 w 4053840"/>
                <a:gd name="connsiteY0" fmla="*/ 0 h 1128772"/>
                <a:gd name="connsiteX1" fmla="*/ 3489454 w 4053840"/>
                <a:gd name="connsiteY1" fmla="*/ 0 h 1128772"/>
                <a:gd name="connsiteX2" fmla="*/ 4053840 w 4053840"/>
                <a:gd name="connsiteY2" fmla="*/ 564386 h 1128772"/>
                <a:gd name="connsiteX3" fmla="*/ 3489454 w 4053840"/>
                <a:gd name="connsiteY3" fmla="*/ 1128772 h 1128772"/>
                <a:gd name="connsiteX4" fmla="*/ 0 w 4053840"/>
                <a:gd name="connsiteY4" fmla="*/ 1128772 h 1128772"/>
                <a:gd name="connsiteX5" fmla="*/ 0 w 4053840"/>
                <a:gd name="connsiteY5" fmla="*/ 0 h 11287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053840" h="1128772">
                  <a:moveTo>
                    <a:pt x="4053840" y="1128771"/>
                  </a:moveTo>
                  <a:lnTo>
                    <a:pt x="564386" y="1128771"/>
                  </a:lnTo>
                  <a:lnTo>
                    <a:pt x="0" y="564386"/>
                  </a:lnTo>
                  <a:lnTo>
                    <a:pt x="564386" y="1"/>
                  </a:lnTo>
                  <a:lnTo>
                    <a:pt x="4053840" y="1"/>
                  </a:lnTo>
                  <a:lnTo>
                    <a:pt x="4053840" y="1128771"/>
                  </a:lnTo>
                  <a:close/>
                </a:path>
              </a:pathLst>
            </a:cu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spcFirstLastPara="0" vert="horz" wrap="square" lIns="779950" tIns="198121" rIns="369824" bIns="198120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5200" kern="1200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3784875" y="5244457"/>
              <a:ext cx="3966816" cy="830997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dirty="0" smtClean="0">
                  <a:latin typeface="Comic Sans MS" pitchFamily="66" charset="0"/>
                </a:rPr>
                <a:t>Dělá věci úplně jinak než ostatní.</a:t>
              </a:r>
              <a:endParaRPr lang="cs-CZ" sz="2400" dirty="0">
                <a:latin typeface="Comic Sans MS" pitchFamily="66" charset="0"/>
              </a:endParaRPr>
            </a:p>
          </p:txBody>
        </p:sp>
      </p:grpSp>
      <p:grpSp>
        <p:nvGrpSpPr>
          <p:cNvPr id="50" name="Skupina 49"/>
          <p:cNvGrpSpPr/>
          <p:nvPr/>
        </p:nvGrpSpPr>
        <p:grpSpPr>
          <a:xfrm>
            <a:off x="581029" y="2420888"/>
            <a:ext cx="1128772" cy="1128772"/>
            <a:chOff x="607479" y="2096985"/>
            <a:chExt cx="1128772" cy="1128772"/>
          </a:xfrm>
        </p:grpSpPr>
        <p:sp>
          <p:nvSpPr>
            <p:cNvPr id="40" name="Ovál 39"/>
            <p:cNvSpPr/>
            <p:nvPr/>
          </p:nvSpPr>
          <p:spPr>
            <a:xfrm>
              <a:off x="607479" y="2096985"/>
              <a:ext cx="1128772" cy="1128772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</p:sp>
        <p:sp>
          <p:nvSpPr>
            <p:cNvPr id="45" name="Obdélník 44"/>
            <p:cNvSpPr/>
            <p:nvPr/>
          </p:nvSpPr>
          <p:spPr>
            <a:xfrm>
              <a:off x="859920" y="2199706"/>
              <a:ext cx="623889" cy="923330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0800000"/>
                </a:lightRig>
              </a:scene3d>
              <a:sp3d>
                <a:bevelT w="27940" h="12700"/>
                <a:contourClr>
                  <a:srgbClr val="DDDDDD"/>
                </a:contourClr>
              </a:sp3d>
            </a:bodyPr>
            <a:lstStyle/>
            <a:p>
              <a:pPr algn="ctr"/>
              <a:r>
                <a:rPr lang="cs-CZ" sz="5400" b="1" spc="150" dirty="0" smtClean="0">
                  <a:ln w="11430"/>
                  <a:solidFill>
                    <a:srgbClr val="F8F8F8"/>
                  </a:solidFill>
                  <a:effectLst>
                    <a:outerShdw blurRad="25400" algn="tl" rotWithShape="0">
                      <a:srgbClr val="000000">
                        <a:alpha val="43000"/>
                      </a:srgbClr>
                    </a:outerShdw>
                  </a:effectLst>
                </a:rPr>
                <a:t>A</a:t>
              </a:r>
              <a:endParaRPr lang="cs-CZ" sz="5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endParaRPr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554579" y="3861048"/>
            <a:ext cx="1128772" cy="1128772"/>
            <a:chOff x="607479" y="3562703"/>
            <a:chExt cx="1128772" cy="1128772"/>
          </a:xfrm>
        </p:grpSpPr>
        <p:sp>
          <p:nvSpPr>
            <p:cNvPr id="42" name="Ovál 41"/>
            <p:cNvSpPr/>
            <p:nvPr/>
          </p:nvSpPr>
          <p:spPr>
            <a:xfrm>
              <a:off x="607479" y="3562703"/>
              <a:ext cx="1128772" cy="1128772"/>
            </a:xfrm>
            <a:prstGeom prst="ellips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</p:sp>
        <p:sp>
          <p:nvSpPr>
            <p:cNvPr id="47" name="Obdélník 46"/>
            <p:cNvSpPr/>
            <p:nvPr/>
          </p:nvSpPr>
          <p:spPr>
            <a:xfrm>
              <a:off x="885567" y="3665424"/>
              <a:ext cx="572593" cy="923330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 smtClean="0">
                  <a:ln w="50800"/>
                  <a:solidFill>
                    <a:schemeClr val="bg1">
                      <a:shade val="50000"/>
                    </a:schemeClr>
                  </a:solidFill>
                </a:rPr>
                <a:t>B</a:t>
              </a:r>
              <a:endParaRPr lang="cs-CZ" sz="5400" b="1" dirty="0">
                <a:ln w="50800"/>
                <a:solidFill>
                  <a:schemeClr val="bg1">
                    <a:shade val="50000"/>
                  </a:schemeClr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581029" y="5164794"/>
            <a:ext cx="1128772" cy="1128772"/>
            <a:chOff x="607479" y="5028422"/>
            <a:chExt cx="1128772" cy="1128772"/>
          </a:xfrm>
        </p:grpSpPr>
        <p:sp>
          <p:nvSpPr>
            <p:cNvPr id="44" name="Ovál 43"/>
            <p:cNvSpPr/>
            <p:nvPr/>
          </p:nvSpPr>
          <p:spPr>
            <a:xfrm>
              <a:off x="607479" y="5028422"/>
              <a:ext cx="1128772" cy="1128772"/>
            </a:xfrm>
            <a:prstGeom prst="ellipse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</p:sp>
        <p:sp>
          <p:nvSpPr>
            <p:cNvPr id="48" name="Obdélník 47"/>
            <p:cNvSpPr/>
            <p:nvPr/>
          </p:nvSpPr>
          <p:spPr>
            <a:xfrm>
              <a:off x="869538" y="5131141"/>
              <a:ext cx="551754" cy="923330"/>
            </a:xfrm>
            <a:prstGeom prst="rect">
              <a:avLst/>
            </a:prstGeom>
          </p:spPr>
          <p:style>
            <a:lnRef idx="1">
              <a:schemeClr val="accent6"/>
            </a:lnRef>
            <a:fillRef idx="3">
              <a:schemeClr val="accent6"/>
            </a:fillRef>
            <a:effectRef idx="2">
              <a:schemeClr val="accent6"/>
            </a:effectRef>
            <a:fontRef idx="minor">
              <a:schemeClr val="lt1"/>
            </a:fontRef>
          </p:style>
          <p:txBody>
            <a:bodyPr wrap="none" lIns="91440" tIns="45720" rIns="91440" bIns="45720">
              <a:spAutoFit/>
              <a:scene3d>
                <a:camera prst="orthographicFront"/>
                <a:lightRig rig="balanced" dir="t">
                  <a:rot lat="0" lon="0" rev="2100000"/>
                </a:lightRig>
              </a:scene3d>
              <a:sp3d extrusionH="57150" prstMaterial="metal">
                <a:bevelT w="38100" h="25400"/>
                <a:contourClr>
                  <a:schemeClr val="bg2"/>
                </a:contourClr>
              </a:sp3d>
            </a:bodyPr>
            <a:lstStyle/>
            <a:p>
              <a:pPr algn="ctr"/>
              <a:r>
                <a:rPr lang="cs-CZ" sz="5400" b="1" dirty="0">
                  <a:ln w="50800"/>
                  <a:solidFill>
                    <a:schemeClr val="bg1">
                      <a:shade val="50000"/>
                    </a:schemeClr>
                  </a:solidFill>
                </a:rPr>
                <a:t>C</a:t>
              </a:r>
            </a:p>
          </p:txBody>
        </p:sp>
      </p:grpSp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8" b="100000" l="0" r="963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599" r="1162"/>
          <a:stretch/>
        </p:blipFill>
        <p:spPr bwMode="auto">
          <a:xfrm>
            <a:off x="6899952" y="4422301"/>
            <a:ext cx="2244048" cy="2370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Skupina 24"/>
          <p:cNvGrpSpPr/>
          <p:nvPr/>
        </p:nvGrpSpPr>
        <p:grpSpPr>
          <a:xfrm>
            <a:off x="329699" y="643045"/>
            <a:ext cx="1187624" cy="1220427"/>
            <a:chOff x="7888732" y="2266038"/>
            <a:chExt cx="1187624" cy="1220427"/>
          </a:xfrm>
        </p:grpSpPr>
        <p:sp>
          <p:nvSpPr>
            <p:cNvPr id="26" name="Vývojový diagram: spojnice 25"/>
            <p:cNvSpPr/>
            <p:nvPr/>
          </p:nvSpPr>
          <p:spPr>
            <a:xfrm>
              <a:off x="7888732" y="2266038"/>
              <a:ext cx="1187624" cy="1220427"/>
            </a:xfrm>
            <a:prstGeom prst="flowChartConnector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8006642" y="2451424"/>
              <a:ext cx="905998" cy="92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  <a:scene3d>
                <a:camera prst="orthographicFront"/>
                <a:lightRig rig="flat" dir="t">
                  <a:rot lat="0" lon="0" rev="18900000"/>
                </a:lightRig>
              </a:scene3d>
              <a:sp3d extrusionH="31750" contourW="6350" prstMaterial="powder">
                <a:bevelT w="19050" h="19050" prst="angle"/>
                <a:contourClr>
                  <a:schemeClr val="accent3">
                    <a:tint val="100000"/>
                    <a:shade val="100000"/>
                    <a:satMod val="100000"/>
                    <a:hueMod val="100000"/>
                  </a:schemeClr>
                </a:contourClr>
              </a:sp3d>
            </a:bodyPr>
            <a:lstStyle/>
            <a:p>
              <a:pPr algn="ctr"/>
              <a:r>
                <a:rPr lang="cs-CZ" sz="5400" b="1" dirty="0" smtClean="0">
                  <a:ln/>
                  <a:solidFill>
                    <a:schemeClr val="accent3"/>
                  </a:solidFill>
                </a:rPr>
                <a:t>15</a:t>
              </a:r>
              <a:endParaRPr lang="cs-CZ" sz="5400" b="1" dirty="0">
                <a:ln/>
                <a:solidFill>
                  <a:schemeClr val="accent3"/>
                </a:solidFill>
              </a:endParaRPr>
            </a:p>
          </p:txBody>
        </p:sp>
      </p:grpSp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923" b="89846" l="9846" r="898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644" y="-829222"/>
            <a:ext cx="3095625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680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94265E-7 C -0.00174 -0.01711 -0.00278 -0.03284 -0.00955 -0.04741 C -0.01146 -0.06244 -0.01771 -0.07216 -0.02205 -0.0858 C -0.02431 -0.09274 -0.03021 -0.10569 -0.03021 -0.10569 C -0.03438 -0.12835 -0.02778 -0.09667 -0.03559 -0.12049 C -0.03646 -0.12327 -0.03611 -0.12697 -0.03698 -0.12951 C -0.03924 -0.13668 -0.0434 -0.145 -0.0467 -0.15171 C -0.04965 -0.16374 -0.05261 -0.17044 -0.05625 -0.1827 C -0.06077 -0.1975 -0.06372 -0.21092 -0.07257 -0.22271 C -0.07743 -0.23751 -0.08316 -0.25139 -0.09184 -0.26272 C -0.0941 -0.26873 -0.09566 -0.27544 -0.09861 -0.28099 C -0.10052 -0.28469 -0.10417 -0.29186 -0.10417 -0.29186 C -0.10504 -0.2951 -0.10712 -0.30435 -0.10833 -0.30643 C -0.10972 -0.30874 -0.11215 -0.3099 -0.11372 -0.31198 C -0.1158 -0.31476 -0.11736 -0.31822 -0.11927 -0.32123 C -0.1217 -0.33395 -0.12795 -0.34297 -0.13299 -0.35407 C -0.1382 -0.36563 -0.13958 -0.37951 -0.14531 -0.39038 C -0.14757 -0.41096 -0.15087 -0.42044 -0.1467 -0.44519 C -0.14392 -0.46161 -0.11511 -0.47502 -0.10417 -0.47803 C -0.08316 -0.47664 -0.06823 -0.47734 -0.0507 -0.46346 C -0.04705 -0.45606 -0.04288 -0.45282 -0.03698 -0.44889 C -0.03351 -0.43525 -0.02274 -0.42692 -0.01788 -0.4142 C -0.01615 -0.40957 -0.01545 -0.40426 -0.01372 -0.39963 C -0.01198 -0.395 -0.00886 -0.39154 -0.00695 -0.38691 C -0.00035 -0.37072 -0.00122 -0.37257 0.00278 -0.35939 C 0.00486 -0.34343 0.01059 -0.32354 0.0191 -0.31198 C 0.01996 -0.30828 0.02066 -0.30458 0.02187 -0.30111 C 0.02292 -0.29834 0.02517 -0.29648 0.02604 -0.29371 C 0.02743 -0.28908 0.0276 -0.284 0.02864 -0.27914 C 0.0316 -0.26619 0.04271 -0.24052 0.05069 -0.22988 C 0.05833 -0.20352 0.06996 -0.18409 0.08489 -0.1642 C 0.08611 -0.16235 0.08733 -0.15957 0.08906 -0.15865 C 0.10052 -0.15241 0.10868 -0.14408 0.1191 -0.13506 C 0.12864 -0.1272 0.1401 -0.12419 0.15069 -0.11864 C 0.1566 -0.11933 0.1625 -0.1191 0.1684 -0.12049 C 0.18212 -0.12396 0.19114 -0.14778 0.19583 -0.16235 C 0.19739 -0.18155 0.20139 -0.19889 0.20538 -0.21716 C 0.20851 -0.23173 0.20851 -0.24376 0.21371 -0.25717 C 0.21597 -0.27012 0.21719 -0.28284 0.22048 -0.29556 C 0.22378 -0.33441 0.21892 -0.29186 0.22604 -0.3247 C 0.23142 -0.34991 0.23021 -0.3765 0.24097 -0.39963 C 0.2441 -0.41582 0.23958 -0.39616 0.24792 -0.4179 C 0.24913 -0.42137 0.24948 -0.4253 0.25069 -0.42877 C 0.25989 -0.45352 0.27361 -0.46762 0.29305 -0.47433 C 0.30798 -0.48751 0.33073 -0.48936 0.34792 -0.4926 C 0.35677 -0.49144 0.37326 -0.49167 0.38351 -0.48543 C 0.39722 -0.47687 0.39236 -0.47549 0.40798 -0.46161 C 0.42048 -0.45074 0.43385 -0.44149 0.44514 -0.42877 C 0.45382 -0.41906 0.46128 -0.40772 0.46979 -0.39778 C 0.47465 -0.38506 0.48021 -0.37488 0.48628 -0.36309 C 0.48941 -0.3506 0.48524 -0.36517 0.49444 -0.34667 C 0.50226 -0.33118 0.50781 -0.30782 0.51371 -0.29186 C 0.51805 -0.2803 0.51962 -0.26573 0.52187 -0.2537 C 0.52535 -0.23589 0.53055 -0.21855 0.5342 -0.20074 C 0.53594 -0.17553 0.54427 -0.15541 0.5493 -0.13136 C 0.56024 -0.08002 0.5434 -0.15032 0.55608 -0.09852 C 0.5566 -0.09366 0.55677 -0.08881 0.55746 -0.08395 C 0.55816 -0.08025 0.55972 -0.07678 0.56024 -0.07285 C 0.56354 -0.04972 0.56337 -0.02636 0.5684 -0.0037 C 0.56892 0.00231 0.5691 0.00856 0.56979 0.01457 C 0.57101 0.02451 0.57309 0.03376 0.57396 0.04371 C 0.57917 0.10754 0.5717 0.06152 0.57795 0.09667 C 0.58038 0.12512 0.58229 0.17021 0.59045 0.19704 C 0.59392 0.2234 0.60208 0.24769 0.60677 0.27382 C 0.60989 0.29163 0.61927 0.33256 0.62743 0.35037 C 0.62934 0.35893 0.62986 0.36818 0.63281 0.37604 C 0.63524 0.38228 0.64097 0.39408 0.64097 0.39408 C 0.64444 0.41027 0.64687 0.42808 0.65885 0.43617 C 0.66337 0.44843 0.66545 0.46138 0.67118 0.47271 C 0.67257 0.4815 0.67621 0.50671 0.68351 0.51087 L 0.68489 0.49607 " pathEditMode="relative" ptsTypes="fffffffffffffffffffffffffffffffffffffffffffffffffffffffffffffffffffffAA">
                                      <p:cBhvr>
                                        <p:cTn id="2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"/>
                                            </p:cond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6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1403648" y="692696"/>
            <a:ext cx="6696744" cy="5256584"/>
            <a:chOff x="1403648" y="692696"/>
            <a:chExt cx="6696744" cy="5256584"/>
          </a:xfrm>
        </p:grpSpPr>
        <p:sp>
          <p:nvSpPr>
            <p:cNvPr id="2" name="Zaoblený obdélník 1"/>
            <p:cNvSpPr/>
            <p:nvPr/>
          </p:nvSpPr>
          <p:spPr>
            <a:xfrm>
              <a:off x="1403648" y="692696"/>
              <a:ext cx="6696744" cy="5256584"/>
            </a:xfrm>
            <a:prstGeom prst="round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1800866" y="1268760"/>
              <a:ext cx="5904656" cy="4308872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cs-CZ" sz="2400" dirty="0" smtClean="0">
                  <a:latin typeface="Comic Sans MS" pitchFamily="66" charset="0"/>
                </a:rPr>
                <a:t>Znáš ještě jiná přísloví nebo rčení?</a:t>
              </a:r>
            </a:p>
            <a:p>
              <a:pPr algn="ctr"/>
              <a:r>
                <a:rPr lang="cs-CZ" sz="2400" dirty="0" smtClean="0">
                  <a:latin typeface="Comic Sans MS" pitchFamily="66" charset="0"/>
                </a:rPr>
                <a:t>Zeptej se doma, zapiš je</a:t>
              </a:r>
            </a:p>
            <a:p>
              <a:pPr algn="ctr"/>
              <a:r>
                <a:rPr lang="cs-CZ" sz="2400" dirty="0" smtClean="0">
                  <a:latin typeface="Comic Sans MS" pitchFamily="66" charset="0"/>
                </a:rPr>
                <a:t> a přines do školy.</a:t>
              </a:r>
            </a:p>
            <a:p>
              <a:pPr algn="ctr"/>
              <a:endParaRPr lang="cs-CZ" dirty="0" smtClean="0"/>
            </a:p>
            <a:p>
              <a:pPr algn="ctr"/>
              <a:endParaRPr lang="cs-CZ" dirty="0"/>
            </a:p>
            <a:p>
              <a:pPr algn="ctr"/>
              <a:endParaRPr lang="cs-CZ" dirty="0" smtClean="0"/>
            </a:p>
            <a:p>
              <a:pPr algn="ctr"/>
              <a:endParaRPr lang="cs-CZ" dirty="0" smtClean="0"/>
            </a:p>
            <a:p>
              <a:pPr algn="ctr"/>
              <a:endParaRPr lang="cs-CZ" dirty="0"/>
            </a:p>
            <a:p>
              <a:pPr algn="ctr"/>
              <a:endParaRPr lang="cs-CZ" dirty="0" smtClean="0"/>
            </a:p>
            <a:p>
              <a:pPr algn="ctr"/>
              <a:endParaRPr lang="cs-CZ" dirty="0"/>
            </a:p>
            <a:p>
              <a:pPr algn="ctr"/>
              <a:endParaRPr lang="cs-CZ" dirty="0" smtClean="0"/>
            </a:p>
            <a:p>
              <a:pPr algn="ctr"/>
              <a:endParaRPr lang="cs-CZ" dirty="0"/>
            </a:p>
            <a:p>
              <a:pPr algn="ctr"/>
              <a:r>
                <a:rPr lang="cs-CZ" sz="4000" dirty="0" smtClean="0">
                  <a:latin typeface="Comic Sans MS" pitchFamily="66" charset="0"/>
                </a:rPr>
                <a:t>Budu se těšit !</a:t>
              </a:r>
              <a:endParaRPr lang="cs-CZ" sz="4000" dirty="0">
                <a:latin typeface="Comic Sans MS" pitchFamily="66" charset="0"/>
              </a:endParaRPr>
            </a:p>
          </p:txBody>
        </p:sp>
      </p:grp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489899"/>
            <a:ext cx="2483916" cy="248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4978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50017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/>
              <a:t/>
            </a:r>
            <a:br>
              <a:rPr lang="cs-CZ" sz="2000" dirty="0"/>
            </a:br>
            <a:r>
              <a:rPr lang="cs-CZ" sz="2000" b="1" u="sng" dirty="0" smtClean="0"/>
              <a:t>Použité zdroje:</a:t>
            </a:r>
            <a:endParaRPr lang="cs-CZ" sz="2000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43183"/>
            <a:ext cx="8229600" cy="641802"/>
          </a:xfrm>
        </p:spPr>
        <p:txBody>
          <a:bodyPr>
            <a:normAutofit/>
          </a:bodyPr>
          <a:lstStyle/>
          <a:p>
            <a:r>
              <a:rPr lang="cs-CZ" sz="2000" dirty="0" smtClean="0"/>
              <a:t>Všechny obrázky čerpány z </a:t>
            </a:r>
            <a:r>
              <a:rPr lang="cs-CZ" sz="2000" dirty="0"/>
              <a:t>http://</a:t>
            </a:r>
            <a:r>
              <a:rPr lang="cs-CZ" sz="2000" dirty="0" smtClean="0"/>
              <a:t>office.microsoft.com</a:t>
            </a:r>
          </a:p>
        </p:txBody>
      </p:sp>
      <p:grpSp>
        <p:nvGrpSpPr>
          <p:cNvPr id="6" name="Skupina 5"/>
          <p:cNvGrpSpPr/>
          <p:nvPr/>
        </p:nvGrpSpPr>
        <p:grpSpPr>
          <a:xfrm>
            <a:off x="1087749" y="500042"/>
            <a:ext cx="6968502" cy="1485900"/>
            <a:chOff x="846154" y="500042"/>
            <a:chExt cx="6968502" cy="1485900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154" y="500042"/>
              <a:ext cx="6083300" cy="1485900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</p:pic>
        <p:pic>
          <p:nvPicPr>
            <p:cNvPr id="8" name="Picture 3" descr="C:\Users\Paja\Documents\Paja\Škola\logo3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929454" y="500042"/>
              <a:ext cx="885202" cy="148590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0">
        <p:cover/>
      </p:transition>
    </mc:Choice>
    <mc:Fallback xmlns="">
      <p:transition spd="slow" advClick="0" advTm="30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1016</TotalTime>
  <Words>1730</Words>
  <Application>Microsoft Office PowerPoint</Application>
  <PresentationFormat>Předvádění na obrazovce (4:3)</PresentationFormat>
  <Paragraphs>327</Paragraphs>
  <Slides>40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41" baseType="lpstr">
      <vt:lpstr>Motiv sady Office</vt:lpstr>
      <vt:lpstr>Prezentace aplikace PowerPoint</vt:lpstr>
      <vt:lpstr>Prezentace aplikace PowerPoint</vt:lpstr>
      <vt:lpstr>Pořekadla, rčení</vt:lpstr>
      <vt:lpstr>Pořekadla, rčení</vt:lpstr>
      <vt:lpstr>Pořekadla, rčení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Kontroluj svou práci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 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Paja</dc:creator>
  <cp:lastModifiedBy>svetlana</cp:lastModifiedBy>
  <cp:revision>77</cp:revision>
  <dcterms:created xsi:type="dcterms:W3CDTF">2012-11-26T19:09:11Z</dcterms:created>
  <dcterms:modified xsi:type="dcterms:W3CDTF">2013-03-24T19:46:32Z</dcterms:modified>
</cp:coreProperties>
</file>