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1" r:id="rId5"/>
    <p:sldId id="257" r:id="rId6"/>
    <p:sldId id="262" r:id="rId7"/>
    <p:sldId id="263" r:id="rId8"/>
    <p:sldId id="264" r:id="rId9"/>
    <p:sldId id="273" r:id="rId10"/>
    <p:sldId id="265" r:id="rId11"/>
    <p:sldId id="266" r:id="rId12"/>
    <p:sldId id="267" r:id="rId13"/>
    <p:sldId id="268" r:id="rId14"/>
    <p:sldId id="269" r:id="rId15"/>
    <p:sldId id="272" r:id="rId16"/>
    <p:sldId id="270" r:id="rId17"/>
    <p:sldId id="271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CC0000"/>
    <a:srgbClr val="003300"/>
    <a:srgbClr val="FF5050"/>
    <a:srgbClr val="BD1D5A"/>
    <a:srgbClr val="DAFFC1"/>
    <a:srgbClr val="E6FFD5"/>
    <a:srgbClr val="EBFDFF"/>
    <a:srgbClr val="FCE79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FF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67F1F-0D2F-49AD-8FF0-3CAA30DB348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40E37C-2D31-4375-8A2E-03CEB570A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8/8b/P%C5%99emyslovci_erb.sv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b/P%C5%99emyslovci_erb.svg/127px-P%C5%99emyslovci_erb.svg.png" TargetMode="External"/><Relationship Id="rId2" Type="http://schemas.openxmlformats.org/officeDocument/2006/relationships/hyperlink" Target="http://upload.wikimedia.org/wikipedia/commons/1/13/Wenzeslaus_by_Peter_Parl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e/e0/Adalbert_of_Prague.jpg/400px-Adalbert_of_Prague.jpg" TargetMode="External"/><Relationship Id="rId4" Type="http://schemas.openxmlformats.org/officeDocument/2006/relationships/hyperlink" Target="http://upload.wikimedia.org/wikipedia/commons/thumb/d/d5/%C4%8Cesk%C3%BD_st%C3%A1t_v_X._stolet%C3%AD_za_Boleslava_I._a_II.jpg/800px-%C4%8Cesk%C3%BD_st%C3%A1t_v_X._stolet%C3%AD_za_Boleslava_I._a_I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/>
          <a:stretch>
            <a:fillRect/>
          </a:stretch>
        </p:blipFill>
        <p:spPr>
          <a:xfrm>
            <a:off x="1954442" y="274638"/>
            <a:ext cx="5235115" cy="1143000"/>
          </a:xfrm>
          <a:noFill/>
        </p:spPr>
      </p:pic>
      <p:sp>
        <p:nvSpPr>
          <p:cNvPr id="20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rgbClr val="CC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CC0000"/>
                </a:solidFill>
              </a:rPr>
              <a:t>Název školy:</a:t>
            </a:r>
            <a:r>
              <a:rPr lang="cs-CZ" sz="2000" dirty="0" smtClean="0">
                <a:solidFill>
                  <a:srgbClr val="CC0000"/>
                </a:solidFill>
              </a:rPr>
              <a:t>	</a:t>
            </a:r>
            <a:r>
              <a:rPr lang="cs-CZ" sz="1600" dirty="0" smtClean="0">
                <a:solidFill>
                  <a:srgbClr val="CC0000"/>
                </a:solidFill>
              </a:rPr>
              <a:t>Základní 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CC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CC0000"/>
                </a:solidFill>
              </a:rPr>
              <a:t>Autor:</a:t>
            </a:r>
            <a:r>
              <a:rPr lang="cs-CZ" sz="2000" dirty="0" smtClean="0">
                <a:solidFill>
                  <a:srgbClr val="CC0000"/>
                </a:solidFill>
              </a:rPr>
              <a:t>	</a:t>
            </a:r>
            <a:r>
              <a:rPr lang="cs-CZ" sz="1600" dirty="0" smtClean="0">
                <a:solidFill>
                  <a:srgbClr val="CC0000"/>
                </a:solidFill>
              </a:rPr>
              <a:t>Mgr. Hana Míčová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CC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CC0000"/>
                </a:solidFill>
              </a:rPr>
              <a:t>Název:</a:t>
            </a:r>
            <a:r>
              <a:rPr lang="cs-CZ" sz="2000" dirty="0" smtClean="0">
                <a:solidFill>
                  <a:srgbClr val="CC0000"/>
                </a:solidFill>
              </a:rPr>
              <a:t>	</a:t>
            </a:r>
            <a:r>
              <a:rPr lang="cs-CZ" sz="1600" dirty="0" smtClean="0">
                <a:solidFill>
                  <a:srgbClr val="CC0000"/>
                </a:solidFill>
              </a:rPr>
              <a:t>VY_32_INOVACE_07_D7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CC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CC0000"/>
                </a:solidFill>
              </a:rPr>
              <a:t>Číslo projektu:</a:t>
            </a:r>
            <a:r>
              <a:rPr lang="cs-CZ" sz="2000" dirty="0" smtClean="0">
                <a:solidFill>
                  <a:srgbClr val="CC0000"/>
                </a:solidFill>
              </a:rPr>
              <a:t>	</a:t>
            </a:r>
            <a:r>
              <a:rPr lang="cs-CZ" sz="1600" dirty="0" smtClean="0">
                <a:solidFill>
                  <a:srgbClr val="CC0000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CC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CC0000"/>
                </a:solidFill>
              </a:rPr>
              <a:t>Téma:	 Vznik českého státu a jeho formování v 10. století</a:t>
            </a:r>
            <a:endParaRPr lang="cs-CZ" sz="1600" dirty="0" smtClean="0">
              <a:solidFill>
                <a:srgbClr val="CC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CC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CC0000"/>
                </a:solidFill>
              </a:rPr>
              <a:t>Anotace:	</a:t>
            </a:r>
            <a:r>
              <a:rPr lang="cs-CZ" sz="1600" dirty="0" smtClean="0">
                <a:solidFill>
                  <a:srgbClr val="CC0000"/>
                </a:solidFill>
              </a:rPr>
              <a:t>Výkladová prezentace k počátkům českého státu. První 	přemyslovská knížata. Počátky křesťanství. Kroniky a 	legendy. 	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>
              <a:solidFill>
                <a:srgbClr val="CC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000" dirty="0" smtClean="0">
                <a:solidFill>
                  <a:srgbClr val="CC0000"/>
                </a:solidFill>
              </a:rPr>
              <a:t> 		25.11.2012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714348" y="857232"/>
            <a:ext cx="7772400" cy="4857784"/>
          </a:xfrm>
        </p:spPr>
        <p:txBody>
          <a:bodyPr>
            <a:noAutofit/>
          </a:bodyPr>
          <a:lstStyle/>
          <a:p>
            <a:r>
              <a:rPr lang="cs-CZ" sz="5400" b="1" u="sng" dirty="0" smtClean="0">
                <a:solidFill>
                  <a:srgbClr val="CC0000"/>
                </a:solidFill>
              </a:rPr>
              <a:t>Vznik českého státu </a:t>
            </a:r>
            <a:br>
              <a:rPr lang="cs-CZ" sz="5400" b="1" u="sng" dirty="0" smtClean="0">
                <a:solidFill>
                  <a:srgbClr val="CC0000"/>
                </a:solidFill>
              </a:rPr>
            </a:br>
            <a:r>
              <a:rPr lang="cs-CZ" sz="5400" b="1" u="sng" dirty="0" smtClean="0">
                <a:solidFill>
                  <a:srgbClr val="CC0000"/>
                </a:solidFill>
              </a:rPr>
              <a:t>a jeho formování </a:t>
            </a:r>
            <a:br>
              <a:rPr lang="cs-CZ" sz="5400" b="1" u="sng" dirty="0" smtClean="0">
                <a:solidFill>
                  <a:srgbClr val="CC0000"/>
                </a:solidFill>
              </a:rPr>
            </a:br>
            <a:r>
              <a:rPr lang="cs-CZ" sz="5400" b="1" u="sng" dirty="0" smtClean="0">
                <a:solidFill>
                  <a:srgbClr val="CC0000"/>
                </a:solidFill>
              </a:rPr>
              <a:t>v 10. století</a:t>
            </a:r>
            <a:br>
              <a:rPr lang="cs-CZ" sz="5400" b="1" u="sng" dirty="0" smtClean="0">
                <a:solidFill>
                  <a:srgbClr val="CC0000"/>
                </a:solidFill>
              </a:rPr>
            </a:br>
            <a:r>
              <a:rPr lang="cs-CZ" sz="5400" b="1" u="sng" dirty="0" smtClean="0">
                <a:solidFill>
                  <a:srgbClr val="CC0000"/>
                </a:solidFill>
              </a:rPr>
              <a:t/>
            </a:r>
            <a:br>
              <a:rPr lang="cs-CZ" sz="5400" b="1" u="sng" dirty="0" smtClean="0">
                <a:solidFill>
                  <a:srgbClr val="CC0000"/>
                </a:solidFill>
              </a:rPr>
            </a:br>
            <a:r>
              <a:rPr lang="cs-CZ" sz="2400" dirty="0" smtClean="0">
                <a:solidFill>
                  <a:srgbClr val="CC0000"/>
                </a:solidFill>
              </a:rPr>
              <a:t>Výkladová prezentace  </a:t>
            </a:r>
            <a:endParaRPr lang="cs-CZ" sz="2400" dirty="0">
              <a:solidFill>
                <a:srgbClr val="CC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</a:rPr>
              <a:t>Počátky českého státu</a:t>
            </a:r>
            <a:endParaRPr lang="cs-CZ" b="1" u="sng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5572140"/>
          </a:xfrm>
        </p:spPr>
        <p:txBody>
          <a:bodyPr>
            <a:noAutofit/>
          </a:bodyPr>
          <a:lstStyle/>
          <a:p>
            <a:pPr>
              <a:buClr>
                <a:srgbClr val="CC00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Území Čech bylo osídleno </a:t>
            </a: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kmenem Čechů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, možná 	zde sídlily i jiné slovanské kmeny.</a:t>
            </a:r>
          </a:p>
          <a:p>
            <a:pPr>
              <a:buClr>
                <a:srgbClr val="CC00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Z roku </a:t>
            </a: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845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 pochází zmínka o českých velmožích, 	kteří se zúčastnili sněmu v městě  Řezně.  </a:t>
            </a:r>
          </a:p>
          <a:p>
            <a:pPr>
              <a:buClr>
                <a:srgbClr val="CC0000"/>
              </a:buClr>
              <a:buFont typeface="Wingdings" pitchFamily="2" charset="2"/>
              <a:buChar char="v"/>
            </a:pP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Nejstarší sídla 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kmene Čechů jsou doložena 		v centrální části země – Levý Hradec, Budeč, 	Pražský hrad, Mělník, Tetín, Libušín.</a:t>
            </a:r>
          </a:p>
          <a:p>
            <a:pPr>
              <a:buClr>
                <a:srgbClr val="CC00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Čechům vládl </a:t>
            </a: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rod Přemyslovců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, který odvozoval svůj 	původ od Přemysla Oráče. </a:t>
            </a:r>
          </a:p>
          <a:p>
            <a:pPr>
              <a:buClr>
                <a:srgbClr val="CC00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Po něm vládla podle Kosmovy kroniky tzv. </a:t>
            </a: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bájná   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	</a:t>
            </a: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knížata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: Nezamysl,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Mnata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, Vojen,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Vnislav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, 	Křesomysl,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Neklan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,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Hostivít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</a:rPr>
              <a:t>. 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C0000"/>
                </a:solidFill>
                <a:latin typeface="Calibri" pitchFamily="34" charset="0"/>
              </a:rPr>
              <a:t>První doložení Přemyslovci</a:t>
            </a:r>
            <a:endParaRPr lang="cs-CZ" b="1" u="sng" dirty="0">
              <a:solidFill>
                <a:srgbClr val="CC000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>
                <a:srgbClr val="0066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Kolem roku 880  za vlády knížete Svatopluka	</a:t>
            </a:r>
          </a:p>
          <a:p>
            <a:pPr>
              <a:buClr>
                <a:srgbClr val="006600"/>
              </a:buClr>
              <a:buNone/>
            </a:pP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		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knížecí manželé Bořivoj a Ludmila </a:t>
            </a: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přijali křest na 	Velké Moravě.</a:t>
            </a:r>
          </a:p>
          <a:p>
            <a:pPr>
              <a:buClr>
                <a:srgbClr val="0066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Po Bořivojovi vládli jeho synové </a:t>
            </a:r>
            <a:r>
              <a:rPr lang="cs-CZ" sz="2800" b="1" u="sng" dirty="0" err="1" smtClean="0">
                <a:solidFill>
                  <a:srgbClr val="990000"/>
                </a:solidFill>
                <a:latin typeface="Calibri" pitchFamily="34" charset="0"/>
              </a:rPr>
              <a:t>Spytihněv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 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I.</a:t>
            </a: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 a		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Vratislav I.</a:t>
            </a: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, o jejichž vládě mnoho nevíme.</a:t>
            </a:r>
          </a:p>
          <a:p>
            <a:pPr>
              <a:buClr>
                <a:srgbClr val="0066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Po předčasné smrti Vratislava I. se stal knížetem 	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Václav,</a:t>
            </a: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 kterého vychovávala a vedla			ke křesťanství 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jeho babička Ludmila</a:t>
            </a: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.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 </a:t>
            </a:r>
          </a:p>
          <a:p>
            <a:pPr>
              <a:buClr>
                <a:srgbClr val="0066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Ludmilu nechala později podle svatováclavské 	legendy zavraždit Václavova matka, kněžna 	Drahomíra.</a:t>
            </a:r>
          </a:p>
          <a:p>
            <a:pPr>
              <a:buClr>
                <a:srgbClr val="006600"/>
              </a:buClr>
              <a:buNone/>
            </a:pPr>
            <a:endParaRPr lang="cs-CZ" sz="2800" b="1" dirty="0" smtClean="0">
              <a:solidFill>
                <a:srgbClr val="BD1D5A"/>
              </a:solidFill>
              <a:latin typeface="Calibri" pitchFamily="34" charset="0"/>
            </a:endParaRPr>
          </a:p>
          <a:p>
            <a:pPr>
              <a:buClr>
                <a:srgbClr val="006600"/>
              </a:buClr>
              <a:buNone/>
            </a:pPr>
            <a:endParaRPr lang="cs-CZ" sz="2800" b="1" dirty="0" smtClean="0">
              <a:solidFill>
                <a:srgbClr val="BD1D5A"/>
              </a:solidFill>
              <a:latin typeface="Calibri" pitchFamily="34" charset="0"/>
            </a:endParaRPr>
          </a:p>
          <a:p>
            <a:pPr>
              <a:buClr>
                <a:srgbClr val="006600"/>
              </a:buClr>
              <a:buNone/>
            </a:pPr>
            <a:endParaRPr lang="cs-CZ" sz="2800" b="1" dirty="0">
              <a:solidFill>
                <a:srgbClr val="BD1D5A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071546"/>
            <a:ext cx="295275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428992" y="428604"/>
            <a:ext cx="5500726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                          </a:t>
            </a:r>
            <a:r>
              <a:rPr lang="cs-CZ" sz="2800" b="1" u="sng" dirty="0" smtClean="0">
                <a:solidFill>
                  <a:schemeClr val="accent3"/>
                </a:solidFill>
                <a:latin typeface="Calibri" pitchFamily="34" charset="0"/>
              </a:rPr>
              <a:t>Kníže Václav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Podle legendy </a:t>
            </a:r>
            <a:r>
              <a:rPr lang="cs-CZ" sz="2400" b="1" u="sng" dirty="0" smtClean="0">
                <a:solidFill>
                  <a:schemeClr val="accent3"/>
                </a:solidFill>
                <a:latin typeface="Calibri" pitchFamily="34" charset="0"/>
              </a:rPr>
              <a:t>šířil v Čechách</a:t>
            </a:r>
          </a:p>
          <a:p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	</a:t>
            </a:r>
            <a:r>
              <a:rPr lang="cs-CZ" sz="2400" b="1" u="sng" dirty="0" smtClean="0">
                <a:solidFill>
                  <a:schemeClr val="accent3"/>
                </a:solidFill>
                <a:latin typeface="Calibri" pitchFamily="34" charset="0"/>
              </a:rPr>
              <a:t>křesťanství</a:t>
            </a:r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Udržoval mír se silnějším saským 	králem Jindřichem I. a platil mu 	mírový poplatek, </a:t>
            </a:r>
            <a:r>
              <a:rPr lang="cs-CZ" sz="2400" b="1" u="sng" dirty="0" smtClean="0">
                <a:solidFill>
                  <a:schemeClr val="accent3"/>
                </a:solidFill>
                <a:latin typeface="Calibri" pitchFamily="34" charset="0"/>
              </a:rPr>
              <a:t>tribut </a:t>
            </a:r>
            <a:r>
              <a:rPr lang="cs-CZ" sz="2400" b="1" u="sng" dirty="0" err="1" smtClean="0">
                <a:solidFill>
                  <a:schemeClr val="accent3"/>
                </a:solidFill>
                <a:latin typeface="Calibri" pitchFamily="34" charset="0"/>
              </a:rPr>
              <a:t>pacis</a:t>
            </a:r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Podle legend vládl mírně, podle 	křesťanských zásad, ale zranění 	na hlavě dokládá, že se nevyhýbal	 ani bitvám.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Měl </a:t>
            </a:r>
            <a:r>
              <a:rPr lang="cs-CZ" sz="2400" b="1" u="sng" dirty="0" smtClean="0">
                <a:solidFill>
                  <a:schemeClr val="accent3"/>
                </a:solidFill>
                <a:latin typeface="Calibri" pitchFamily="34" charset="0"/>
              </a:rPr>
              <a:t>spory s bratrem Boleslavem</a:t>
            </a:r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, který	toužil po vládě.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Roku </a:t>
            </a:r>
            <a:r>
              <a:rPr lang="cs-CZ" sz="2400" b="1" u="sng" dirty="0" smtClean="0">
                <a:solidFill>
                  <a:schemeClr val="accent3"/>
                </a:solidFill>
                <a:latin typeface="Calibri" pitchFamily="34" charset="0"/>
              </a:rPr>
              <a:t>935 </a:t>
            </a:r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byl bratrem Boleslavem 	</a:t>
            </a:r>
            <a:r>
              <a:rPr lang="cs-CZ" sz="2400" b="1" u="sng" dirty="0" smtClean="0">
                <a:solidFill>
                  <a:schemeClr val="accent3"/>
                </a:solidFill>
                <a:latin typeface="Calibri" pitchFamily="34" charset="0"/>
              </a:rPr>
              <a:t>zavražděn na Staré Boleslavi, </a:t>
            </a:r>
            <a:r>
              <a:rPr lang="cs-CZ" sz="2400" b="1" dirty="0" smtClean="0">
                <a:solidFill>
                  <a:schemeClr val="accent3"/>
                </a:solidFill>
                <a:latin typeface="Calibri" pitchFamily="34" charset="0"/>
              </a:rPr>
              <a:t>kam	byl pozván pod záminkou křtin 	Boleslavova syna. </a:t>
            </a:r>
          </a:p>
          <a:p>
            <a:pPr>
              <a:buFont typeface="Wingdings" pitchFamily="2" charset="2"/>
              <a:buChar char="Ø"/>
            </a:pPr>
            <a:endParaRPr lang="cs-CZ" sz="2400" b="1" dirty="0">
              <a:solidFill>
                <a:schemeClr val="accent3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Soubor:Přemyslovci erb.sv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1428736"/>
            <a:ext cx="3619345" cy="373334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643438" y="857232"/>
            <a:ext cx="421484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CC0000"/>
                </a:solidFill>
                <a:latin typeface="Calibri" pitchFamily="34" charset="0"/>
              </a:rPr>
              <a:t>Přemyslovský erb </a:t>
            </a:r>
          </a:p>
          <a:p>
            <a:r>
              <a:rPr lang="cs-CZ" sz="2800" b="1" dirty="0" smtClean="0">
                <a:solidFill>
                  <a:srgbClr val="CC0000"/>
                </a:solidFill>
                <a:latin typeface="Calibri" pitchFamily="34" charset="0"/>
              </a:rPr>
              <a:t>používaný v 10. -12. století.</a:t>
            </a:r>
          </a:p>
          <a:p>
            <a:endParaRPr lang="cs-CZ" sz="2800" b="1" dirty="0" smtClean="0">
              <a:solidFill>
                <a:srgbClr val="CC0000"/>
              </a:solidFill>
              <a:latin typeface="Calibri" pitchFamily="34" charset="0"/>
            </a:endParaRPr>
          </a:p>
          <a:p>
            <a:r>
              <a:rPr lang="cs-CZ" sz="2800" b="1" dirty="0" smtClean="0">
                <a:solidFill>
                  <a:srgbClr val="CC0000"/>
                </a:solidFill>
                <a:latin typeface="Calibri" pitchFamily="34" charset="0"/>
              </a:rPr>
              <a:t>Později je takzvaná Svatováclavská plaménková orlice</a:t>
            </a:r>
          </a:p>
          <a:p>
            <a:r>
              <a:rPr lang="cs-CZ" sz="2800" b="1" dirty="0" smtClean="0">
                <a:solidFill>
                  <a:srgbClr val="CC0000"/>
                </a:solidFill>
                <a:latin typeface="Calibri" pitchFamily="34" charset="0"/>
              </a:rPr>
              <a:t>používaná jako  znamení svatého Václava.</a:t>
            </a:r>
            <a:endParaRPr lang="cs-CZ" sz="2800" b="1" dirty="0">
              <a:solidFill>
                <a:srgbClr val="CC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CC0000"/>
                </a:solidFill>
                <a:latin typeface="Calibri" pitchFamily="34" charset="0"/>
              </a:rPr>
              <a:t>Socha svatého Václava v chrámu svatého Víta</a:t>
            </a:r>
            <a:endParaRPr lang="cs-CZ" b="1" u="sng" dirty="0">
              <a:solidFill>
                <a:srgbClr val="CC0000"/>
              </a:solidFill>
              <a:latin typeface="Calibri" pitchFamily="34" charset="0"/>
            </a:endParaRPr>
          </a:p>
        </p:txBody>
      </p:sp>
      <p:pic>
        <p:nvPicPr>
          <p:cNvPr id="20482" name="Picture 2" descr="C:\Documents and Settings\Doma\Dokumenty\Obrázky\Přemyslovci\220px-Wenzeslaus_by_Peter_Parler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85786" y="1643050"/>
            <a:ext cx="3357586" cy="48685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929190" y="2357430"/>
            <a:ext cx="372307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Kaple svatého Václava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 je nejkrásnější 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částí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 svatovítské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katedrály.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Je zde uložen relikviář 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s lebkou svatého Václava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a korunovační klenoty. </a:t>
            </a:r>
            <a:endParaRPr lang="cs-CZ" sz="2400" b="1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</a:rPr>
              <a:t>Boleslav I.</a:t>
            </a:r>
            <a:endParaRPr lang="cs-CZ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5000660"/>
          </a:xfrm>
        </p:spPr>
        <p:txBody>
          <a:bodyPr>
            <a:no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Je hodnocen jako schopný a silný panovník.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Odmítl platit mírový poplatek římskému králi 	Otovi I.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Válku trvající 14 let nakonec prohrál  a tribut 	do říše musel patrně znovu platit, ale 	hlavně se zavázal podpořit Otu I. v boji 	proti Maďarům.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V roce 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955 po boku Oty I. porazil Maďary na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	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řece Lechu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.  </a:t>
            </a:r>
          </a:p>
          <a:p>
            <a:pPr>
              <a:buClr>
                <a:srgbClr val="FF0000"/>
              </a:buClr>
              <a:buNone/>
            </a:pPr>
            <a:endParaRPr lang="cs-CZ" b="1" u="sng" dirty="0">
              <a:solidFill>
                <a:srgbClr val="99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642910" y="642918"/>
            <a:ext cx="7858180" cy="5500726"/>
          </a:xfrm>
        </p:spPr>
        <p:txBody>
          <a:bodyPr>
            <a:normAutofit lnSpcReduction="10000"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Od poddaných začal vybírat daně, a tak financoval  výstavbu  hradů a udržování velké vojenské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družiny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, což posílilo knížecí moc.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b="1" dirty="0" smtClean="0">
              <a:solidFill>
                <a:srgbClr val="990000"/>
              </a:solidFill>
              <a:latin typeface="Calibri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Zřídil v zemi tzv. 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hradskou správu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. Nechal 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zničit stará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hradiště a místo nich vystavět knížecí hrady jako nová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správní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centra.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b="1" dirty="0" smtClean="0">
              <a:solidFill>
                <a:srgbClr val="990000"/>
              </a:solidFill>
              <a:latin typeface="Calibri" pitchFamily="34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Tvrdý postup proti rodovým knížatům mu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vynesl přízvisko 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Boleslav Ukrutný.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57290" y="92867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714356"/>
            <a:ext cx="8229600" cy="5240343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itchFamily="2" charset="2"/>
              <a:buChar char="v"/>
              <a:tabLst/>
              <a:defRPr/>
            </a:pPr>
            <a:r>
              <a:rPr lang="cs-CZ" sz="3200" b="1" dirty="0" smtClean="0">
                <a:solidFill>
                  <a:srgbClr val="990000"/>
                </a:solidFill>
                <a:latin typeface="Calibri" pitchFamily="34" charset="0"/>
              </a:rPr>
              <a:t>Nechal razit vlastní stříbrné mince, 	boleslavské denáry, což přispělo k rozvoji 	obchodu.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itchFamily="2" charset="2"/>
              <a:buChar char="v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990000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Boleslavova dcera Mlada se stala abatyší 	nejstaršího kláštera u nás, ženského 	kláštera svatého Jiří na Pražském hradě.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Tx/>
              <a:buFont typeface="Wingdings" pitchFamily="2" charset="2"/>
              <a:buChar char="v"/>
              <a:tabLst/>
              <a:defRPr/>
            </a:pPr>
            <a:r>
              <a:rPr lang="cs-CZ" sz="3200" b="1" dirty="0" smtClean="0">
                <a:solidFill>
                  <a:srgbClr val="990000"/>
                </a:solidFill>
                <a:latin typeface="Calibri" pitchFamily="34" charset="0"/>
              </a:rPr>
              <a:t>Druhá dcera, Doubravka, se stala manželkou 	zakladatele polského státu, knížete </a:t>
            </a:r>
            <a:r>
              <a:rPr lang="cs-CZ" sz="3200" b="1" dirty="0" err="1" smtClean="0">
                <a:solidFill>
                  <a:srgbClr val="990000"/>
                </a:solidFill>
                <a:latin typeface="Calibri" pitchFamily="34" charset="0"/>
              </a:rPr>
              <a:t>Měška</a:t>
            </a:r>
            <a:r>
              <a:rPr lang="cs-CZ" sz="3200" b="1" dirty="0" smtClean="0">
                <a:solidFill>
                  <a:srgbClr val="990000"/>
                </a:solidFill>
                <a:latin typeface="Calibri" pitchFamily="34" charset="0"/>
              </a:rPr>
              <a:t>	z rodu </a:t>
            </a:r>
            <a:r>
              <a:rPr lang="cs-CZ" sz="3200" b="1" dirty="0" err="1" smtClean="0">
                <a:solidFill>
                  <a:srgbClr val="990000"/>
                </a:solidFill>
                <a:latin typeface="Calibri" pitchFamily="34" charset="0"/>
              </a:rPr>
              <a:t>Piastovců</a:t>
            </a:r>
            <a:r>
              <a:rPr lang="cs-CZ" sz="3200" b="1" dirty="0" smtClean="0">
                <a:solidFill>
                  <a:srgbClr val="990000"/>
                </a:solidFill>
                <a:latin typeface="Calibri" pitchFamily="34" charset="0"/>
              </a:rPr>
              <a:t>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990000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C0000"/>
                </a:solidFill>
              </a:rPr>
              <a:t>Denár Boleslava I.</a:t>
            </a:r>
            <a:endParaRPr lang="cs-CZ" u="sng" dirty="0">
              <a:solidFill>
                <a:srgbClr val="CC0000"/>
              </a:solidFill>
            </a:endParaRPr>
          </a:p>
        </p:txBody>
      </p:sp>
      <p:pic>
        <p:nvPicPr>
          <p:cNvPr id="21506" name="Picture 2" descr="C:\Documents and Settings\Doma\Dokumenty\Obrázky\Přemyslovci\180px-Boleslav1_denar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2786050" y="2000240"/>
            <a:ext cx="3258674" cy="32948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  <a:latin typeface="Calibri" pitchFamily="34" charset="0"/>
              </a:rPr>
              <a:t>Pravděpodobný rozsah českého státu</a:t>
            </a:r>
            <a:br>
              <a:rPr lang="cs-CZ" sz="3200" b="1" u="sng" dirty="0" smtClean="0">
                <a:solidFill>
                  <a:srgbClr val="C00000"/>
                </a:solidFill>
                <a:latin typeface="Calibri" pitchFamily="34" charset="0"/>
              </a:rPr>
            </a:br>
            <a:r>
              <a:rPr lang="cs-CZ" sz="3200" b="1" u="sng" dirty="0" smtClean="0">
                <a:solidFill>
                  <a:srgbClr val="C00000"/>
                </a:solidFill>
                <a:latin typeface="Calibri" pitchFamily="34" charset="0"/>
              </a:rPr>
              <a:t>za Boleslava I.</a:t>
            </a:r>
            <a:endParaRPr lang="cs-CZ" sz="3200" b="1" u="sng" dirty="0">
              <a:solidFill>
                <a:srgbClr val="C00000"/>
              </a:solidFill>
              <a:latin typeface="Calibri" pitchFamily="34" charset="0"/>
            </a:endParaRPr>
          </a:p>
        </p:txBody>
      </p:sp>
      <p:pic>
        <p:nvPicPr>
          <p:cNvPr id="22530" name="Picture 2" descr="C:\Documents and Settings\Doma\Dokumenty\Obrázky\Přemyslovci\800px-Český_stát_v_X._století_za_Boleslava_I._a_II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2" y="1597168"/>
            <a:ext cx="8743224" cy="45464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Calibri" pitchFamily="34" charset="0"/>
              </a:rPr>
              <a:t/>
            </a:r>
            <a:br>
              <a:rPr lang="cs-CZ" sz="4800" b="1" dirty="0" smtClean="0">
                <a:latin typeface="Calibri" pitchFamily="34" charset="0"/>
              </a:rPr>
            </a:br>
            <a:r>
              <a:rPr lang="cs-CZ" sz="4800" b="1" u="sng" dirty="0" smtClean="0">
                <a:solidFill>
                  <a:srgbClr val="FF5050"/>
                </a:solidFill>
                <a:latin typeface="Calibri" pitchFamily="34" charset="0"/>
              </a:rPr>
              <a:t>Boleslav II.</a:t>
            </a:r>
            <a:br>
              <a:rPr lang="cs-CZ" sz="4800" b="1" u="sng" dirty="0" smtClean="0">
                <a:solidFill>
                  <a:srgbClr val="FF5050"/>
                </a:solidFill>
                <a:latin typeface="Calibri" pitchFamily="34" charset="0"/>
              </a:rPr>
            </a:br>
            <a:endParaRPr lang="cs-CZ" sz="4800" b="1" u="sng" dirty="0">
              <a:solidFill>
                <a:srgbClr val="FF505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357298"/>
            <a:ext cx="8472518" cy="5286412"/>
          </a:xfrm>
        </p:spPr>
        <p:txBody>
          <a:bodyPr>
            <a:no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ü"/>
            </a:pP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zvaný také </a:t>
            </a:r>
            <a:r>
              <a:rPr lang="cs-CZ" sz="3000" b="1" u="sng" dirty="0" smtClean="0">
                <a:solidFill>
                  <a:srgbClr val="990000"/>
                </a:solidFill>
                <a:latin typeface="Calibri" pitchFamily="34" charset="0"/>
              </a:rPr>
              <a:t>Boleslav Pobožný</a:t>
            </a:r>
          </a:p>
          <a:p>
            <a:pPr>
              <a:buClr>
                <a:srgbClr val="FF0000"/>
              </a:buClr>
              <a:buFont typeface="Wingdings" pitchFamily="2" charset="2"/>
              <a:buChar char="ü"/>
            </a:pP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Roku </a:t>
            </a:r>
            <a:r>
              <a:rPr lang="cs-CZ" sz="3000" b="1" u="sng" dirty="0" smtClean="0">
                <a:solidFill>
                  <a:srgbClr val="990000"/>
                </a:solidFill>
                <a:latin typeface="Calibri" pitchFamily="34" charset="0"/>
              </a:rPr>
              <a:t>973 dosáhl založení pražského biskupství , </a:t>
            </a:r>
          </a:p>
          <a:p>
            <a:pPr>
              <a:buClr>
                <a:srgbClr val="FF0000"/>
              </a:buClr>
              <a:buNone/>
            </a:pP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	</a:t>
            </a: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	to </a:t>
            </a: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bylo dále podřízeno mohučskému arcibiskupovi.</a:t>
            </a:r>
          </a:p>
          <a:p>
            <a:pPr>
              <a:buClr>
                <a:srgbClr val="FF0000"/>
              </a:buClr>
              <a:buFont typeface="Wingdings" pitchFamily="2" charset="2"/>
              <a:buChar char="ü"/>
            </a:pP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Prvním pražským biskupem </a:t>
            </a: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byl </a:t>
            </a:r>
            <a:r>
              <a:rPr lang="cs-CZ" sz="3000" b="1" dirty="0" err="1" smtClean="0">
                <a:solidFill>
                  <a:srgbClr val="990000"/>
                </a:solidFill>
                <a:latin typeface="Calibri" pitchFamily="34" charset="0"/>
              </a:rPr>
              <a:t>Dětmar</a:t>
            </a: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, druhým    	biskupem </a:t>
            </a: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se stal </a:t>
            </a:r>
            <a:r>
              <a:rPr lang="cs-CZ" sz="3000" b="1" u="sng" dirty="0" err="1" smtClean="0">
                <a:solidFill>
                  <a:srgbClr val="990000"/>
                </a:solidFill>
                <a:latin typeface="Calibri" pitchFamily="34" charset="0"/>
              </a:rPr>
              <a:t>Slavníkovec</a:t>
            </a:r>
            <a:r>
              <a:rPr lang="cs-CZ" sz="3000" b="1" u="sng" dirty="0" smtClean="0">
                <a:solidFill>
                  <a:srgbClr val="990000"/>
                </a:solidFill>
                <a:latin typeface="Calibri" pitchFamily="34" charset="0"/>
              </a:rPr>
              <a:t> </a:t>
            </a:r>
            <a:r>
              <a:rPr lang="cs-CZ" sz="3000" b="1" u="sng" dirty="0" smtClean="0">
                <a:solidFill>
                  <a:srgbClr val="990000"/>
                </a:solidFill>
                <a:latin typeface="Calibri" pitchFamily="34" charset="0"/>
              </a:rPr>
              <a:t>Vojtěch</a:t>
            </a:r>
            <a:r>
              <a:rPr lang="cs-CZ" sz="3000" b="1" u="sng" dirty="0" smtClean="0">
                <a:solidFill>
                  <a:srgbClr val="990000"/>
                </a:solidFill>
                <a:latin typeface="Calibri" pitchFamily="34" charset="0"/>
              </a:rPr>
              <a:t>.</a:t>
            </a:r>
          </a:p>
          <a:p>
            <a:pPr>
              <a:buClr>
                <a:srgbClr val="FF0000"/>
              </a:buClr>
              <a:buFont typeface="Wingdings" pitchFamily="2" charset="2"/>
              <a:buChar char="ü"/>
            </a:pP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Byl </a:t>
            </a: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založen nejstarší </a:t>
            </a: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mužský </a:t>
            </a:r>
            <a:r>
              <a:rPr lang="cs-CZ" sz="3000" b="1" u="sng" dirty="0" smtClean="0">
                <a:solidFill>
                  <a:srgbClr val="990000"/>
                </a:solidFill>
                <a:latin typeface="Calibri" pitchFamily="34" charset="0"/>
              </a:rPr>
              <a:t>klášter v Břevnově</a:t>
            </a: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.</a:t>
            </a:r>
          </a:p>
          <a:p>
            <a:pPr>
              <a:buClr>
                <a:srgbClr val="FF0000"/>
              </a:buClr>
              <a:buFont typeface="Wingdings" pitchFamily="2" charset="2"/>
              <a:buChar char="ü"/>
            </a:pP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Boleslav aktivně podporoval </a:t>
            </a:r>
            <a:r>
              <a:rPr lang="cs-CZ" sz="3000" b="1" u="sng" dirty="0" smtClean="0">
                <a:solidFill>
                  <a:srgbClr val="990000"/>
                </a:solidFill>
                <a:latin typeface="Calibri" pitchFamily="34" charset="0"/>
              </a:rPr>
              <a:t>šíření křesťanství</a:t>
            </a:r>
            <a:r>
              <a:rPr lang="cs-CZ" sz="3000" b="1" dirty="0" smtClean="0">
                <a:solidFill>
                  <a:srgbClr val="990000"/>
                </a:solidFill>
                <a:latin typeface="Calibri" pitchFamily="34" charset="0"/>
              </a:rPr>
              <a:t>. Nechal světit kněze, stavěl kostely. </a:t>
            </a:r>
          </a:p>
          <a:p>
            <a:endParaRPr lang="cs-CZ" sz="2800" b="1" dirty="0" smtClean="0">
              <a:solidFill>
                <a:srgbClr val="CC0000"/>
              </a:solidFill>
              <a:latin typeface="Calibri" pitchFamily="34" charset="0"/>
            </a:endParaRPr>
          </a:p>
          <a:p>
            <a:pPr lvl="1">
              <a:buNone/>
            </a:pPr>
            <a:r>
              <a:rPr lang="cs-CZ" b="1" dirty="0" smtClean="0">
                <a:solidFill>
                  <a:srgbClr val="CC0000"/>
                </a:solidFill>
                <a:latin typeface="Calibri" pitchFamily="34" charset="0"/>
              </a:rPr>
              <a:t>	</a:t>
            </a:r>
          </a:p>
          <a:p>
            <a:pPr lvl="1">
              <a:buNone/>
            </a:pPr>
            <a:endParaRPr lang="cs-CZ" sz="2400" b="1" dirty="0" smtClean="0">
              <a:solidFill>
                <a:srgbClr val="CC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latin typeface="Calibri" pitchFamily="34" charset="0"/>
              </a:rPr>
              <a:t>Sjednocení Čech  </a:t>
            </a:r>
            <a:endParaRPr lang="cs-CZ" sz="4000" b="1" u="sng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8641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ü"/>
            </a:pP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Boleslav II. ovládal téměř celé území Čech,</a:t>
            </a:r>
          </a:p>
          <a:p>
            <a:pPr>
              <a:lnSpc>
                <a:spcPct val="120000"/>
              </a:lnSpc>
              <a:buClr>
                <a:srgbClr val="FF0000"/>
              </a:buClr>
              <a:buNone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	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kromě území kmene Charvátů.</a:t>
            </a:r>
          </a:p>
          <a:p>
            <a:pPr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Charvátům vládl 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rod </a:t>
            </a:r>
            <a:r>
              <a:rPr lang="cs-CZ" b="1" u="sng" dirty="0" err="1" smtClean="0">
                <a:solidFill>
                  <a:srgbClr val="990000"/>
                </a:solidFill>
                <a:latin typeface="Calibri" pitchFamily="34" charset="0"/>
              </a:rPr>
              <a:t>Slavníkovců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, který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sídlil na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hradišti v </a:t>
            </a:r>
            <a:r>
              <a:rPr lang="cs-CZ" b="1" u="sng" dirty="0" err="1" smtClean="0">
                <a:solidFill>
                  <a:srgbClr val="990000"/>
                </a:solidFill>
                <a:latin typeface="Calibri" pitchFamily="34" charset="0"/>
              </a:rPr>
              <a:t>Libici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.</a:t>
            </a:r>
          </a:p>
          <a:p>
            <a:pPr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 Dokladem moci </a:t>
            </a:r>
            <a:r>
              <a:rPr lang="cs-CZ" b="1" dirty="0" err="1" smtClean="0">
                <a:solidFill>
                  <a:srgbClr val="990000"/>
                </a:solidFill>
                <a:latin typeface="Calibri" pitchFamily="34" charset="0"/>
              </a:rPr>
              <a:t>Slavníkovců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 je ražba vlastních mincí, </a:t>
            </a:r>
            <a:r>
              <a:rPr lang="cs-CZ" b="1" u="sng" dirty="0" err="1" smtClean="0">
                <a:solidFill>
                  <a:srgbClr val="990000"/>
                </a:solidFill>
                <a:latin typeface="Calibri" pitchFamily="34" charset="0"/>
              </a:rPr>
              <a:t>slavníkovských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 denárů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. </a:t>
            </a:r>
          </a:p>
          <a:p>
            <a:pPr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Byli patrně spřízněni nejen s Přemyslovci, ale také s polským a saským panovnickým rodem. </a:t>
            </a:r>
          </a:p>
          <a:p>
            <a:pPr>
              <a:lnSpc>
                <a:spcPct val="120000"/>
              </a:lnSpc>
              <a:buClr>
                <a:srgbClr val="FF0000"/>
              </a:buClr>
              <a:buNone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 </a:t>
            </a:r>
            <a:endParaRPr lang="cs-CZ" b="1" u="sng" dirty="0">
              <a:solidFill>
                <a:srgbClr val="99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857232"/>
            <a:ext cx="8229600" cy="5214974"/>
          </a:xfrm>
        </p:spPr>
        <p:txBody>
          <a:bodyPr>
            <a:normAutofit fontScale="92500"/>
          </a:bodyPr>
          <a:lstStyle/>
          <a:p>
            <a:pPr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V roce 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995 vyvrcholily spory mezi Přemyslovci a </a:t>
            </a:r>
            <a:r>
              <a:rPr lang="cs-CZ" b="1" u="sng" dirty="0" err="1" smtClean="0">
                <a:solidFill>
                  <a:srgbClr val="990000"/>
                </a:solidFill>
                <a:latin typeface="Calibri" pitchFamily="34" charset="0"/>
              </a:rPr>
              <a:t>Slavníkovci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,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k nimž přispěly neshody mezi Boleslavem II. a biskupem Vojtěchem. </a:t>
            </a:r>
          </a:p>
          <a:p>
            <a:pPr>
              <a:lnSpc>
                <a:spcPct val="120000"/>
              </a:lnSpc>
              <a:buClr>
                <a:srgbClr val="FF0000"/>
              </a:buCl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Z podnětu Boleslava II. bylo příslušníky rodu </a:t>
            </a:r>
            <a:r>
              <a:rPr lang="cs-CZ" b="1" dirty="0" err="1" smtClean="0">
                <a:solidFill>
                  <a:srgbClr val="990000"/>
                </a:solidFill>
                <a:latin typeface="Calibri" pitchFamily="34" charset="0"/>
              </a:rPr>
              <a:t>Vršovců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 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vypáleno </a:t>
            </a:r>
            <a:r>
              <a:rPr lang="cs-CZ" b="1" u="sng" dirty="0" err="1" smtClean="0">
                <a:solidFill>
                  <a:srgbClr val="990000"/>
                </a:solidFill>
                <a:latin typeface="Calibri" pitchFamily="34" charset="0"/>
              </a:rPr>
              <a:t>slavníkovské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 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hradiště v </a:t>
            </a:r>
            <a:r>
              <a:rPr lang="cs-CZ" b="1" u="sng" dirty="0" err="1" smtClean="0">
                <a:solidFill>
                  <a:srgbClr val="990000"/>
                </a:solidFill>
                <a:latin typeface="Calibri" pitchFamily="34" charset="0"/>
              </a:rPr>
              <a:t>Libici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včetně nového knížecího paláce a všichni </a:t>
            </a:r>
            <a:r>
              <a:rPr lang="cs-CZ" b="1" dirty="0" err="1" smtClean="0">
                <a:solidFill>
                  <a:srgbClr val="990000"/>
                </a:solidFill>
                <a:latin typeface="Calibri" pitchFamily="34" charset="0"/>
              </a:rPr>
              <a:t>Slavníkovci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 včetně 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žen a dětí 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byli povražděni</a:t>
            </a: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.</a:t>
            </a:r>
          </a:p>
          <a:p>
            <a:pPr>
              <a:lnSpc>
                <a:spcPct val="170000"/>
              </a:lnSpc>
              <a:buClr>
                <a:srgbClr val="FF0000"/>
              </a:buCl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990000"/>
                </a:solidFill>
                <a:latin typeface="Calibri" pitchFamily="34" charset="0"/>
              </a:rPr>
              <a:t>Tím bylo </a:t>
            </a:r>
            <a:r>
              <a:rPr lang="cs-CZ" b="1" u="sng" dirty="0" smtClean="0">
                <a:solidFill>
                  <a:srgbClr val="990000"/>
                </a:solidFill>
                <a:latin typeface="Calibri" pitchFamily="34" charset="0"/>
              </a:rPr>
              <a:t>dokončeno sjednocení českého státu.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  <a:latin typeface="Calibri" pitchFamily="34" charset="0"/>
              </a:rPr>
              <a:t>Svatý Vojtěch</a:t>
            </a:r>
            <a:endParaRPr lang="cs-CZ" sz="3600" b="1" u="sng" dirty="0">
              <a:solidFill>
                <a:srgbClr val="C00000"/>
              </a:solidFill>
              <a:latin typeface="Calibri" pitchFamily="34" charset="0"/>
            </a:endParaRPr>
          </a:p>
        </p:txBody>
      </p:sp>
      <p:pic>
        <p:nvPicPr>
          <p:cNvPr id="1026" name="Picture 2" descr="C:\Documents and Settings\Doma\Dokumenty\Obrázky\Přemyslovci\220px-Adalbert_of_Prague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500174"/>
            <a:ext cx="2794000" cy="4191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86314" y="2000240"/>
            <a:ext cx="3786213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Socha svatého Vojtěcha jako jednoho z patronů české země na pomníku svatého Václava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na Václavském náměstí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v Praze.</a:t>
            </a:r>
          </a:p>
          <a:p>
            <a:endParaRPr lang="cs-CZ" sz="28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Autorem sousoší je sochař Josef Václav </a:t>
            </a:r>
            <a:r>
              <a:rPr lang="cs-CZ" sz="2400" dirty="0" err="1" smtClean="0">
                <a:solidFill>
                  <a:srgbClr val="FF0000"/>
                </a:solidFill>
                <a:latin typeface="Calibri" pitchFamily="34" charset="0"/>
              </a:rPr>
              <a:t>Myslbek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.</a:t>
            </a:r>
            <a:endParaRPr lang="cs-CZ" sz="2400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  <a:latin typeface="Calibri" pitchFamily="34" charset="0"/>
              </a:rPr>
              <a:t>Kroniky a legendy</a:t>
            </a:r>
            <a:endParaRPr lang="cs-CZ" sz="4000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97207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O počátcích českého státu se dozvídáme jen z mála 	pramenů. </a:t>
            </a:r>
          </a:p>
          <a:p>
            <a:pPr>
              <a:lnSpc>
                <a:spcPct val="11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Důležitým zdrojem poznání jsou nálezy</a:t>
            </a:r>
          </a:p>
          <a:p>
            <a:pPr>
              <a:lnSpc>
                <a:spcPct val="110000"/>
              </a:lnSpc>
              <a:buClr>
                <a:srgbClr val="FF0000"/>
              </a:buClr>
              <a:buNone/>
            </a:pP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		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z archeologických vykopávek</a:t>
            </a: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, např. na Pražském 	hradě a na </a:t>
            </a:r>
            <a:r>
              <a:rPr lang="cs-CZ" sz="2800" b="1" dirty="0" err="1" smtClean="0">
                <a:solidFill>
                  <a:srgbClr val="990000"/>
                </a:solidFill>
                <a:latin typeface="Calibri" pitchFamily="34" charset="0"/>
              </a:rPr>
              <a:t>libickém</a:t>
            </a: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 hradišti.  </a:t>
            </a:r>
          </a:p>
          <a:p>
            <a:pPr>
              <a:lnSpc>
                <a:spcPct val="11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Důležitým písemným pramenem jsou 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Kosmova</a:t>
            </a: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 a mladší 	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Dalimilova kronika</a:t>
            </a: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.</a:t>
            </a:r>
          </a:p>
          <a:p>
            <a:pPr>
              <a:lnSpc>
                <a:spcPct val="11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Dalšími zdroji jsou záznamy a kroniky pocházející 		z německé oblasti. </a:t>
            </a:r>
          </a:p>
          <a:p>
            <a:pPr>
              <a:lnSpc>
                <a:spcPct val="110000"/>
              </a:lnSpc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O životě prvních přemyslovských knížat, zvláště Ludmily 	a Václava, se dozvíme i 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z latinských a </a:t>
            </a: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	</a:t>
            </a:r>
            <a:r>
              <a:rPr lang="cs-CZ" sz="2800" b="1" u="sng" dirty="0" smtClean="0">
                <a:solidFill>
                  <a:srgbClr val="990000"/>
                </a:solidFill>
                <a:latin typeface="Calibri" pitchFamily="34" charset="0"/>
              </a:rPr>
              <a:t>staroslověnských legend</a:t>
            </a:r>
            <a:r>
              <a:rPr lang="cs-CZ" sz="2800" b="1" dirty="0" smtClean="0">
                <a:solidFill>
                  <a:srgbClr val="990000"/>
                </a:solidFill>
                <a:latin typeface="Calibri" pitchFamily="34" charset="0"/>
              </a:rPr>
              <a:t> .</a:t>
            </a:r>
            <a:endParaRPr lang="cs-CZ" sz="2800" b="1" dirty="0">
              <a:solidFill>
                <a:srgbClr val="99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3300"/>
                </a:solidFill>
              </a:rPr>
              <a:t>Citováno  pod licencí </a:t>
            </a:r>
            <a:r>
              <a:rPr lang="cs-CZ" u="sng" dirty="0" err="1" smtClean="0">
                <a:solidFill>
                  <a:srgbClr val="FF3300"/>
                </a:solidFill>
              </a:rPr>
              <a:t>Creative</a:t>
            </a:r>
            <a:r>
              <a:rPr lang="cs-CZ" u="sng" dirty="0" smtClean="0">
                <a:solidFill>
                  <a:srgbClr val="FF3300"/>
                </a:solidFill>
              </a:rPr>
              <a:t> </a:t>
            </a:r>
            <a:r>
              <a:rPr lang="cs-CZ" u="sng" dirty="0" err="1" smtClean="0">
                <a:solidFill>
                  <a:srgbClr val="FF3300"/>
                </a:solidFill>
              </a:rPr>
              <a:t>Commons</a:t>
            </a:r>
            <a:r>
              <a:rPr lang="cs-CZ" u="sng" dirty="0" smtClean="0">
                <a:solidFill>
                  <a:srgbClr val="FF3300"/>
                </a:solidFill>
              </a:rPr>
              <a:t> 27.11.2012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71472" y="1857364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1400" dirty="0" smtClean="0">
                <a:solidFill>
                  <a:srgbClr val="003300"/>
                </a:solidFill>
                <a:latin typeface="Calibri" pitchFamily="34" charset="0"/>
              </a:rPr>
              <a:t>Snímek 5:  </a:t>
            </a:r>
            <a:r>
              <a:rPr lang="cs-CZ" sz="1400" smtClean="0">
                <a:solidFill>
                  <a:srgbClr val="003300"/>
                </a:solidFill>
                <a:latin typeface="Calibri" pitchFamily="34" charset="0"/>
              </a:rPr>
              <a:t>Svatý Václav.</a:t>
            </a:r>
            <a:endParaRPr lang="cs-CZ" sz="1400" dirty="0" smtClean="0">
              <a:solidFill>
                <a:srgbClr val="00330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Calibri" pitchFamily="34" charset="0"/>
              </a:rPr>
              <a:t>	</a:t>
            </a:r>
            <a:r>
              <a:rPr lang="cs-CZ" sz="1400" dirty="0" smtClean="0">
                <a:solidFill>
                  <a:srgbClr val="002060"/>
                </a:solidFill>
                <a:latin typeface="Calibri" pitchFamily="34" charset="0"/>
                <a:hlinkClick r:id="rId2"/>
              </a:rPr>
              <a:t>http://upload.wikimedia.org/wikipedia/commons/1/13/Wenzeslaus_by_Peter_Parler.JPG</a:t>
            </a:r>
            <a:endParaRPr lang="cs-CZ" sz="1400" dirty="0" smtClean="0">
              <a:solidFill>
                <a:srgbClr val="00206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solidFill>
                  <a:srgbClr val="003300"/>
                </a:solidFill>
                <a:latin typeface="Calibri" pitchFamily="34" charset="0"/>
              </a:rPr>
              <a:t>Snímek 6:  Svatováclavská orlice.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	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hlinkClick r:id="rId3"/>
              </a:rPr>
              <a:t>http://upload.wikimedia.org/wikipedia/commons/thumb/8/8b/P%C5%99emyslovci_erb.svg/127px-P%C5%99emyslovci_erb.svg.png</a:t>
            </a:r>
            <a:endParaRPr lang="cs-CZ" sz="14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solidFill>
                  <a:srgbClr val="003300"/>
                </a:solidFill>
                <a:latin typeface="Calibri" pitchFamily="34" charset="0"/>
              </a:rPr>
              <a:t>Snímek7:  Socha sv. Václava.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	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hlinkClick r:id="rId2"/>
              </a:rPr>
              <a:t>http://upload.wikimedia.org/wikipedia/commons/1/13/Wenzeslaus_by_Peter_Parler.JPG</a:t>
            </a:r>
            <a:endParaRPr lang="cs-CZ" sz="14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solidFill>
                  <a:srgbClr val="003300"/>
                </a:solidFill>
                <a:latin typeface="Calibri" pitchFamily="34" charset="0"/>
              </a:rPr>
              <a:t>Snímek 11: Denár Boleslava I.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	http://upload.wikimedia.org/wikipedia/commons/thumb/8/88/Boleslav1_denar.jpg/180px-Boleslav1_denar.jpg</a:t>
            </a:r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solidFill>
                  <a:srgbClr val="003300"/>
                </a:solidFill>
                <a:latin typeface="Calibri" pitchFamily="34" charset="0"/>
              </a:rPr>
              <a:t>Snímek 12:  Mapa 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hlinkClick r:id="rId4"/>
              </a:rPr>
              <a:t>http://upload.wikimedia.org/wikipedia/commons/thumb/d/d5/%C4%8Cesk%C3%BD_st%C3%A1t_v_X._stolet%C3%AD_za_Boleslava_I._a_II.jpg/800px-%C4%8Cesk%C3%BD_st%C3%A1t_v_X._stolet%C3%AD_za_Boleslava_I._a_II.jpg</a:t>
            </a:r>
            <a:endParaRPr lang="cs-CZ" sz="14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solidFill>
                  <a:srgbClr val="003300"/>
                </a:solidFill>
                <a:latin typeface="Calibri" pitchFamily="34" charset="0"/>
              </a:rPr>
              <a:t>Snímek 16: Svatý Vojtěch. Foto </a:t>
            </a:r>
            <a:r>
              <a:rPr lang="cs-CZ" sz="1400" dirty="0" err="1" smtClean="0">
                <a:solidFill>
                  <a:srgbClr val="003300"/>
                </a:solidFill>
                <a:latin typeface="Calibri" pitchFamily="34" charset="0"/>
              </a:rPr>
              <a:t>Arkadiy</a:t>
            </a:r>
            <a:r>
              <a:rPr lang="cs-CZ" sz="1400" dirty="0" smtClean="0">
                <a:solidFill>
                  <a:srgbClr val="003300"/>
                </a:solidFill>
                <a:latin typeface="Calibri" pitchFamily="34" charset="0"/>
              </a:rPr>
              <a:t> </a:t>
            </a:r>
            <a:r>
              <a:rPr lang="cs-CZ" sz="1400" dirty="0" err="1" smtClean="0">
                <a:solidFill>
                  <a:srgbClr val="003300"/>
                </a:solidFill>
                <a:latin typeface="Calibri" pitchFamily="34" charset="0"/>
              </a:rPr>
              <a:t>Etumyan</a:t>
            </a:r>
            <a:r>
              <a:rPr lang="cs-CZ" sz="1400" dirty="0" smtClean="0">
                <a:solidFill>
                  <a:srgbClr val="003300"/>
                </a:solidFill>
                <a:latin typeface="Calibri" pitchFamily="34" charset="0"/>
              </a:rPr>
              <a:t>. 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hlinkClick r:id="rId5"/>
              </a:rPr>
              <a:t>http://upload.wikimedia.org/wikipedia/commons/thumb/e/e0/Adalbert_of_Prague.jpg/400px-Adalbert_of_Prague.jpg</a:t>
            </a:r>
            <a:endParaRPr lang="cs-CZ" sz="14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4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2060"/>
                </a:solidFill>
                <a:latin typeface="Calibri" pitchFamily="34" charset="0"/>
              </a:rPr>
              <a:t>	</a:t>
            </a:r>
          </a:p>
          <a:p>
            <a:pPr lvl="1">
              <a:buNone/>
            </a:pPr>
            <a:r>
              <a:rPr lang="cs-CZ" sz="1000" dirty="0" smtClean="0">
                <a:latin typeface="Calibri" pitchFamily="34" charset="0"/>
              </a:rPr>
              <a:t>		         </a:t>
            </a:r>
            <a:endParaRPr lang="cs-CZ" sz="10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556</TotalTime>
  <Words>306</Words>
  <Application>Microsoft Office PowerPoint</Application>
  <PresentationFormat>Předvádění na obrazovce (4:3)</PresentationFormat>
  <Paragraphs>108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Vznik českého státu  a jeho formování  v 10. století  Výkladová prezentace  </vt:lpstr>
      <vt:lpstr>Počátky českého státu</vt:lpstr>
      <vt:lpstr>První doložení Přemyslovci</vt:lpstr>
      <vt:lpstr>Snímek 5</vt:lpstr>
      <vt:lpstr>Snímek 6</vt:lpstr>
      <vt:lpstr>Socha svatého Václava v chrámu svatého Víta</vt:lpstr>
      <vt:lpstr>Boleslav I.</vt:lpstr>
      <vt:lpstr>Snímek 9</vt:lpstr>
      <vt:lpstr>Snímek 10</vt:lpstr>
      <vt:lpstr>Denár Boleslava I.</vt:lpstr>
      <vt:lpstr>Pravděpodobný rozsah českého státu za Boleslava I.</vt:lpstr>
      <vt:lpstr> Boleslav II. </vt:lpstr>
      <vt:lpstr>Sjednocení Čech  </vt:lpstr>
      <vt:lpstr>Snímek 15</vt:lpstr>
      <vt:lpstr>Svatý Vojtěch</vt:lpstr>
      <vt:lpstr>Kroniky a legendy</vt:lpstr>
      <vt:lpstr>Citováno  pod licencí Creative Commons 27.11.2012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Prvních tři sta let českého státu</dc:title>
  <dc:creator>Domov</dc:creator>
  <cp:lastModifiedBy>Domov</cp:lastModifiedBy>
  <cp:revision>40</cp:revision>
  <dcterms:created xsi:type="dcterms:W3CDTF">2012-11-25T18:25:50Z</dcterms:created>
  <dcterms:modified xsi:type="dcterms:W3CDTF">2013-03-24T10:25:35Z</dcterms:modified>
</cp:coreProperties>
</file>