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9" d="100"/>
          <a:sy n="89" d="100"/>
        </p:scale>
        <p:origin x="24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761682B-0B7F-4100-BB34-A80AA540360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6871E19-2914-49ED-A54C-EC89849293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4"/>
          <p:cNvSpPr>
            <a:spLocks/>
          </p:cNvSpPr>
          <p:nvPr/>
        </p:nvSpPr>
        <p:spPr bwMode="auto">
          <a:xfrm>
            <a:off x="1498600" y="206084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NÁZEV  ŠKOLY:  ZŠ J. E. Purkyně a ZUŠ Libochovice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>
            <a:spLocks/>
          </p:cNvSpPr>
          <p:nvPr/>
        </p:nvSpPr>
        <p:spPr bwMode="auto">
          <a:xfrm>
            <a:off x="1498600" y="238469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AUTOR:  Mgr. Danuše Salačová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2"/>
          <p:cNvSpPr>
            <a:spLocks/>
          </p:cNvSpPr>
          <p:nvPr/>
        </p:nvSpPr>
        <p:spPr bwMode="auto">
          <a:xfrm>
            <a:off x="1495648" y="2708548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NÁZEV</a:t>
            </a:r>
            <a:r>
              <a:rPr kumimoji="0" lang="cs-CZ" sz="1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:  VY_32_INOVACE_18_ČJ_Číslovky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3"/>
          <p:cNvSpPr>
            <a:spLocks/>
          </p:cNvSpPr>
          <p:nvPr/>
        </p:nvSpPr>
        <p:spPr bwMode="auto">
          <a:xfrm>
            <a:off x="1498600" y="3050026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TÉMA:  </a:t>
            </a:r>
            <a:r>
              <a:rPr lang="cs-CZ" sz="1400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Druhy číslovek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- prezentace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5"/>
          <p:cNvSpPr>
            <a:spLocks/>
          </p:cNvSpPr>
          <p:nvPr/>
        </p:nvSpPr>
        <p:spPr bwMode="auto">
          <a:xfrm>
            <a:off x="1498600" y="3373876"/>
            <a:ext cx="5924550" cy="32385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ČÍSLO  PROJEKTU:  CZ.1.07/1.4.00/21.2803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5"/>
          <p:cNvSpPr>
            <a:spLocks noChangeArrowheads="1"/>
          </p:cNvSpPr>
          <p:nvPr/>
        </p:nvSpPr>
        <p:spPr bwMode="auto">
          <a:xfrm>
            <a:off x="1698588" y="393183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auto">
          <a:xfrm>
            <a:off x="1674813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56299"/>
              </p:ext>
            </p:extLst>
          </p:nvPr>
        </p:nvGraphicFramePr>
        <p:xfrm>
          <a:off x="1498600" y="3900488"/>
          <a:ext cx="5793740" cy="841248"/>
        </p:xfrm>
        <a:graphic>
          <a:graphicData uri="http://schemas.openxmlformats.org/drawingml/2006/table">
            <a:tbl>
              <a:tblPr firstRow="1" firstCol="1" bandRow="1"/>
              <a:tblGrid>
                <a:gridCol w="2971165"/>
                <a:gridCol w="2822575"/>
              </a:tblGrid>
              <a:tr h="189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ZŠ J. E. Purkyně a ZUŠ Libochovice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CZ.1.07/1.4.00/21.2803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III/2 Inovace a zkvalitnění výuky pomocí ICT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1835696" y="4869160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  <a:endParaRPr lang="cs-CZ" dirty="0"/>
          </a:p>
          <a:p>
            <a:r>
              <a:rPr lang="cs-CZ" dirty="0"/>
              <a:t>Žáci </a:t>
            </a:r>
            <a:r>
              <a:rPr lang="cs-CZ" dirty="0" smtClean="0"/>
              <a:t>se seznamují s problematikou číslovek.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76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8093" y="1628799"/>
            <a:ext cx="546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Číslovky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3312" y="2348880"/>
            <a:ext cx="6624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Vyjadřují počet nebo pořadí, patří k ohebným slovním druhům.</a:t>
            </a:r>
          </a:p>
          <a:p>
            <a:r>
              <a:rPr lang="cs-CZ" dirty="0" smtClean="0"/>
              <a:t>Rozlišujeme je na ty, které lze zapsat číslicí – </a:t>
            </a:r>
            <a:r>
              <a:rPr lang="cs-CZ" b="1" dirty="0" smtClean="0"/>
              <a:t>URČITÉ</a:t>
            </a:r>
          </a:p>
          <a:p>
            <a:r>
              <a:rPr lang="cs-CZ" dirty="0" smtClean="0"/>
              <a:t>a na ty, které nevyjadřují přesný počet – </a:t>
            </a:r>
            <a:r>
              <a:rPr lang="cs-CZ" b="1" dirty="0" smtClean="0"/>
              <a:t>NEURČITÉ.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797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776" y="2132855"/>
            <a:ext cx="8604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609909"/>
            <a:ext cx="66967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Dělení číslovek podle významu</a:t>
            </a:r>
            <a:r>
              <a:rPr lang="cs-CZ" sz="2000" dirty="0" smtClean="0"/>
              <a:t>:</a:t>
            </a:r>
          </a:p>
          <a:p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b="1" dirty="0" smtClean="0"/>
              <a:t>ZÁKLADNÍ</a:t>
            </a:r>
            <a:r>
              <a:rPr lang="cs-CZ" sz="2000" dirty="0" smtClean="0"/>
              <a:t> – Odpovídají na otázku -  </a:t>
            </a:r>
            <a:r>
              <a:rPr lang="cs-CZ" sz="2000" b="1" dirty="0" smtClean="0"/>
              <a:t>KOLIK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jeden, jedna, jedno, dva, dvě, sto – určité číslovky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několik, mnoho, málo, tolik – neurčité číslovky</a:t>
            </a:r>
          </a:p>
          <a:p>
            <a:endParaRPr lang="cs-CZ" sz="2000" dirty="0" smtClean="0"/>
          </a:p>
          <a:p>
            <a:pPr marL="342900" indent="-342900">
              <a:buAutoNum type="arabicPeriod" startAt="2"/>
            </a:pPr>
            <a:r>
              <a:rPr lang="cs-CZ" sz="2000" b="1" dirty="0" smtClean="0"/>
              <a:t>ŘADOVÉ</a:t>
            </a:r>
            <a:r>
              <a:rPr lang="cs-CZ" sz="2000" dirty="0" smtClean="0"/>
              <a:t> – Odpovídají na otázku </a:t>
            </a:r>
            <a:r>
              <a:rPr lang="cs-CZ" sz="2000" b="1" dirty="0" smtClean="0"/>
              <a:t>-  KOLIKÁTÝ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první, druhá, dvacáté, stý, tisící – určité číslovky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několikátý, tolikátá, kolikátý – neurčité číslovky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7057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9592" y="1976517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 DRUHOVÉ</a:t>
            </a:r>
            <a:r>
              <a:rPr lang="cs-CZ" sz="2000" dirty="0" smtClean="0"/>
              <a:t> – Odpovídají na otázku – </a:t>
            </a:r>
            <a:r>
              <a:rPr lang="cs-CZ" sz="2000" b="1" dirty="0" smtClean="0"/>
              <a:t>KOLIKERÝ</a:t>
            </a:r>
            <a:r>
              <a:rPr lang="cs-CZ" sz="2000" dirty="0" smtClean="0"/>
              <a:t>?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</a:t>
            </a:r>
            <a:r>
              <a:rPr lang="cs-CZ" sz="2000" dirty="0" smtClean="0"/>
              <a:t>troje, patery, šestery, dvojí – určité číslovky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</a:t>
            </a:r>
            <a:r>
              <a:rPr lang="cs-CZ" sz="2000" dirty="0" smtClean="0"/>
              <a:t>několikery, několikerý, kolikerý – neurčité číslovky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b="1" dirty="0" smtClean="0"/>
              <a:t>4. NÁSOBNÉ</a:t>
            </a:r>
            <a:r>
              <a:rPr lang="cs-CZ" sz="2000" dirty="0" smtClean="0"/>
              <a:t> – Odpovídají na otázku – </a:t>
            </a:r>
            <a:r>
              <a:rPr lang="cs-CZ" sz="2000" b="1" dirty="0" smtClean="0"/>
              <a:t>KOLIKRÁT?,      </a:t>
            </a:r>
          </a:p>
          <a:p>
            <a:r>
              <a:rPr lang="cs-CZ" sz="2000" b="1" dirty="0" smtClean="0"/>
              <a:t>KOLIKANÁSOBNÝ?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jednou, dvakrát, stokrát, stonásobná – určité číslovky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mnohokrát, několikrát, mnohonásobný – neurčité číslovky</a:t>
            </a:r>
          </a:p>
        </p:txBody>
      </p:sp>
    </p:spTree>
    <p:extLst>
      <p:ext uri="{BB962C8B-B14F-4D97-AF65-F5344CB8AC3E}">
        <p14:creationId xmlns:p14="http://schemas.microsoft.com/office/powerpoint/2010/main" val="206590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988840"/>
            <a:ext cx="874846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textu píšeme </a:t>
            </a:r>
            <a:r>
              <a:rPr lang="cs-CZ" sz="2000" b="1" u="sng" dirty="0" smtClean="0"/>
              <a:t>určité číslovky </a:t>
            </a:r>
            <a:r>
              <a:rPr lang="cs-CZ" sz="2000" dirty="0" smtClean="0"/>
              <a:t>číslicemi jen tehdy, jestli jsou složité.</a:t>
            </a:r>
          </a:p>
          <a:p>
            <a:r>
              <a:rPr lang="cs-CZ" sz="2000" dirty="0" smtClean="0"/>
              <a:t>Ve většině případů je píšeme slovy.</a:t>
            </a:r>
          </a:p>
          <a:p>
            <a:endParaRPr lang="cs-CZ" sz="2000" dirty="0"/>
          </a:p>
          <a:p>
            <a:r>
              <a:rPr lang="cs-CZ" sz="2000" dirty="0" smtClean="0"/>
              <a:t>Za </a:t>
            </a:r>
            <a:r>
              <a:rPr lang="cs-CZ" sz="2000" b="1" dirty="0" smtClean="0"/>
              <a:t>řadovými</a:t>
            </a:r>
            <a:r>
              <a:rPr lang="cs-CZ" sz="2000" dirty="0" smtClean="0"/>
              <a:t> číslovkami, které jsou napsané číslicemi, </a:t>
            </a:r>
            <a:r>
              <a:rPr lang="cs-CZ" sz="2000" b="1" dirty="0" smtClean="0"/>
              <a:t>píšeme tečku</a:t>
            </a:r>
            <a:r>
              <a:rPr lang="cs-CZ" sz="2000" dirty="0" smtClean="0"/>
              <a:t>. </a:t>
            </a:r>
          </a:p>
          <a:p>
            <a:r>
              <a:rPr lang="cs-CZ" sz="2000" smtClean="0"/>
              <a:t>Tečku </a:t>
            </a:r>
            <a:r>
              <a:rPr lang="cs-CZ" sz="2000" dirty="0" smtClean="0"/>
              <a:t>napíšeme: 12. dubna, 7. cvičení, 3. kapitola, 13. století, Karel IV.</a:t>
            </a:r>
          </a:p>
          <a:p>
            <a:endParaRPr lang="cs-CZ" sz="2000" dirty="0"/>
          </a:p>
          <a:p>
            <a:r>
              <a:rPr lang="cs-CZ" sz="2000" b="1" dirty="0" smtClean="0"/>
              <a:t>Tečku nepíšeme:</a:t>
            </a:r>
            <a:r>
              <a:rPr lang="cs-CZ" sz="2000" dirty="0" smtClean="0"/>
              <a:t> stalo se to v roce 1945 (u letopočtu)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12/11/2013 (v datu psaného zlomkem)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při označování stránky v učebnici, knize( cvičení 3,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strana 5)</a:t>
            </a:r>
          </a:p>
          <a:p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127320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988840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Skloňování číslovek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DVA, OBA, DVĚ, OBĚ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rod mužský                    rod ženský                     rod střední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1. p. dva, oba muži            dvě, obě ženy               dvě, obě města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2. p. dvou, obou                 dvou, obou                   dvou, obou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3. p. dvěma, oběma           dvěma, oběma              dvěma, oběma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4. p. dva, oba                       dvě, obě                        dvě, obě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6. p. o dvou, obou             o dvou, obou                o dvou, obou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7. p. dvěma, oběma            dvěma, oběma              dvěma, oběma         </a:t>
            </a:r>
          </a:p>
        </p:txBody>
      </p:sp>
    </p:spTree>
    <p:extLst>
      <p:ext uri="{BB962C8B-B14F-4D97-AF65-F5344CB8AC3E}">
        <p14:creationId xmlns:p14="http://schemas.microsoft.com/office/powerpoint/2010/main" val="176974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700808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cs-CZ" sz="2000" b="1" dirty="0" smtClean="0"/>
              <a:t>2. TŘI, ČTYŘI- </a:t>
            </a:r>
            <a:r>
              <a:rPr lang="cs-CZ" sz="2000" dirty="0" smtClean="0"/>
              <a:t>nerozlišuje se rod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1. p. tři (muži, ženy, města)               čtyři (muži, ženy, města)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2. p. tří, třech                                       čtyř, čtyřech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3. p. třem                                              čtyřem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4. p. tři                                                   čtyři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6. p. o třech                                           o čtyřech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7. p. třemi                                              čtyřmi</a:t>
            </a:r>
          </a:p>
        </p:txBody>
      </p:sp>
    </p:spTree>
    <p:extLst>
      <p:ext uri="{BB962C8B-B14F-4D97-AF65-F5344CB8AC3E}">
        <p14:creationId xmlns:p14="http://schemas.microsoft.com/office/powerpoint/2010/main" val="100375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60" y="404664"/>
            <a:ext cx="5785317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466" y="1791260"/>
            <a:ext cx="896448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3. PĚT – DEVADESÁT DEVĚT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1. p. pět ( mužů, dívek, měst)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2. p. pěti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3. p. pěti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4. p. pět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6. p. o pěti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7. p. pěti</a:t>
            </a:r>
          </a:p>
        </p:txBody>
      </p:sp>
    </p:spTree>
    <p:extLst>
      <p:ext uri="{BB962C8B-B14F-4D97-AF65-F5344CB8AC3E}">
        <p14:creationId xmlns:p14="http://schemas.microsoft.com/office/powerpoint/2010/main" val="82857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229</TotalTime>
  <Words>548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26</cp:revision>
  <dcterms:created xsi:type="dcterms:W3CDTF">2013-02-13T14:51:12Z</dcterms:created>
  <dcterms:modified xsi:type="dcterms:W3CDTF">2013-03-25T07:16:07Z</dcterms:modified>
</cp:coreProperties>
</file>