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5" r:id="rId4"/>
    <p:sldId id="261" r:id="rId5"/>
    <p:sldId id="262" r:id="rId6"/>
    <p:sldId id="257" r:id="rId7"/>
    <p:sldId id="263" r:id="rId8"/>
    <p:sldId id="266" r:id="rId9"/>
    <p:sldId id="259" r:id="rId10"/>
    <p:sldId id="264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60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FF00"/>
    <a:srgbClr val="003300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133CE-B83C-4924-A321-15873696B60C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C3D17-932B-459A-8818-16C3DFD030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0855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133CE-B83C-4924-A321-15873696B60C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C3D17-932B-459A-8818-16C3DFD030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0768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133CE-B83C-4924-A321-15873696B60C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C3D17-932B-459A-8818-16C3DFD030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0832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133CE-B83C-4924-A321-15873696B60C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C3D17-932B-459A-8818-16C3DFD030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9952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133CE-B83C-4924-A321-15873696B60C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C3D17-932B-459A-8818-16C3DFD030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0575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133CE-B83C-4924-A321-15873696B60C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C3D17-932B-459A-8818-16C3DFD030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1865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133CE-B83C-4924-A321-15873696B60C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C3D17-932B-459A-8818-16C3DFD030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0196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133CE-B83C-4924-A321-15873696B60C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C3D17-932B-459A-8818-16C3DFD030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3632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133CE-B83C-4924-A321-15873696B60C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C3D17-932B-459A-8818-16C3DFD030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3801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133CE-B83C-4924-A321-15873696B60C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C3D17-932B-459A-8818-16C3DFD030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9929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133CE-B83C-4924-A321-15873696B60C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C3D17-932B-459A-8818-16C3DFD030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8718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33">
            <a:alpha val="6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8133CE-B83C-4924-A321-15873696B60C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FC3D17-932B-459A-8818-16C3DFD030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8909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cs.wikipedia.org/wiki/Amazonsk%C3%BD_prales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6.jpeg"/><Relationship Id="rId7" Type="http://schemas.openxmlformats.org/officeDocument/2006/relationships/image" Target="../media/image9.pn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image" Target="../media/image7.jpeg"/><Relationship Id="rId9" Type="http://schemas.openxmlformats.org/officeDocument/2006/relationships/image" Target="../media/image10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png"/><Relationship Id="rId7" Type="http://schemas.openxmlformats.org/officeDocument/2006/relationships/image" Target="../media/image1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Tropicke_lesy_sveta.p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Group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0764690"/>
              </p:ext>
            </p:extLst>
          </p:nvPr>
        </p:nvGraphicFramePr>
        <p:xfrm>
          <a:off x="611560" y="476672"/>
          <a:ext cx="8002587" cy="492240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376264"/>
                <a:gridCol w="5626323"/>
              </a:tblGrid>
              <a:tr h="7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Název školy: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ZŠ a MŠ, Jilemnice, Komenského 103, příspěvková organizace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Tereza Jechová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Název: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VY_32_INOVACE_2B_03_TROPICKY_PRALES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Předmět: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ZEMĚPIS 8.ROČNÍK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Téma: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Tropický deštný prales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charset="0"/>
                        </a:rPr>
                        <a:t>Datum tvorby: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>
                          <a:latin typeface="+mj-lt"/>
                        </a:rPr>
                        <a:t> září  2012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charset="0"/>
                        </a:rPr>
                        <a:t>Číslo projektu: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/>
                        <a:t>OP VK 1.4 70839921</a:t>
                      </a:r>
                      <a:endParaRPr lang="cs-CZ" sz="2000" dirty="0" smtClean="0">
                        <a:latin typeface="+mj-lt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5450461"/>
            <a:ext cx="4176464" cy="1290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043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7434319"/>
              </p:ext>
            </p:extLst>
          </p:nvPr>
        </p:nvGraphicFramePr>
        <p:xfrm>
          <a:off x="323528" y="649744"/>
          <a:ext cx="8424936" cy="58676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6344"/>
                <a:gridCol w="5328592"/>
              </a:tblGrid>
              <a:tr h="464071">
                <a:tc gridSpan="2"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ANOTACE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547283">
                <a:tc gridSpan="2">
                  <a:txBody>
                    <a:bodyPr/>
                    <a:lstStyle/>
                    <a:p>
                      <a:r>
                        <a:rPr lang="cs-CZ" sz="2000" dirty="0" smtClean="0"/>
                        <a:t>Materiál je určen k získání poznatků a následnému procvičení učiva o přírodních oblastech světa – o tropickém pralese. Žáci se na začátku společně s učitelem seznámí se základními poznatky o deštném pralese, připomenou si některé rostliny a </a:t>
                      </a:r>
                      <a:r>
                        <a:rPr lang="cs-CZ" sz="2000" dirty="0" smtClean="0"/>
                        <a:t>zvířata </a:t>
                      </a:r>
                      <a:r>
                        <a:rPr lang="cs-CZ" sz="2000" dirty="0" smtClean="0"/>
                        <a:t>zde </a:t>
                      </a:r>
                      <a:r>
                        <a:rPr lang="cs-CZ" sz="2000" dirty="0" smtClean="0"/>
                        <a:t>žijící. </a:t>
                      </a:r>
                      <a:r>
                        <a:rPr lang="cs-CZ" sz="2000" dirty="0" smtClean="0"/>
                        <a:t>Shrnou si význam pralesa a důsledky jeho likvidace. Při práci používají také atlas světa. Některé další údaje si vyhledají na internetu. V následujícím testu si ověří získané znalosti. Kliknutím zvolí odpověď na otázku. Při nesprávném výběru se ukáže nespokojený „</a:t>
                      </a:r>
                      <a:r>
                        <a:rPr lang="cs-CZ" sz="2000" dirty="0" err="1" smtClean="0"/>
                        <a:t>smajlík</a:t>
                      </a:r>
                      <a:r>
                        <a:rPr lang="cs-CZ" sz="2000" dirty="0" smtClean="0"/>
                        <a:t>“, pomocí šipky je nutné vrátit se zpět k otázce. Správná odpověď žáky posune na další otázku. Na konci testu žáci najdou vyhodnocení.</a:t>
                      </a:r>
                    </a:p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64071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Vzdělávací oblast: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Člověk a příroda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64071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Druh učebního materiálu: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prezentace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64071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Stupeň a typ vzdělávání: 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Základní</a:t>
                      </a:r>
                      <a:r>
                        <a:rPr lang="cs-CZ" sz="2000" baseline="0" dirty="0" smtClean="0"/>
                        <a:t> vzdělávání žáků s LMP, 2. stupeň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64071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Cílová věková skupina: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12 – 15 let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2073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83274" y="3068960"/>
            <a:ext cx="887133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6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TROPY – DEŠTNÝ PRALES</a:t>
            </a:r>
            <a:endParaRPr lang="cs-CZ" sz="6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85499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upload.wikimedia.org/wikipedia/commons/9/99/Tropicke_lesy_svet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40768"/>
            <a:ext cx="8862194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62194" cy="1143000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ln w="28575">
                  <a:solidFill>
                    <a:srgbClr val="003300"/>
                  </a:solidFill>
                </a:ln>
                <a:solidFill>
                  <a:srgbClr val="00FF00"/>
                </a:solidFill>
              </a:rPr>
              <a:t>Výskyt tropických deštných pralesů na zeměkouli</a:t>
            </a:r>
            <a:endParaRPr lang="cs-CZ" sz="3200" b="1" dirty="0">
              <a:ln w="28575">
                <a:solidFill>
                  <a:srgbClr val="003300"/>
                </a:solidFill>
              </a:ln>
              <a:solidFill>
                <a:srgbClr val="00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3557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Největší deštné pralesy na světě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Amazonský</a:t>
            </a:r>
            <a:r>
              <a:rPr lang="cs-CZ" b="1" dirty="0" smtClean="0"/>
              <a:t> (jižní Amerika)- největší</a:t>
            </a:r>
            <a:br>
              <a:rPr lang="cs-CZ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endParaRPr lang="cs-CZ" b="1" dirty="0" smtClean="0"/>
          </a:p>
          <a:p>
            <a:r>
              <a:rPr lang="cs-CZ" b="1" dirty="0" smtClean="0"/>
              <a:t>Konžský (Afrika)</a:t>
            </a:r>
            <a:br>
              <a:rPr lang="cs-CZ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endParaRPr lang="cs-CZ" b="1" dirty="0" smtClean="0"/>
          </a:p>
          <a:p>
            <a:r>
              <a:rPr lang="cs-CZ" b="1" dirty="0" smtClean="0"/>
              <a:t>Pralesy poloostrovů Přední a Zadní Indie (Asie)</a:t>
            </a:r>
            <a:endParaRPr lang="cs-CZ" b="1" dirty="0"/>
          </a:p>
        </p:txBody>
      </p:sp>
      <p:pic>
        <p:nvPicPr>
          <p:cNvPr id="1027" name="Picture 3" descr="C:\Users\Speciální školy\AppData\Local\Microsoft\Windows\Temporary Internet Files\Content.IE5\Y0WW79EK\MC900437368[1]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399" y="1870396"/>
            <a:ext cx="1138507" cy="14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6516216" y="3642791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Klikni zde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cxnSp>
        <p:nvCxnSpPr>
          <p:cNvPr id="21" name="Přímá spojnice se šipkou 20"/>
          <p:cNvCxnSpPr/>
          <p:nvPr/>
        </p:nvCxnSpPr>
        <p:spPr>
          <a:xfrm flipV="1">
            <a:off x="7956376" y="3329608"/>
            <a:ext cx="0" cy="774848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0608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TROPY - deštný prales - popis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800" dirty="0" smtClean="0"/>
              <a:t> </a:t>
            </a:r>
            <a:r>
              <a:rPr lang="cs-CZ" sz="2800" b="1" dirty="0"/>
              <a:t>N</a:t>
            </a:r>
            <a:r>
              <a:rPr lang="cs-CZ" sz="2800" b="1" dirty="0" smtClean="0"/>
              <a:t>achází se v oblasti rovníku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800" b="1" dirty="0" smtClean="0"/>
              <a:t>Horko </a:t>
            </a:r>
            <a:r>
              <a:rPr lang="cs-CZ" sz="2800" b="1" dirty="0"/>
              <a:t>po celý rok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800" b="1" dirty="0"/>
              <a:t>T</a:t>
            </a:r>
            <a:r>
              <a:rPr lang="cs-CZ" sz="2800" b="1" dirty="0" smtClean="0"/>
              <a:t>éměř denně prší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800" b="1" dirty="0" smtClean="0"/>
              <a:t>Velmi vlhký vzduch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800" b="1" dirty="0" smtClean="0"/>
              <a:t>Území pokryté hustými lesy = </a:t>
            </a:r>
            <a:r>
              <a:rPr lang="cs-CZ" sz="2800" b="1" dirty="0" smtClean="0">
                <a:solidFill>
                  <a:srgbClr val="FF0000"/>
                </a:solidFill>
              </a:rPr>
              <a:t>deštnými pralesy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800" b="1" dirty="0" smtClean="0"/>
              <a:t>Žije zde mnoho druhů rostlin a živočichů</a:t>
            </a:r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6052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C:\Users\Speciální školy\AppData\Local\Microsoft\Windows\Temporary Internet Files\Content.IE5\F33ACWZE\MC90015718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352" y="746551"/>
            <a:ext cx="2765823" cy="23139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307761" y="404664"/>
            <a:ext cx="85284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Rostlinstvo deštných pralesů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52" name="Picture 4" descr="C:\Users\Speciální školy\AppData\Local\Microsoft\Windows\Temporary Internet Files\Content.IE5\Y0WW79EK\MP900148766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46886"/>
            <a:ext cx="2664296" cy="42178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Speciální školy\AppData\Local\Microsoft\Windows\Temporary Internet Files\Content.IE5\MN3I70UY\MP900144255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226545"/>
            <a:ext cx="2910044" cy="44428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Speciální školy\AppData\Local\Microsoft\Windows\Temporary Internet Files\Content.IE5\MN3I70UY\MP90040170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79" b="99512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240965"/>
            <a:ext cx="2496312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Speciální školy\AppData\Local\Microsoft\Windows\Temporary Internet Files\Content.IE5\HKAGPGZN\MP900390495[1].jp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67" b="9866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304" y="3448096"/>
            <a:ext cx="2172693" cy="3045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Speciální školy\AppData\Local\Microsoft\Windows\Temporary Internet Files\Content.IE5\Y0WW79EK\MC90035148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493603"/>
            <a:ext cx="2803971" cy="3190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9689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2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C:\Users\Speciální školy\AppData\Local\Microsoft\Windows\Temporary Internet Files\Content.IE5\Y0WW79EK\MC900438041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691913">
            <a:off x="6427641" y="4192755"/>
            <a:ext cx="2368617" cy="23686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Speciální školy\AppData\Local\Microsoft\Windows\Temporary Internet Files\Content.IE5\HKAGPGZN\MP900180477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935" y="3189668"/>
            <a:ext cx="2310384" cy="3657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29801" y="5832459"/>
            <a:ext cx="87128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Živočichové deštných pralesů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100" name="Picture 4" descr="C:\Users\Speciální školy\AppData\Local\Microsoft\Windows\Temporary Internet Files\Content.IE5\Y0WW79EK\MP900262965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3181" y="836712"/>
            <a:ext cx="3313127" cy="33409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Speciální školy\AppData\Local\Microsoft\Windows\Temporary Internet Files\Content.IE5\MN3I70UY\MP900406676[1]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24" t="10796" r="21970" b="5871"/>
          <a:stretch/>
        </p:blipFill>
        <p:spPr bwMode="auto">
          <a:xfrm>
            <a:off x="-142591" y="188640"/>
            <a:ext cx="3657600" cy="33528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Speciální školy\AppData\Local\Microsoft\Windows\Temporary Internet Files\Content.IE5\F33ACWZE\MP900180382[1]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5" y="3501008"/>
            <a:ext cx="3657600" cy="24018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Speciální školy\AppData\Local\Microsoft\Windows\Temporary Internet Files\Content.IE5\MN3I70UY\MP900255575[1]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8656" y="0"/>
            <a:ext cx="3441576" cy="22427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4399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971600" y="377249"/>
            <a:ext cx="7212097" cy="899507"/>
          </a:xfrm>
        </p:spPr>
        <p:txBody>
          <a:bodyPr/>
          <a:lstStyle/>
          <a:p>
            <a:r>
              <a:rPr lang="cs-CZ" dirty="0" smtClean="0">
                <a:ln w="28575">
                  <a:solidFill>
                    <a:srgbClr val="003300"/>
                  </a:solidFill>
                </a:ln>
                <a:solidFill>
                  <a:srgbClr val="00FF00"/>
                </a:solidFill>
              </a:rPr>
              <a:t>VÝZNAM DEŠTNÉHO PRALESA</a:t>
            </a:r>
            <a:endParaRPr lang="cs-CZ" dirty="0">
              <a:ln w="28575">
                <a:solidFill>
                  <a:srgbClr val="003300"/>
                </a:solidFill>
              </a:ln>
              <a:solidFill>
                <a:srgbClr val="00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533191" y="1166019"/>
            <a:ext cx="8229600" cy="5503341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zásobárna kyslíku a vody            </a:t>
            </a:r>
            <a:r>
              <a:rPr lang="cs-CZ" b="1" dirty="0" smtClean="0">
                <a:solidFill>
                  <a:srgbClr val="FF0000"/>
                </a:solidFill>
              </a:rPr>
              <a:t>„PLÍCE SVĚTA“</a:t>
            </a:r>
            <a:br>
              <a:rPr lang="cs-CZ" b="1" dirty="0" smtClean="0">
                <a:solidFill>
                  <a:srgbClr val="FF0000"/>
                </a:solidFill>
              </a:rPr>
            </a:br>
            <a:r>
              <a:rPr lang="cs-CZ" b="1" dirty="0" smtClean="0">
                <a:solidFill>
                  <a:srgbClr val="FF0000"/>
                </a:solidFill>
              </a:rPr>
              <a:t/>
            </a:r>
            <a:br>
              <a:rPr lang="cs-CZ" b="1" dirty="0" smtClean="0">
                <a:solidFill>
                  <a:srgbClr val="FF0000"/>
                </a:solidFill>
              </a:rPr>
            </a:br>
            <a:endParaRPr lang="cs-CZ" b="1" dirty="0" smtClean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domov velkého množství rostlin a živočichů</a:t>
            </a:r>
            <a:br>
              <a:rPr lang="cs-CZ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                         </a:t>
            </a:r>
            <a:endParaRPr lang="cs-CZ" b="1" dirty="0"/>
          </a:p>
        </p:txBody>
      </p:sp>
      <p:sp>
        <p:nvSpPr>
          <p:cNvPr id="5" name="Obdélník 4"/>
          <p:cNvSpPr/>
          <p:nvPr/>
        </p:nvSpPr>
        <p:spPr>
          <a:xfrm>
            <a:off x="971600" y="387833"/>
            <a:ext cx="7200800" cy="888923"/>
          </a:xfrm>
          <a:prstGeom prst="rect">
            <a:avLst/>
          </a:prstGeom>
          <a:noFill/>
          <a:ln w="38100">
            <a:solidFill>
              <a:srgbClr val="0033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>
            <a:off x="5292080" y="1916832"/>
            <a:ext cx="936104" cy="28803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7064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Speciální školy\AppData\Local\Microsoft\Windows\Temporary Internet Files\Content.IE5\Y0WW79EK\MC90043721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08" y="3068960"/>
            <a:ext cx="3891612" cy="3476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533191" y="476673"/>
            <a:ext cx="8229600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                     	 </a:t>
            </a:r>
            <a:r>
              <a:rPr lang="cs-CZ" sz="4400" b="1" dirty="0" smtClean="0">
                <a:solidFill>
                  <a:srgbClr val="FF0000"/>
                </a:solidFill>
              </a:rPr>
              <a:t>OHROŽENÍ!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sz="3600" b="1" dirty="0" smtClean="0"/>
              <a:t>kácení a vypalování                	</a:t>
            </a:r>
            <a:br>
              <a:rPr lang="cs-CZ" sz="3600" b="1" dirty="0" smtClean="0"/>
            </a:b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>	</a:t>
            </a:r>
          </a:p>
          <a:p>
            <a:pPr marL="0" indent="0">
              <a:buNone/>
            </a:pPr>
            <a:r>
              <a:rPr lang="cs-CZ" sz="3600" b="1" dirty="0" smtClean="0"/>
              <a:t>			</a:t>
            </a:r>
            <a:r>
              <a:rPr lang="cs-CZ" sz="3600" b="1" dirty="0" smtClean="0">
                <a:solidFill>
                  <a:srgbClr val="FF0000"/>
                </a:solidFill>
              </a:rPr>
              <a:t>oteplování </a:t>
            </a:r>
            <a:br>
              <a:rPr lang="cs-CZ" sz="3600" b="1" dirty="0" smtClean="0">
                <a:solidFill>
                  <a:srgbClr val="FF0000"/>
                </a:solidFill>
              </a:rPr>
            </a:br>
            <a:r>
              <a:rPr lang="cs-CZ" sz="3600" b="1" dirty="0" smtClean="0">
                <a:solidFill>
                  <a:srgbClr val="FF0000"/>
                </a:solidFill>
              </a:rPr>
              <a:t>	</a:t>
            </a:r>
            <a:br>
              <a:rPr lang="cs-CZ" sz="3600" b="1" dirty="0" smtClean="0">
                <a:solidFill>
                  <a:srgbClr val="FF0000"/>
                </a:solidFill>
              </a:rPr>
            </a:br>
            <a:r>
              <a:rPr lang="cs-CZ" sz="3600" b="1" dirty="0" smtClean="0">
                <a:solidFill>
                  <a:srgbClr val="FF0000"/>
                </a:solidFill>
              </a:rPr>
              <a:t/>
            </a:r>
            <a:br>
              <a:rPr lang="cs-CZ" sz="3600" b="1" dirty="0" smtClean="0">
                <a:solidFill>
                  <a:srgbClr val="FF0000"/>
                </a:solidFill>
              </a:rPr>
            </a:br>
            <a:r>
              <a:rPr lang="cs-CZ" sz="3600" b="1" dirty="0" smtClean="0">
                <a:solidFill>
                  <a:srgbClr val="FF0000"/>
                </a:solidFill>
              </a:rPr>
              <a:t>vyhynutí mnoha druhů rostlin a živočichů</a:t>
            </a:r>
          </a:p>
          <a:p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 rot="5400000">
            <a:off x="2635713" y="2904905"/>
            <a:ext cx="1349114" cy="500876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981650" y="404664"/>
            <a:ext cx="7200800" cy="88892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078" name="Picture 6" descr="C:\Users\Speciální školy\AppData\Local\Microsoft\Windows\Temporary Internet Files\Content.IE5\Y0WW79EK\MC90043821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957" y="2948838"/>
            <a:ext cx="1844675" cy="176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0982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odorovný svitek 2"/>
          <p:cNvSpPr/>
          <p:nvPr/>
        </p:nvSpPr>
        <p:spPr>
          <a:xfrm>
            <a:off x="2051720" y="1412776"/>
            <a:ext cx="4968552" cy="4824536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  <a:ln w="571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solidFill>
                  <a:srgbClr val="FF0000"/>
                </a:solidFill>
              </a:rPr>
              <a:t>TEST</a:t>
            </a:r>
          </a:p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Kliknutím vyber odpověď. Bude-li tvá volba správná, můžeš postoupit v testu dále.</a:t>
            </a:r>
          </a:p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Uděláš-li chybu, pomocí šipky se vrať zpět.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986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-36004" y="27384"/>
            <a:ext cx="9144000" cy="6858000"/>
          </a:xfrm>
          <a:prstGeom prst="actionButtonBlank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Zaoblený obdélník 1"/>
          <p:cNvSpPr/>
          <p:nvPr/>
        </p:nvSpPr>
        <p:spPr>
          <a:xfrm>
            <a:off x="539552" y="332656"/>
            <a:ext cx="7992888" cy="936104"/>
          </a:xfrm>
          <a:prstGeom prst="roundRect">
            <a:avLst/>
          </a:prstGeom>
          <a:noFill/>
          <a:ln w="57150"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Tropický deštný prales se nachází v oblasti: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Oválný popisek 2">
            <a:hlinkClick r:id="rId2" action="ppaction://hlinksldjump"/>
          </p:cNvPr>
          <p:cNvSpPr/>
          <p:nvPr/>
        </p:nvSpPr>
        <p:spPr>
          <a:xfrm>
            <a:off x="543535" y="1838253"/>
            <a:ext cx="2700808" cy="1008112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pólů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6" name="Oválný popisek 5">
            <a:hlinkClick r:id="rId2" action="ppaction://hlinksldjump"/>
          </p:cNvPr>
          <p:cNvSpPr/>
          <p:nvPr/>
        </p:nvSpPr>
        <p:spPr>
          <a:xfrm>
            <a:off x="5543600" y="4869160"/>
            <a:ext cx="2700808" cy="1008112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nultého poledníku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" name="Oválný popisek 6">
            <a:hlinkClick r:id="rId3" action="ppaction://hlinksldjump"/>
          </p:cNvPr>
          <p:cNvSpPr/>
          <p:nvPr/>
        </p:nvSpPr>
        <p:spPr>
          <a:xfrm>
            <a:off x="3185592" y="3284984"/>
            <a:ext cx="2700808" cy="1008112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rovníku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5226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aoblený obdélník 1"/>
          <p:cNvSpPr/>
          <p:nvPr/>
        </p:nvSpPr>
        <p:spPr>
          <a:xfrm>
            <a:off x="827584" y="332656"/>
            <a:ext cx="7416824" cy="936104"/>
          </a:xfrm>
          <a:prstGeom prst="roundRect">
            <a:avLst/>
          </a:prstGeom>
          <a:noFill/>
          <a:ln w="57150"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válný popisek 2">
            <a:hlinkClick r:id="rId2" action="ppaction://hlinksldjump"/>
          </p:cNvPr>
          <p:cNvSpPr/>
          <p:nvPr/>
        </p:nvSpPr>
        <p:spPr>
          <a:xfrm>
            <a:off x="540977" y="1622764"/>
            <a:ext cx="2700808" cy="1008112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AMAZONSKÝ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Oválný popisek 5">
            <a:hlinkClick r:id="rId3" action="ppaction://hlinksldjump"/>
          </p:cNvPr>
          <p:cNvSpPr/>
          <p:nvPr/>
        </p:nvSpPr>
        <p:spPr>
          <a:xfrm>
            <a:off x="5556742" y="4869160"/>
            <a:ext cx="2700808" cy="1008112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INDICKÝ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" name="Oválný popisek 6">
            <a:hlinkClick r:id="rId3" action="ppaction://hlinksldjump"/>
          </p:cNvPr>
          <p:cNvSpPr/>
          <p:nvPr/>
        </p:nvSpPr>
        <p:spPr>
          <a:xfrm>
            <a:off x="3185592" y="3284984"/>
            <a:ext cx="2700808" cy="1008112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KONŽSKÝ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07604" y="508320"/>
            <a:ext cx="7056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Největší prales na světě je PRALES: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387173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aoblený obdélník 1"/>
          <p:cNvSpPr/>
          <p:nvPr/>
        </p:nvSpPr>
        <p:spPr>
          <a:xfrm>
            <a:off x="827584" y="332656"/>
            <a:ext cx="7416824" cy="936104"/>
          </a:xfrm>
          <a:prstGeom prst="roundRect">
            <a:avLst/>
          </a:prstGeom>
          <a:noFill/>
          <a:ln w="57150"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válný popisek 2">
            <a:hlinkClick r:id="rId2" action="ppaction://hlinksldjump"/>
          </p:cNvPr>
          <p:cNvSpPr/>
          <p:nvPr/>
        </p:nvSpPr>
        <p:spPr>
          <a:xfrm>
            <a:off x="323528" y="1838252"/>
            <a:ext cx="2952328" cy="1302715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horko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málo srážek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" name="Oválný popisek 6">
            <a:hlinkClick r:id="rId3" action="ppaction://hlinksldjump"/>
          </p:cNvPr>
          <p:cNvSpPr/>
          <p:nvPr/>
        </p:nvSpPr>
        <p:spPr>
          <a:xfrm>
            <a:off x="3203848" y="2996952"/>
            <a:ext cx="3330624" cy="1440160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horko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hodně srážek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15616" y="508320"/>
            <a:ext cx="6840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V deštném pralese je:</a:t>
            </a:r>
            <a:endParaRPr lang="cs-CZ" sz="3200" b="1" dirty="0"/>
          </a:p>
        </p:txBody>
      </p:sp>
      <p:sp>
        <p:nvSpPr>
          <p:cNvPr id="9" name="Oválný popisek 8">
            <a:hlinkClick r:id="rId2" action="ppaction://hlinksldjump"/>
          </p:cNvPr>
          <p:cNvSpPr/>
          <p:nvPr/>
        </p:nvSpPr>
        <p:spPr>
          <a:xfrm>
            <a:off x="5489848" y="4725144"/>
            <a:ext cx="3330624" cy="1440160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období dešťů střídá období sucha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173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-666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aoblený obdélník 1"/>
          <p:cNvSpPr/>
          <p:nvPr/>
        </p:nvSpPr>
        <p:spPr>
          <a:xfrm>
            <a:off x="827584" y="332656"/>
            <a:ext cx="7416824" cy="936104"/>
          </a:xfrm>
          <a:prstGeom prst="roundRect">
            <a:avLst/>
          </a:prstGeom>
          <a:noFill/>
          <a:ln w="57150"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válný popisek 2">
            <a:hlinkClick r:id="rId2" action="ppaction://hlinksldjump"/>
          </p:cNvPr>
          <p:cNvSpPr/>
          <p:nvPr/>
        </p:nvSpPr>
        <p:spPr>
          <a:xfrm>
            <a:off x="323528" y="1556792"/>
            <a:ext cx="3672408" cy="1440160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zásobárnou </a:t>
            </a:r>
            <a:r>
              <a:rPr lang="cs-CZ" sz="2400" b="1" dirty="0" smtClean="0">
                <a:solidFill>
                  <a:schemeClr val="tx1"/>
                </a:solidFill>
              </a:rPr>
              <a:t>dřeva pro dřevařský průmysl 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Oválný popisek 5">
            <a:hlinkClick r:id="rId3" action="ppaction://hlinksldjump"/>
          </p:cNvPr>
          <p:cNvSpPr/>
          <p:nvPr/>
        </p:nvSpPr>
        <p:spPr>
          <a:xfrm>
            <a:off x="5220072" y="4725144"/>
            <a:ext cx="3456384" cy="1440160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zásobárnou kyslíku a vody pro svět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" name="Oválný popisek 6">
            <a:hlinkClick r:id="rId2" action="ppaction://hlinksldjump"/>
          </p:cNvPr>
          <p:cNvSpPr/>
          <p:nvPr/>
        </p:nvSpPr>
        <p:spPr>
          <a:xfrm>
            <a:off x="3185592" y="2996952"/>
            <a:ext cx="3546648" cy="1440160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místem zajímavým pro lovce zvěře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30288" y="533173"/>
            <a:ext cx="70701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Deštný prales je významný tím, že je: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387173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aoblený obdélník 1"/>
          <p:cNvSpPr/>
          <p:nvPr/>
        </p:nvSpPr>
        <p:spPr>
          <a:xfrm>
            <a:off x="827584" y="332656"/>
            <a:ext cx="7416824" cy="936104"/>
          </a:xfrm>
          <a:prstGeom prst="roundRect">
            <a:avLst/>
          </a:prstGeom>
          <a:noFill/>
          <a:ln w="57150"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válný popisek 2">
            <a:hlinkClick r:id="rId2" action="ppaction://hlinksldjump"/>
          </p:cNvPr>
          <p:cNvSpPr/>
          <p:nvPr/>
        </p:nvSpPr>
        <p:spPr>
          <a:xfrm>
            <a:off x="539552" y="1838253"/>
            <a:ext cx="2700808" cy="1008112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GORILU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" name="Oválný popisek 5">
            <a:hlinkClick r:id="rId3" action="ppaction://hlinksldjump"/>
          </p:cNvPr>
          <p:cNvSpPr/>
          <p:nvPr/>
        </p:nvSpPr>
        <p:spPr>
          <a:xfrm>
            <a:off x="5543600" y="4869160"/>
            <a:ext cx="2700808" cy="1008112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ZEBRU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" name="Oválný popisek 6"/>
          <p:cNvSpPr/>
          <p:nvPr/>
        </p:nvSpPr>
        <p:spPr>
          <a:xfrm>
            <a:off x="3185592" y="3284984"/>
            <a:ext cx="2700808" cy="1008112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PAPOUŠKA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476672"/>
            <a:ext cx="770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Kterého živočicha NENAJDEŠ v deštném pralese?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87173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selý obličej 3"/>
          <p:cNvSpPr/>
          <p:nvPr/>
        </p:nvSpPr>
        <p:spPr>
          <a:xfrm>
            <a:off x="2915816" y="836712"/>
            <a:ext cx="3312368" cy="3024336"/>
          </a:xfrm>
          <a:prstGeom prst="smileyFace">
            <a:avLst/>
          </a:prstGeom>
          <a:solidFill>
            <a:srgbClr val="FF0000"/>
          </a:solidFill>
          <a:ln w="5715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dorovný svitek 4"/>
          <p:cNvSpPr/>
          <p:nvPr/>
        </p:nvSpPr>
        <p:spPr>
          <a:xfrm>
            <a:off x="467544" y="4365104"/>
            <a:ext cx="8136904" cy="1728192"/>
          </a:xfrm>
          <a:prstGeom prst="horizontalScroll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Pokud jsi bez zaváhání došel až sem, zasloužíš jedničku</a:t>
            </a:r>
            <a:r>
              <a:rPr lang="cs-CZ" sz="2800" b="1" dirty="0" smtClean="0">
                <a:solidFill>
                  <a:srgbClr val="FF0000"/>
                </a:solidFill>
              </a:rPr>
              <a:t>!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1730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/>
          <p:cNvSpPr/>
          <p:nvPr/>
        </p:nvSpPr>
        <p:spPr>
          <a:xfrm>
            <a:off x="2627784" y="1700808"/>
            <a:ext cx="3816424" cy="3456384"/>
          </a:xfrm>
          <a:prstGeom prst="smileyFace">
            <a:avLst>
              <a:gd name="adj" fmla="val -4653"/>
            </a:avLst>
          </a:pr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Zpět nebo Předchozí 2">
            <a:hlinkClick r:id="" action="ppaction://hlinkshowjump?jump=lastslideviewed" highlightClick="1"/>
          </p:cNvPr>
          <p:cNvSpPr/>
          <p:nvPr/>
        </p:nvSpPr>
        <p:spPr>
          <a:xfrm>
            <a:off x="7884368" y="6021288"/>
            <a:ext cx="864096" cy="64807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8203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Citace: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r>
              <a:rPr lang="cs-CZ" sz="1800" dirty="0" smtClean="0"/>
              <a:t>Snímek 4:</a:t>
            </a:r>
          </a:p>
          <a:p>
            <a:r>
              <a:rPr lang="cs-CZ" sz="1800" dirty="0" smtClean="0"/>
              <a:t>ORIGINAL UPLOADER AND TRANSLATER WAS MILHAUS AT CS.WIKIPEDIA. </a:t>
            </a:r>
            <a:r>
              <a:rPr lang="cs-CZ" sz="1800" i="1" dirty="0" smtClean="0"/>
              <a:t>wikipedie.cz</a:t>
            </a:r>
            <a:r>
              <a:rPr lang="cs-CZ" sz="1800" dirty="0" smtClean="0"/>
              <a:t> [online]. [cit. 11.9.2012]. Dostupný na WWW</a:t>
            </a:r>
            <a:r>
              <a:rPr lang="cs-CZ" sz="1800" smtClean="0"/>
              <a:t>: </a:t>
            </a:r>
            <a:r>
              <a:rPr lang="cs-CZ" sz="1800">
                <a:hlinkClick r:id="rId2"/>
              </a:rPr>
              <a:t>http://</a:t>
            </a:r>
            <a:r>
              <a:rPr lang="cs-CZ" sz="1800" smtClean="0">
                <a:hlinkClick r:id="rId2"/>
              </a:rPr>
              <a:t>cs.wikipedia.org/wiki/Soubor:Tropicke_lesy_sveta.png</a:t>
            </a:r>
            <a:endParaRPr lang="cs-CZ" sz="1800" smtClean="0"/>
          </a:p>
          <a:p>
            <a:r>
              <a:rPr lang="cs-CZ" sz="1800" smtClean="0"/>
              <a:t>Další </a:t>
            </a:r>
            <a:r>
              <a:rPr lang="cs-CZ" sz="1800" dirty="0" smtClean="0"/>
              <a:t>obrázky použité v prezentaci  -  Galerie Microsoft Office  - Klipart </a:t>
            </a:r>
            <a:endParaRPr lang="cs-CZ" sz="1800" dirty="0"/>
          </a:p>
          <a:p>
            <a:endParaRPr lang="cs-CZ" sz="1800" dirty="0" smtClean="0"/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720415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</TotalTime>
  <Words>421</Words>
  <Application>Microsoft Office PowerPoint</Application>
  <PresentationFormat>Předvádění na obrazovce (4:3)</PresentationFormat>
  <Paragraphs>78</Paragraphs>
  <Slides>19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systému Office</vt:lpstr>
      <vt:lpstr>Prezentace aplikace PowerPoint</vt:lpstr>
      <vt:lpstr>Prezentace aplikace PowerPoint</vt:lpstr>
      <vt:lpstr>Prezentace aplikace PowerPoint</vt:lpstr>
      <vt:lpstr>Výskyt tropických deštných pralesů na zeměkouli</vt:lpstr>
      <vt:lpstr>Největší deštné pralesy na světě</vt:lpstr>
      <vt:lpstr>TROPY - deštný prales - popis</vt:lpstr>
      <vt:lpstr>Prezentace aplikace PowerPoint</vt:lpstr>
      <vt:lpstr>Prezentace aplikace PowerPoint</vt:lpstr>
      <vt:lpstr>VÝZNAM DEŠTNÉHO PRALESA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Speciální školy</dc:creator>
  <cp:lastModifiedBy>Speciální školy</cp:lastModifiedBy>
  <cp:revision>41</cp:revision>
  <dcterms:created xsi:type="dcterms:W3CDTF">2013-01-11T14:51:43Z</dcterms:created>
  <dcterms:modified xsi:type="dcterms:W3CDTF">2013-03-21T10:09:26Z</dcterms:modified>
</cp:coreProperties>
</file>