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6" r:id="rId10"/>
    <p:sldId id="277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3300"/>
    <a:srgbClr val="FF6600"/>
    <a:srgbClr val="FF9900"/>
    <a:srgbClr val="99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075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41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974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581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5678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81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055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3647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209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2237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8360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0F17A-130B-4289-9B74-50AF6EB52A7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340B9-7E1A-4DE8-AED1-B676D80257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353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google.cz/imgres?um=1&amp;hl=cs&amp;sa=N&amp;tbo=d&amp;biw=1366&amp;bih=622&amp;tbm=isch&amp;tbnid=fUE1yM5UrfUqKM:&amp;imgrefurl=http://www.komenskeho66.cz/materialy/zemepis/biosfera.htm&amp;docid=nuUhfmJQXZaBXM&amp;imgurl=http://www.komenskeho66.cz/materialy/zemepis/obrazky/mapy_savany.gif&amp;w=555&amp;h=330&amp;ei=BajyUPaRLZHOsgaLoIDoBA&amp;zoom=1&amp;iact=hc&amp;vpx=382&amp;vpy=326&amp;dur=543&amp;hovh=173&amp;hovw=291&amp;tx=183&amp;ty=115&amp;sig=106157329871208980627&amp;page=1&amp;tbnh=145&amp;tbnw=244&amp;start=0&amp;ndsp=18&amp;ved=1t:429,r:8,s:0,i:120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renget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Baobab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dansonia_grandidieri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03372512"/>
              </p:ext>
            </p:extLst>
          </p:nvPr>
        </p:nvGraphicFramePr>
        <p:xfrm>
          <a:off x="611560" y="476672"/>
          <a:ext cx="8002587" cy="49224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VY_32_INOVACE_2B_04_SAVANA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ZEMĚPIS 8.ROČNÍK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Savana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Září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OPVK1.4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072" y="5466369"/>
            <a:ext cx="4160052" cy="1285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675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5406424"/>
              </p:ext>
            </p:extLst>
          </p:nvPr>
        </p:nvGraphicFramePr>
        <p:xfrm>
          <a:off x="323528" y="649744"/>
          <a:ext cx="8424936" cy="5867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poznatků a následnému zopakování a procvičení učiva o přírodních oblastech světa – o savanách. Žáci se na začátku společně </a:t>
                      </a:r>
                      <a:r>
                        <a:rPr lang="cs-CZ" sz="2000" dirty="0" smtClean="0"/>
                        <a:t>               s </a:t>
                      </a:r>
                      <a:r>
                        <a:rPr lang="cs-CZ" sz="2000" dirty="0" smtClean="0"/>
                        <a:t>učitelem seznámí se základními poznatky o savanách, vyhledají oblasti savan</a:t>
                      </a:r>
                      <a:r>
                        <a:rPr lang="cs-CZ" sz="2000" baseline="0" dirty="0" smtClean="0"/>
                        <a:t> na mapě, </a:t>
                      </a:r>
                      <a:r>
                        <a:rPr lang="cs-CZ" sz="2000" dirty="0" smtClean="0"/>
                        <a:t>připomenou si některé rostliny a zvířata, kteří zde žijí.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smtClean="0"/>
                        <a:t>                             </a:t>
                      </a:r>
                      <a:r>
                        <a:rPr lang="cs-CZ" sz="2000" dirty="0" smtClean="0"/>
                        <a:t>V </a:t>
                      </a:r>
                      <a:r>
                        <a:rPr lang="cs-CZ" sz="2000" dirty="0" smtClean="0"/>
                        <a:t>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4735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04277" y="3068960"/>
            <a:ext cx="622933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TROPY – SAVANA</a:t>
            </a:r>
            <a:endParaRPr lang="cs-CZ" sz="6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392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62194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w="28575">
                  <a:solidFill>
                    <a:srgbClr val="FF3300"/>
                  </a:solidFill>
                </a:ln>
                <a:solidFill>
                  <a:srgbClr val="FF6600"/>
                </a:solidFill>
              </a:rPr>
              <a:t>Výskyt oblasti savan na zeměkouli</a:t>
            </a:r>
            <a:endParaRPr lang="cs-CZ" sz="4000" b="1" dirty="0">
              <a:ln w="28575">
                <a:solidFill>
                  <a:srgbClr val="FF3300"/>
                </a:solidFill>
              </a:ln>
              <a:solidFill>
                <a:srgbClr val="FF6600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HKAGPGZN\MC900200167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6743" y="2737256"/>
            <a:ext cx="1941829" cy="14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3697868"/>
            <a:ext cx="1655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Klikni zde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843808" y="4005064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5220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Druhy savan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Vlhké</a:t>
            </a:r>
            <a:r>
              <a:rPr lang="cs-CZ" b="1" dirty="0" smtClean="0"/>
              <a:t> – důsledek kácení či vypalování  tropických pralesů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/>
              <a:t>Suché – výskyt v Africe </a:t>
            </a:r>
            <a:r>
              <a:rPr lang="cs-CZ" dirty="0" smtClean="0"/>
              <a:t>(Národní park </a:t>
            </a:r>
            <a:r>
              <a:rPr lang="cs-CZ" dirty="0" err="1" smtClean="0"/>
              <a:t>Serengeti</a:t>
            </a:r>
            <a:r>
              <a:rPr lang="cs-CZ" dirty="0" smtClean="0"/>
              <a:t>) </a:t>
            </a:r>
            <a:endParaRPr lang="cs-CZ" b="1" dirty="0" smtClean="0"/>
          </a:p>
          <a:p>
            <a:r>
              <a:rPr lang="cs-CZ" b="1" dirty="0" smtClean="0"/>
              <a:t>Trnité</a:t>
            </a:r>
          </a:p>
          <a:p>
            <a:endParaRPr lang="cs-CZ" b="1" dirty="0"/>
          </a:p>
          <a:p>
            <a:r>
              <a:rPr lang="cs-CZ" b="1" dirty="0" smtClean="0"/>
              <a:t>Zaplavované</a:t>
            </a:r>
            <a:endParaRPr lang="cs-CZ" b="1" dirty="0"/>
          </a:p>
        </p:txBody>
      </p:sp>
      <p:sp>
        <p:nvSpPr>
          <p:cNvPr id="4" name="Šipka doprava se zářezem 3">
            <a:hlinkClick r:id="rId2"/>
          </p:cNvPr>
          <p:cNvSpPr/>
          <p:nvPr/>
        </p:nvSpPr>
        <p:spPr>
          <a:xfrm>
            <a:off x="3419872" y="3745663"/>
            <a:ext cx="1512168" cy="64807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klikni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458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TROPY - savana- popis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smtClean="0"/>
              <a:t> </a:t>
            </a:r>
            <a:r>
              <a:rPr lang="cs-CZ" sz="3300" b="1" smtClean="0"/>
              <a:t>Nachází </a:t>
            </a:r>
            <a:r>
              <a:rPr lang="cs-CZ" sz="3300" b="1" dirty="0" smtClean="0"/>
              <a:t>se v oblasti rovníku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Střídání období dešťů a sucha</a:t>
            </a:r>
            <a:endParaRPr lang="cs-CZ" sz="3300" b="1" dirty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Rovinaté, travnaté pláně s řídkými křovinami a stromy (asi 8 000 druhů trav)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Rostliny přizpůsobené období sucha (dlouhé kořeny, silné kmeny…)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Život stád býložravých zvířat, skupiny šelem, velké množství hmyzu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xmlns="" val="4140117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42697" y="404664"/>
            <a:ext cx="5258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Rostlinstvo savan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7544" y="1348626"/>
            <a:ext cx="4154994" cy="2728446"/>
            <a:chOff x="914400" y="1473728"/>
            <a:chExt cx="4154994" cy="2728446"/>
          </a:xfrm>
        </p:grpSpPr>
        <p:pic>
          <p:nvPicPr>
            <p:cNvPr id="2051" name="Picture 3" descr="C:\Users\Speciální školy\AppData\Local\Microsoft\Windows\Temporary Internet Files\Content.IE5\HKAGPGZN\MP900180266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4400" y="1473728"/>
              <a:ext cx="4154994" cy="272844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3131840" y="1556792"/>
              <a:ext cx="12752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AKÁCIE</a:t>
              </a:r>
              <a:endPara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055" name="Picture 7" descr="http://upload.wikimedia.org/wikipedia/commons/a/a8/Adansonia_grandidieri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1013" y="1986989"/>
            <a:ext cx="3317252" cy="44277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4" y="2251184"/>
            <a:ext cx="1817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rgbClr val="FF660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BAOBAB</a:t>
            </a:r>
            <a:endParaRPr lang="cs-CZ" sz="3600" b="1" dirty="0">
              <a:ln w="12700">
                <a:solidFill>
                  <a:srgbClr val="FF6600"/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0312" y="5805264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klikni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94116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rgbClr val="FF6600"/>
                  </a:solidFill>
                </a:ln>
                <a:solidFill>
                  <a:srgbClr val="FFFF00"/>
                </a:solidFill>
              </a:rPr>
              <a:t>Až 8 000 druhů trav</a:t>
            </a:r>
            <a:endParaRPr lang="cs-CZ" sz="3600" b="1" dirty="0">
              <a:ln w="19050">
                <a:solidFill>
                  <a:srgbClr val="FF66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254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64736" y="5832459"/>
            <a:ext cx="54429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Živočichové savan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Speciální školy\AppData\Local\Microsoft\Windows\Temporary Internet Files\Content.IE5\F33ACWZE\MP900313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260648"/>
            <a:ext cx="3849933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MN3I70UY\MP9004486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920" b="100000" l="12721" r="85984">
                        <a14:foregroundMark x1="42403" y1="63717" x2="42403" y2="63717"/>
                        <a14:foregroundMark x1="40165" y1="56283" x2="40165" y2="56283"/>
                        <a14:foregroundMark x1="37220" y1="58230" x2="37220" y2="58230"/>
                        <a14:foregroundMark x1="34747" y1="58761" x2="34747" y2="58761"/>
                        <a14:foregroundMark x1="32155" y1="58584" x2="32155" y2="58584"/>
                        <a14:foregroundMark x1="31213" y1="58584" x2="31213" y2="58584"/>
                        <a14:foregroundMark x1="30506" y1="58584" x2="30506" y2="58584"/>
                        <a14:foregroundMark x1="30153" y1="58584" x2="30153" y2="58584"/>
                        <a14:foregroundMark x1="37456" y1="54159" x2="37456" y2="54159"/>
                        <a14:foregroundMark x1="37102" y1="53451" x2="35571" y2="54159"/>
                        <a14:foregroundMark x1="34865" y1="54159" x2="34865" y2="54159"/>
                        <a14:foregroundMark x1="33804" y1="55398" x2="33804" y2="55398"/>
                        <a14:foregroundMark x1="32980" y1="55575" x2="32980" y2="55575"/>
                        <a14:foregroundMark x1="31802" y1="55752" x2="31802" y2="55752"/>
                        <a14:foregroundMark x1="31331" y1="56637" x2="31331" y2="56637"/>
                        <a14:foregroundMark x1="30742" y1="60354" x2="30742" y2="60354"/>
                        <a14:foregroundMark x1="12721" y1="40531" x2="12721" y2="405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79" t="8222" r="8940" b="4807"/>
          <a:stretch/>
        </p:blipFill>
        <p:spPr bwMode="auto">
          <a:xfrm>
            <a:off x="5004048" y="260648"/>
            <a:ext cx="3239597" cy="296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Y0WW79EK\MP9004031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302" y="3630682"/>
            <a:ext cx="3368000" cy="22444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F33ACWZE\MP9004033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3846" y="2996952"/>
            <a:ext cx="2081784" cy="3121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HKAGPGZN\MC9004360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4004" y="2727531"/>
            <a:ext cx="3789307" cy="180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996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Speciální školy\AppData\Local\Microsoft\Windows\Temporary Internet Files\Content.IE5\Y0WW79EK\MP900149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2656"/>
            <a:ext cx="4493096" cy="299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467544" y="4221088"/>
            <a:ext cx="4608512" cy="1800200"/>
          </a:xfrm>
          <a:prstGeom prst="wedgeRectCallout">
            <a:avLst/>
          </a:prstGeom>
          <a:solidFill>
            <a:srgbClr val="FFCC99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ln>
                  <a:solidFill>
                    <a:srgbClr val="FF3300"/>
                  </a:solidFill>
                </a:ln>
                <a:solidFill>
                  <a:srgbClr val="FF0000"/>
                </a:solidFill>
              </a:rPr>
              <a:t>Gepard je nejrychlejší suchozemský savec. Dokáže vyvinout rychlost až …</a:t>
            </a:r>
            <a:endParaRPr lang="cs-CZ" sz="2800" b="1" dirty="0">
              <a:ln>
                <a:solidFill>
                  <a:srgbClr val="FF33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826402" y="2514301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60 km/h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940152" y="5005447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300</a:t>
            </a: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km/h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928854" y="3681028"/>
            <a:ext cx="2531577" cy="1188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110km/h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346682" y="6237312"/>
            <a:ext cx="545798" cy="504056"/>
          </a:xfrm>
          <a:prstGeom prst="actionButtonForwardNex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26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247 0.03241 C -0.13889 0.01204 -0.15208 0.00185 -0.16267 -0.00602 C -0.16771 -0.00949 -0.17274 -0.01759 -0.17795 -0.02176 C -0.19115 -0.03218 -0.20642 -0.03264 -0.22031 -0.03773 C -0.23993 -0.04514 -0.25955 -0.05208 -0.27934 -0.05671 C -0.31372 -0.08194 -0.3526 -0.06157 -0.38854 -0.05393 C -0.39983 -0.04768 -0.41163 -0.04468 -0.42326 -0.04097 C -0.43194 -0.03495 -0.43872 -0.02569 -0.44757 -0.02176 C -0.45243 -0.0169 -0.45851 -0.01366 -0.46267 -0.00602 C -0.46545 -0.00093 -0.46771 0.00463 -0.47031 0.01019 C -0.47187 0.01343 -0.47483 0.01968 -0.47483 0.02014 C -0.47656 0.03032 -0.47865 0.03426 -0.48247 0.0419 C -0.48472 0.05741 -0.48698 0.0669 -0.48993 0.08032 C -0.4941 0.09954 -0.49601 0.11921 -0.50052 0.13796 C -0.50347 0.15069 -0.50521 0.17917 -0.50521 0.17963 C -0.50677 0.21111 -0.51128 0.24329 -0.51128 0.27523 " pathEditMode="relative" rAng="0" ptsTypes="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41" y="641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29 -0.01551 -0.01424 -0.0294 -0.02413 -0.0426 C -0.02882 -0.06042 -0.05104 -0.07223 -0.06059 -0.08496 C -0.06927 -0.09653 -0.07917 -0.09445 -0.08941 -0.10116 C -0.10278 -0.10996 -0.11597 -0.11551 -0.13021 -0.1213 C -0.13229 -0.12223 -0.13924 -0.12662 -0.14236 -0.12732 C -0.15139 -0.12894 -0.16059 -0.1301 -0.16962 -0.13148 C -0.19167 -0.13496 -0.21233 -0.14329 -0.23472 -0.1456 C -0.24479 -0.14792 -0.25504 -0.14954 -0.26511 -0.15162 C -0.38993 -0.14885 -0.33073 -0.17315 -0.36511 -0.14144 C -0.36563 -0.13935 -0.36597 -0.13727 -0.36667 -0.13542 C -0.36754 -0.13334 -0.36893 -0.13148 -0.36962 -0.1294 C -0.37101 -0.12547 -0.37275 -0.11736 -0.37275 -0.11736 C -0.37327 -0.10185 -0.3757 -0.07685 -0.3757 -0.0588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332656"/>
            <a:ext cx="7560840" cy="1152128"/>
          </a:xfrm>
          <a:prstGeom prst="roundRect">
            <a:avLst/>
          </a:prstGeom>
          <a:solidFill>
            <a:srgbClr val="FFCC99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0">
                  <a:solidFill>
                    <a:srgbClr val="FF0000"/>
                  </a:solidFill>
                </a:ln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savanách v Austrálii žije jedno známé zvíře. Poznáš ho na obrázku?</a:t>
            </a:r>
            <a:endParaRPr lang="cs-CZ" sz="3600" b="1" dirty="0">
              <a:ln w="19050">
                <a:solidFill>
                  <a:srgbClr val="FF0000"/>
                </a:solidFill>
              </a:ln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Speciální školy\AppData\Local\Microsoft\Windows\Temporary Internet Files\Content.IE5\F33ACWZE\MC90011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788874"/>
            <a:ext cx="6145415" cy="4520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63687" y="1788874"/>
            <a:ext cx="6145415" cy="704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84168" y="2492896"/>
            <a:ext cx="1824934" cy="4176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63687" y="2492896"/>
            <a:ext cx="1152129" cy="4176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2492896"/>
            <a:ext cx="316835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15816" y="4293096"/>
            <a:ext cx="1368152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3968" y="4293096"/>
            <a:ext cx="1800200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234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720" y="1412776"/>
            <a:ext cx="4968552" cy="4824536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TEST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Uděláš-li chybu, pomocí šipky se vrať zpět.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37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004" y="27384"/>
            <a:ext cx="9144000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57150"/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Savany se nacházejí v oblasti: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43535" y="1838253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pólů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nultého poledníku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318559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rovníku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58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/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40977" y="162276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travinami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lesy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318559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kameny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604" y="5083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Savany jsou pokryté zejména: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0944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/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2952328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stálé horko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málo srážek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3203848" y="2996952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období dešťů střídá období sucha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832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 savanách je:</a:t>
            </a:r>
            <a:endParaRPr lang="cs-CZ" sz="32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5489848" y="4725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chladno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velké množství srážek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7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66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/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556792"/>
            <a:ext cx="367240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druh savce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5220072" y="4725144"/>
            <a:ext cx="345638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strom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13479" y="2996952"/>
            <a:ext cx="354664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druh hmyzu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30288" y="533173"/>
            <a:ext cx="7070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BAOBAB je: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1723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/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39552" y="1838253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ZEBRU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GORILU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318559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ANTILOPU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Kterého živočicha NENAJDEŠ v savaně?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4084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7544" y="4365104"/>
            <a:ext cx="8136904" cy="1728192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 smtClean="0">
                <a:solidFill>
                  <a:srgbClr val="FF0000"/>
                </a:solidFill>
              </a:rPr>
              <a:t>!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63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784" y="1700808"/>
            <a:ext cx="3816424" cy="3456384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4368" y="6021288"/>
            <a:ext cx="864096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227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Snímek 7</a:t>
            </a:r>
          </a:p>
          <a:p>
            <a:r>
              <a:rPr lang="cs-CZ" sz="1800" dirty="0" smtClean="0"/>
              <a:t>BERNARD GAGNON. </a:t>
            </a:r>
            <a:r>
              <a:rPr lang="cs-CZ" sz="1800" i="1" dirty="0" smtClean="0"/>
              <a:t>wikipedia.cz</a:t>
            </a:r>
            <a:r>
              <a:rPr lang="cs-CZ" sz="1800" dirty="0" smtClean="0"/>
              <a:t> [online]. [cit. 13.9.2012]. Dostupný na WWW</a:t>
            </a:r>
            <a:r>
              <a:rPr lang="cs-CZ" sz="1800" smtClean="0"/>
              <a:t>: </a:t>
            </a:r>
            <a:r>
              <a:rPr lang="cs-CZ" sz="1800">
                <a:hlinkClick r:id="rId2"/>
              </a:rPr>
              <a:t>http://</a:t>
            </a:r>
            <a:r>
              <a:rPr lang="cs-CZ" sz="1800" smtClean="0">
                <a:hlinkClick r:id="rId2"/>
              </a:rPr>
              <a:t>cs.wikipedia.org/wiki/Soubor:Adansonia_grandidieri04.jpg</a:t>
            </a:r>
            <a:endParaRPr lang="cs-CZ" sz="1800" smtClean="0"/>
          </a:p>
          <a:p>
            <a:r>
              <a:rPr lang="cs-CZ" sz="1800" smtClean="0"/>
              <a:t>Další </a:t>
            </a:r>
            <a:r>
              <a:rPr lang="cs-CZ" sz="1800" dirty="0" smtClean="0"/>
              <a:t>obrázky použité v prezentaci  - Galerie Microsoft Office  - Klipart 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4120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420</Words>
  <Application>Microsoft Office PowerPoint</Application>
  <PresentationFormat>Předvádění na obrazovce (4:3)</PresentationFormat>
  <Paragraphs>81</Paragraphs>
  <Slides>19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Snímek 3</vt:lpstr>
      <vt:lpstr>Výskyt oblasti savan na zeměkouli</vt:lpstr>
      <vt:lpstr>Druhy savan</vt:lpstr>
      <vt:lpstr>TROPY - savana- popis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Dum</cp:lastModifiedBy>
  <cp:revision>18</cp:revision>
  <dcterms:created xsi:type="dcterms:W3CDTF">2013-01-13T12:22:09Z</dcterms:created>
  <dcterms:modified xsi:type="dcterms:W3CDTF">2013-03-25T17:02:47Z</dcterms:modified>
</cp:coreProperties>
</file>