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4" r:id="rId4"/>
    <p:sldId id="259" r:id="rId5"/>
    <p:sldId id="260" r:id="rId6"/>
    <p:sldId id="261" r:id="rId7"/>
    <p:sldId id="262" r:id="rId8"/>
    <p:sldId id="265" r:id="rId9"/>
    <p:sldId id="263" r:id="rId10"/>
    <p:sldId id="266" r:id="rId11"/>
    <p:sldId id="267" r:id="rId12"/>
    <p:sldId id="268" r:id="rId13"/>
    <p:sldId id="272" r:id="rId14"/>
    <p:sldId id="270" r:id="rId15"/>
    <p:sldId id="271" r:id="rId16"/>
    <p:sldId id="273" r:id="rId17"/>
    <p:sldId id="275" r:id="rId18"/>
    <p:sldId id="276" r:id="rId19"/>
    <p:sldId id="277" r:id="rId20"/>
    <p:sldId id="278" r:id="rId21"/>
    <p:sldId id="279" r:id="rId22"/>
    <p:sldId id="280" r:id="rId23"/>
    <p:sldId id="281" r:id="rId24"/>
    <p:sldId id="282" r:id="rId25"/>
    <p:sldId id="283" r:id="rId26"/>
    <p:sldId id="284" r:id="rId27"/>
    <p:sldId id="269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1F357"/>
    <a:srgbClr val="8BF030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91" autoAdjust="0"/>
    <p:restoredTop sz="94660"/>
  </p:normalViewPr>
  <p:slideViewPr>
    <p:cSldViewPr>
      <p:cViewPr varScale="1">
        <p:scale>
          <a:sx n="69" d="100"/>
          <a:sy n="69" d="100"/>
        </p:scale>
        <p:origin x="-138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30"/>
      <c:rotY val="0"/>
      <c:rAngAx val="0"/>
      <c:perspective val="30"/>
    </c:view3D>
    <c:floor>
      <c:thickness val="0"/>
    </c:floor>
    <c:sideWall>
      <c:thickness val="0"/>
    </c:sideWall>
    <c:backWall>
      <c:thickness val="0"/>
    </c:backWall>
    <c:plotArea>
      <c:layout/>
      <c:pie3D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tx>
          <c:cat>
            <c:numRef>
              <c:f>List1!$A$2:$A$5</c:f>
              <c:numCache>
                <c:formatCode>General</c:formatCode>
                <c:ptCount val="4"/>
              </c:numCache>
            </c:numRef>
          </c:cat>
          <c:val>
            <c:numRef>
              <c:f>List1!$B$2:$B$5</c:f>
              <c:numCache>
                <c:formatCode>0%</c:formatCode>
                <c:ptCount val="4"/>
                <c:pt idx="0">
                  <c:v>0.95</c:v>
                </c:pt>
                <c:pt idx="1">
                  <c:v>0.05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</c:pie3DChart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9A908-862D-4C86-B55C-6739301A1E50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FF605-C1F5-4634-A311-8D15005513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24433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9A908-862D-4C86-B55C-6739301A1E50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FF605-C1F5-4634-A311-8D15005513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03307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9A908-862D-4C86-B55C-6739301A1E50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FF605-C1F5-4634-A311-8D15005513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70982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9A908-862D-4C86-B55C-6739301A1E50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FF605-C1F5-4634-A311-8D15005513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07470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9A908-862D-4C86-B55C-6739301A1E50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FF605-C1F5-4634-A311-8D15005513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72531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9A908-862D-4C86-B55C-6739301A1E50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FF605-C1F5-4634-A311-8D15005513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63603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9A908-862D-4C86-B55C-6739301A1E50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FF605-C1F5-4634-A311-8D15005513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3794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9A908-862D-4C86-B55C-6739301A1E50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FF605-C1F5-4634-A311-8D15005513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97917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9A908-862D-4C86-B55C-6739301A1E50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FF605-C1F5-4634-A311-8D15005513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0093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9A908-862D-4C86-B55C-6739301A1E50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FF605-C1F5-4634-A311-8D15005513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91229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9A908-862D-4C86-B55C-6739301A1E50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FF605-C1F5-4634-A311-8D15005513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90954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1F35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49A908-862D-4C86-B55C-6739301A1E50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BFF605-C1F5-4634-A311-8D15005513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6186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www.zemepis.com/hu.php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hyperlink" Target="http://www.google.cz/imgres?imgurl=http://www.zemepis.com/images/tmapy/huz.jpg&amp;imgrefurl=http://www.zemepis.com/huz.php&amp;h=470&amp;w=924&amp;sz=75&amp;tbnid=oim8QDWwLjAE6M:&amp;tbnh=61&amp;tbnw=120&amp;prev=/search?q=hustota+obyvatelstva&amp;tbm=isch&amp;tbo=u&amp;zoom=1&amp;q=hustota+obyvatelstva&amp;usg=__Nrf0CWPAXicFEfPhzaU9a7YMud8=&amp;docid=t_5V6qjqRY0OcM&amp;hl=cs&amp;sa=X&amp;ei=1csLUdOoBYeC4ATMjoHwBA&amp;ved=0CFQQ9QEwBw&amp;dur=2338" TargetMode="External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13.png"/><Relationship Id="rId4" Type="http://schemas.openxmlformats.org/officeDocument/2006/relationships/image" Target="../media/image1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//upload.wikimedia.org/wikipedia/commons/7/7c/Wadala_slums_-_Mumbai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wmf"/><Relationship Id="rId5" Type="http://schemas.openxmlformats.org/officeDocument/2006/relationships/image" Target="../media/image26.wmf"/><Relationship Id="rId4" Type="http://schemas.openxmlformats.org/officeDocument/2006/relationships/image" Target="../media/image25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24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24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24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24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slide" Target="slide24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search?hl=cs&amp;q=hustota+obyvatelstva&amp;bav=on.2,or.r_gc.r_pw.r_qf.&amp;bvm=bv.41867550,d.bGE&amp;biw=1366&amp;bih=642&amp;wrapid=tlif135972756785710&amp;um=1&amp;ie=UTF-8&amp;tbm=isch&amp;source=og&amp;sa=N&amp;tab=wi&amp;ei=1csLUdOoBYeC4ATMjoHwBA" TargetMode="External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urope_location_MCO.png" TargetMode="External"/><Relationship Id="rId2" Type="http://schemas.openxmlformats.org/officeDocument/2006/relationships/hyperlink" Target="http://cs.wikipedia.org/wiki/Soubor:Wadala_slums_-_Mumbai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smtClean="0"/>
          </a:p>
        </p:txBody>
      </p:sp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34516860"/>
              </p:ext>
            </p:extLst>
          </p:nvPr>
        </p:nvGraphicFramePr>
        <p:xfrm>
          <a:off x="611560" y="476672"/>
          <a:ext cx="8002587" cy="461760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2874962"/>
                <a:gridCol w="5127625"/>
              </a:tblGrid>
              <a:tr h="703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Název školy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ZŠ a MŠ, Jilemnice, Komenského 103, příspěvková organizace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3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Autor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Mgr. Tereza Jechová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3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Název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VY_32_INOVACE_2B_08_OSIDLENI_NA_ZEMI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703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Předmět 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ZEMĚPIS </a:t>
                      </a:r>
                      <a:r>
                        <a:rPr kumimoji="0" lang="cs-CZ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9.ROČNÍK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952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Téma 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Osídlení na Zemi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3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Datum tvorby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Říjen 2012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3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Číslo projektu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 OP VK 1.4 70839921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53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313" y="5465763"/>
            <a:ext cx="4159250" cy="1285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22520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9220223"/>
              </p:ext>
            </p:extLst>
          </p:nvPr>
        </p:nvGraphicFramePr>
        <p:xfrm>
          <a:off x="323850" y="649288"/>
          <a:ext cx="8424863" cy="5867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96317"/>
                <a:gridCol w="5328546"/>
              </a:tblGrid>
              <a:tr h="464052">
                <a:tc gridSpan="2"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ANOTACE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 marL="91439" marR="91439" marT="45718" marB="4571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547140">
                <a:tc gridSpan="2">
                  <a:txBody>
                    <a:bodyPr/>
                    <a:lstStyle/>
                    <a:p>
                      <a:r>
                        <a:rPr lang="cs-CZ" sz="2000" dirty="0" smtClean="0"/>
                        <a:t>Materiál je určen k získání informací o tom, kde a jak žijí lidé na Zemi. </a:t>
                      </a:r>
                    </a:p>
                    <a:p>
                      <a:r>
                        <a:rPr lang="cs-CZ" sz="2000" baseline="0" dirty="0" smtClean="0"/>
                        <a:t> V úvodní výkladové části se žáci seznámí s rozložením obyvatelstva na zemském povrchu, s podmínkami, které jsou nutné pro život lidí. Ukáží si nejvíce a nejméně osídlené oblasti světa na mapě. </a:t>
                      </a:r>
                      <a:r>
                        <a:rPr lang="cs-CZ" sz="2000" dirty="0" smtClean="0"/>
                        <a:t>Při práci používají také atlas světa. Některé další údaje si vyhledají na internetu.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dirty="0" smtClean="0"/>
                        <a:t>V následujícím testu si ověří získané znalosti. Kliknutím zvolí odpověď na otázku. Při nesprávném výběru se ukáže nespokojený „</a:t>
                      </a:r>
                      <a:r>
                        <a:rPr lang="cs-CZ" sz="2000" dirty="0" err="1" smtClean="0"/>
                        <a:t>smajlík</a:t>
                      </a:r>
                      <a:r>
                        <a:rPr lang="cs-CZ" sz="2000" dirty="0" smtClean="0"/>
                        <a:t>“, pomocí šipky je nutné vrátit se zpět k otázce. Správná odpověď žáky posune na další otázku. Na konci testu žáci najdou vyhodnocení.</a:t>
                      </a:r>
                    </a:p>
                    <a:p>
                      <a:endParaRPr lang="cs-CZ" sz="2000" dirty="0"/>
                    </a:p>
                  </a:txBody>
                  <a:tcPr marL="91439" marR="91439" marT="45718" marB="4571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4052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Vzdělávací oblast:</a:t>
                      </a:r>
                      <a:endParaRPr lang="cs-CZ" sz="2000" dirty="0"/>
                    </a:p>
                  </a:txBody>
                  <a:tcPr marL="91439" marR="91439" marT="45718" marB="4571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Člověk a příroda</a:t>
                      </a:r>
                      <a:endParaRPr lang="cs-CZ" sz="2000" dirty="0"/>
                    </a:p>
                  </a:txBody>
                  <a:tcPr marL="91439" marR="91439" marT="45718" marB="4571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64052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Druh učebního materiálu:</a:t>
                      </a:r>
                      <a:endParaRPr lang="cs-CZ" sz="2000" dirty="0"/>
                    </a:p>
                  </a:txBody>
                  <a:tcPr marL="91439" marR="91439" marT="45718" marB="4571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prezentace</a:t>
                      </a:r>
                      <a:endParaRPr lang="cs-CZ" sz="2000" dirty="0"/>
                    </a:p>
                  </a:txBody>
                  <a:tcPr marL="91439" marR="91439" marT="45718" marB="4571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64052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Stupeň a typ vzdělávání: </a:t>
                      </a:r>
                      <a:endParaRPr lang="cs-CZ" sz="2000" dirty="0"/>
                    </a:p>
                  </a:txBody>
                  <a:tcPr marL="91439" marR="91439" marT="45718" marB="4571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Základní</a:t>
                      </a:r>
                      <a:r>
                        <a:rPr lang="cs-CZ" sz="2000" baseline="0" dirty="0" smtClean="0"/>
                        <a:t> vzdělávání žáků s LMP, 2. stupeň</a:t>
                      </a:r>
                      <a:endParaRPr lang="cs-CZ" sz="2000" dirty="0"/>
                    </a:p>
                  </a:txBody>
                  <a:tcPr marL="91439" marR="91439" marT="45718" marB="4571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64052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Cílová věková skupina:</a:t>
                      </a:r>
                      <a:endParaRPr lang="cs-CZ" sz="2000" dirty="0"/>
                    </a:p>
                  </a:txBody>
                  <a:tcPr marL="91439" marR="91439" marT="45718" marB="4571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12 – 15 let</a:t>
                      </a:r>
                      <a:endParaRPr lang="cs-CZ" sz="2000" dirty="0"/>
                    </a:p>
                  </a:txBody>
                  <a:tcPr marL="91439" marR="91439" marT="45718" marB="4571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26901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82258" y="549853"/>
            <a:ext cx="8208912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7200" b="1" cap="none" spc="200" dirty="0" smtClean="0">
                <a:ln w="29210">
                  <a:solidFill>
                    <a:srgbClr val="FF0000"/>
                  </a:solidFill>
                </a:ln>
                <a:solidFill>
                  <a:schemeClr val="accent3">
                    <a:lumMod val="20000"/>
                    <a:lumOff val="80000"/>
                    <a:alpha val="50000"/>
                  </a:schemeClr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innerShdw blurRad="50800" dist="50800" dir="8100000">
                    <a:srgbClr val="7D7D7D">
                      <a:alpha val="73000"/>
                    </a:srgbClr>
                  </a:innerShdw>
                  <a:reflection blurRad="6350" stA="60000" endA="900" endPos="60000" dist="29997" dir="5400000" sy="-100000" algn="bl" rotWithShape="0"/>
                </a:effectLst>
              </a:rPr>
              <a:t>OSÍDLENÍ NA ZEMI</a:t>
            </a:r>
            <a:endParaRPr lang="cs-CZ" sz="7200" b="1" cap="none" spc="200" dirty="0">
              <a:ln w="29210">
                <a:solidFill>
                  <a:srgbClr val="FF0000"/>
                </a:solidFill>
              </a:ln>
              <a:solidFill>
                <a:schemeClr val="accent3">
                  <a:lumMod val="20000"/>
                  <a:lumOff val="80000"/>
                  <a:alpha val="50000"/>
                </a:schemeClr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  <a:innerShdw blurRad="50800" dist="50800" dir="8100000">
                  <a:srgbClr val="7D7D7D">
                    <a:alpha val="73000"/>
                  </a:srgbClr>
                </a:innerShdw>
                <a:reflection blurRad="6350" stA="60000" endA="900" endPos="60000" dist="29997" dir="5400000" sy="-100000" algn="bl" rotWithShape="0"/>
              </a:effectLst>
            </a:endParaRPr>
          </a:p>
        </p:txBody>
      </p:sp>
      <p:pic>
        <p:nvPicPr>
          <p:cNvPr id="3074" name="Picture 2" descr="C:\Users\Speciální školy\AppData\Local\Microsoft\Windows\Temporary Internet Files\Content.IE5\D54TTK20\MC90043311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204864"/>
            <a:ext cx="6292286" cy="417687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5918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Podmínky potřebné pro život lidí:</a:t>
            </a:r>
            <a:endParaRPr lang="cs-CZ" b="1" dirty="0">
              <a:solidFill>
                <a:srgbClr val="FF0000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424884" y="1038654"/>
            <a:ext cx="3001727" cy="3060361"/>
            <a:chOff x="1119572" y="1778913"/>
            <a:chExt cx="2486294" cy="2486294"/>
          </a:xfrm>
        </p:grpSpPr>
        <p:pic>
          <p:nvPicPr>
            <p:cNvPr id="1026" name="Picture 2" descr="C:\Users\Speciální školy\AppData\Local\Microsoft\Windows\Temporary Internet Files\Content.IE5\JMT04XOV\MP900411667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19572" y="1778913"/>
              <a:ext cx="2486294" cy="2486294"/>
            </a:xfrm>
            <a:prstGeom prst="ellipse">
              <a:avLst/>
            </a:prstGeom>
            <a:ln>
              <a:noFill/>
            </a:ln>
            <a:effectLst>
              <a:softEdge rad="112500"/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1655478" y="2042665"/>
              <a:ext cx="181934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0000"/>
                  </a:solidFill>
                </a:rPr>
                <a:t>potrava</a:t>
              </a:r>
              <a:endParaRPr lang="cs-CZ" sz="40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4818709" y="1125501"/>
            <a:ext cx="3319799" cy="2213199"/>
            <a:chOff x="3923928" y="1556792"/>
            <a:chExt cx="3319799" cy="2213199"/>
          </a:xfrm>
        </p:grpSpPr>
        <p:pic>
          <p:nvPicPr>
            <p:cNvPr id="1027" name="Picture 3" descr="C:\Users\Speciální školy\AppData\Local\Microsoft\Windows\Temporary Internet Files\Content.IE5\I9413YOM\MP900433143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23928" y="1556792"/>
              <a:ext cx="3319799" cy="2213199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4283968" y="1916832"/>
              <a:ext cx="122668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tx2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voda</a:t>
              </a:r>
              <a:endParaRPr lang="cs-CZ" sz="4000" b="1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2642972" y="2852936"/>
            <a:ext cx="2743200" cy="2743200"/>
            <a:chOff x="2642972" y="2852936"/>
            <a:chExt cx="2743200" cy="2743200"/>
          </a:xfrm>
        </p:grpSpPr>
        <p:pic>
          <p:nvPicPr>
            <p:cNvPr id="1028" name="Picture 4" descr="C:\Users\Speciální školy\AppData\Local\Microsoft\Windows\Temporary Internet Files\Content.IE5\J70E3BA2\MC900440405[1].pn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42972" y="2852936"/>
              <a:ext cx="2743200" cy="27432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3368337" y="4317866"/>
              <a:ext cx="1292470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ln>
                    <a:solidFill>
                      <a:srgbClr val="FF0000"/>
                    </a:solidFill>
                  </a:ln>
                  <a:solidFill>
                    <a:srgbClr val="FF3300"/>
                  </a:solidFill>
                </a:rPr>
                <a:t>teplo</a:t>
              </a:r>
              <a:endParaRPr lang="cs-CZ" sz="4000" b="1" dirty="0">
                <a:ln>
                  <a:solidFill>
                    <a:srgbClr val="FF0000"/>
                  </a:solidFill>
                </a:ln>
                <a:solidFill>
                  <a:srgbClr val="FF3300"/>
                </a:solidFill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5603197" y="3471726"/>
            <a:ext cx="3168352" cy="3007635"/>
            <a:chOff x="5796136" y="3764364"/>
            <a:chExt cx="2425894" cy="2378618"/>
          </a:xfrm>
        </p:grpSpPr>
        <p:pic>
          <p:nvPicPr>
            <p:cNvPr id="1029" name="Picture 5" descr="C:\Program Files (x86)\Microsoft Office\MEDIA\CAGCAT10\j0185604.wmf"/>
            <p:cNvPicPr>
              <a:picLocks noChangeAspect="1" noChangeArrowheads="1"/>
            </p:cNvPicPr>
            <p:nvPr/>
          </p:nvPicPr>
          <p:blipFill>
            <a:blip r:embed="rId5" cstate="print">
              <a:duotone>
                <a:schemeClr val="accent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96136" y="3764364"/>
              <a:ext cx="2376264" cy="2378618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6308045" y="5435096"/>
              <a:ext cx="1913985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ln>
                    <a:solidFill>
                      <a:schemeClr val="tx1">
                        <a:lumMod val="50000"/>
                        <a:lumOff val="50000"/>
                      </a:schemeClr>
                    </a:solidFill>
                  </a:ln>
                </a:rPr>
                <a:t>přístřeší</a:t>
              </a:r>
              <a:endParaRPr lang="cs-CZ" sz="4000" b="1" dirty="0">
                <a:ln>
                  <a:solidFill>
                    <a:schemeClr val="tx1">
                      <a:lumMod val="50000"/>
                      <a:lumOff val="50000"/>
                    </a:schemeClr>
                  </a:solidFill>
                </a:ln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281696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/>
          <p:cNvSpPr/>
          <p:nvPr/>
        </p:nvSpPr>
        <p:spPr>
          <a:xfrm>
            <a:off x="395536" y="4749098"/>
            <a:ext cx="8496944" cy="2088232"/>
          </a:xfrm>
          <a:prstGeom prst="rightArrow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První lidská obydlí vznikala poblíž řek nebo pramenů vody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4586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Osídlení zemského povrchu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Nerovnoměrné </a:t>
            </a:r>
          </a:p>
          <a:p>
            <a:r>
              <a:rPr lang="cs-CZ" b="1" dirty="0" smtClean="0"/>
              <a:t>Oblasti přelidněné x neobydlené</a:t>
            </a:r>
          </a:p>
          <a:p>
            <a:r>
              <a:rPr lang="cs-CZ" b="1" dirty="0" smtClean="0"/>
              <a:t>Polovina obyvatelstva žije asi na 5% rozlohy souše</a:t>
            </a:r>
            <a:endParaRPr lang="cs-CZ" b="1" dirty="0"/>
          </a:p>
        </p:txBody>
      </p:sp>
      <p:graphicFrame>
        <p:nvGraphicFramePr>
          <p:cNvPr id="4" name="Graf 3"/>
          <p:cNvGraphicFramePr/>
          <p:nvPr>
            <p:extLst>
              <p:ext uri="{D42A27DB-BD31-4B8C-83A1-F6EECF244321}">
                <p14:modId xmlns:p14="http://schemas.microsoft.com/office/powerpoint/2010/main" val="2015769238"/>
              </p:ext>
            </p:extLst>
          </p:nvPr>
        </p:nvGraphicFramePr>
        <p:xfrm>
          <a:off x="3707904" y="3501008"/>
          <a:ext cx="4799856" cy="305588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990246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Dnes…</a:t>
            </a:r>
            <a:endParaRPr lang="cs-CZ" b="1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507288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Rozvoj dopravy</a:t>
            </a:r>
            <a:br>
              <a:rPr lang="cs-CZ" b="1" dirty="0" smtClean="0"/>
            </a:b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Nové způsoby výroby</a:t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				snadnější způsob získávání 					potravy, vody a materiálů</a:t>
            </a:r>
            <a:endParaRPr lang="cs-CZ" b="1" dirty="0"/>
          </a:p>
        </p:txBody>
      </p:sp>
      <p:cxnSp>
        <p:nvCxnSpPr>
          <p:cNvPr id="5" name="Pravoúhlá spojnice 4"/>
          <p:cNvCxnSpPr/>
          <p:nvPr/>
        </p:nvCxnSpPr>
        <p:spPr>
          <a:xfrm>
            <a:off x="2987824" y="1916832"/>
            <a:ext cx="2592288" cy="1296144"/>
          </a:xfrm>
          <a:prstGeom prst="bentConnector3">
            <a:avLst/>
          </a:prstGeom>
          <a:ln w="76200">
            <a:solidFill>
              <a:srgbClr val="FF0000"/>
            </a:solidFill>
            <a:tailEnd type="arrow"/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4129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Hustota obyvatelstva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obyvatel na km2</a:t>
            </a:r>
          </a:p>
          <a:p>
            <a:endParaRPr lang="cs-CZ" dirty="0"/>
          </a:p>
        </p:txBody>
      </p:sp>
      <p:grpSp>
        <p:nvGrpSpPr>
          <p:cNvPr id="9" name="Skupina 8"/>
          <p:cNvGrpSpPr/>
          <p:nvPr/>
        </p:nvGrpSpPr>
        <p:grpSpPr>
          <a:xfrm>
            <a:off x="6026046" y="1334124"/>
            <a:ext cx="2592288" cy="2592288"/>
            <a:chOff x="5292080" y="1294037"/>
            <a:chExt cx="2592288" cy="2592288"/>
          </a:xfrm>
        </p:grpSpPr>
        <p:sp>
          <p:nvSpPr>
            <p:cNvPr id="5" name="Obdélník 4">
              <a:hlinkClick r:id="rId2"/>
            </p:cNvPr>
            <p:cNvSpPr/>
            <p:nvPr/>
          </p:nvSpPr>
          <p:spPr>
            <a:xfrm>
              <a:off x="5292080" y="1294037"/>
              <a:ext cx="2592288" cy="2592288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bg1"/>
                </a:solidFill>
              </a:endParaRPr>
            </a:p>
          </p:txBody>
        </p:sp>
        <p:pic>
          <p:nvPicPr>
            <p:cNvPr id="4101" name="Picture 5" descr="C:\Program Files (x86)\Microsoft Office\MEDIA\CAGCAT10\j0302953.jpg"/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0000" b="97667" l="22430" r="8130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378" t="10073" r="16689"/>
            <a:stretch/>
          </p:blipFill>
          <p:spPr bwMode="auto">
            <a:xfrm>
              <a:off x="6026046" y="1334124"/>
              <a:ext cx="1214203" cy="251211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5292080" y="2060848"/>
              <a:ext cx="1015021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/>
                <a:t>km2</a:t>
              </a:r>
              <a:endParaRPr lang="cs-CZ" sz="3600" b="1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395536" y="3212976"/>
            <a:ext cx="5114667" cy="3417830"/>
            <a:chOff x="395536" y="3212976"/>
            <a:chExt cx="5114667" cy="3417830"/>
          </a:xfrm>
        </p:grpSpPr>
        <p:pic>
          <p:nvPicPr>
            <p:cNvPr id="8" name="Picture 2" descr="C:\Users\Speciální školy\AppData\Local\Microsoft\Windows\Temporary Internet Files\Content.IE5\I9413YOM\MP900442452[1].jpg">
              <a:hlinkClick r:id="rId5"/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395536" y="3212976"/>
              <a:ext cx="5114667" cy="3417830"/>
            </a:xfrm>
            <a:prstGeom prst="ellipse">
              <a:avLst/>
            </a:prstGeom>
            <a:ln>
              <a:noFill/>
            </a:ln>
            <a:effectLst>
              <a:softEdge rad="112500"/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2339752" y="5805264"/>
              <a:ext cx="165618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KLIKNI</a:t>
              </a:r>
              <a:endParaRPr lang="cs-CZ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12" name="TextovéPole 11"/>
          <p:cNvSpPr txBox="1"/>
          <p:nvPr/>
        </p:nvSpPr>
        <p:spPr>
          <a:xfrm>
            <a:off x="6713690" y="4257962"/>
            <a:ext cx="12170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klikni</a:t>
            </a:r>
            <a:endParaRPr lang="cs-CZ" sz="3600" b="1" dirty="0">
              <a:solidFill>
                <a:srgbClr val="FF0000"/>
              </a:solidFill>
            </a:endParaRPr>
          </a:p>
        </p:txBody>
      </p:sp>
      <p:cxnSp>
        <p:nvCxnSpPr>
          <p:cNvPr id="14" name="Přímá spojnice se šipkou 13"/>
          <p:cNvCxnSpPr/>
          <p:nvPr/>
        </p:nvCxnSpPr>
        <p:spPr>
          <a:xfrm flipV="1">
            <a:off x="8100392" y="4077072"/>
            <a:ext cx="0" cy="648072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2554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Nejhustěji osídlené oblasti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b="1" dirty="0" smtClean="0">
                <a:solidFill>
                  <a:srgbClr val="FF0000"/>
                </a:solidFill>
              </a:rPr>
              <a:t>I.</a:t>
            </a:r>
            <a:r>
              <a:rPr lang="cs-CZ" b="1" dirty="0" smtClean="0"/>
              <a:t> Západní Evropa – Velká Británie, Francie, Německo, státy Beneluxu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smtClean="0">
                <a:solidFill>
                  <a:srgbClr val="FF0000"/>
                </a:solidFill>
              </a:rPr>
              <a:t>II.</a:t>
            </a:r>
            <a:r>
              <a:rPr lang="cs-CZ" b="1" dirty="0" smtClean="0"/>
              <a:t> Východní Asie – Čína, Japonsko, Korejský poloostrov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smtClean="0">
                <a:solidFill>
                  <a:srgbClr val="FF0000"/>
                </a:solidFill>
              </a:rPr>
              <a:t>III.</a:t>
            </a:r>
            <a:r>
              <a:rPr lang="cs-CZ" b="1" dirty="0" smtClean="0"/>
              <a:t> Jižní a jihovýchodní Asie – Indie, Bangladéš, </a:t>
            </a:r>
            <a:r>
              <a:rPr lang="cs-CZ" b="1" dirty="0"/>
              <a:t>P</a:t>
            </a:r>
            <a:r>
              <a:rPr lang="cs-CZ" b="1" dirty="0" smtClean="0"/>
              <a:t>ákistán, Indonésie </a:t>
            </a:r>
          </a:p>
        </p:txBody>
      </p:sp>
    </p:spTree>
    <p:extLst>
      <p:ext uri="{BB962C8B-B14F-4D97-AF65-F5344CB8AC3E}">
        <p14:creationId xmlns:p14="http://schemas.microsoft.com/office/powerpoint/2010/main" val="2932699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Nejhustěji osídlené oblasti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84576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b="1" dirty="0" smtClean="0">
                <a:solidFill>
                  <a:srgbClr val="FF0000"/>
                </a:solidFill>
              </a:rPr>
              <a:t>IV.</a:t>
            </a:r>
            <a:r>
              <a:rPr lang="cs-CZ" b="1" dirty="0" smtClean="0"/>
              <a:t> Severovýchod USA a jihovýchod Kanady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smtClean="0">
                <a:solidFill>
                  <a:srgbClr val="FF0000"/>
                </a:solidFill>
              </a:rPr>
              <a:t>V.</a:t>
            </a:r>
            <a:r>
              <a:rPr lang="cs-CZ" b="1" dirty="0" smtClean="0"/>
              <a:t> Jihozápad USA (Kalifornie)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smtClean="0">
                <a:solidFill>
                  <a:srgbClr val="FF0000"/>
                </a:solidFill>
              </a:rPr>
              <a:t>VI.</a:t>
            </a:r>
            <a:r>
              <a:rPr lang="cs-CZ" b="1" dirty="0" smtClean="0"/>
              <a:t> Jihovýchodní pobřeží Brazílie a La Platy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smtClean="0">
                <a:solidFill>
                  <a:srgbClr val="FF0000"/>
                </a:solidFill>
              </a:rPr>
              <a:t>VII. </a:t>
            </a:r>
            <a:r>
              <a:rPr lang="cs-CZ" b="1" dirty="0" smtClean="0"/>
              <a:t>Dolní tok Nilu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smtClean="0">
                <a:solidFill>
                  <a:srgbClr val="FF0000"/>
                </a:solidFill>
              </a:rPr>
              <a:t>VIII.</a:t>
            </a:r>
            <a:r>
              <a:rPr lang="cs-CZ" b="1" dirty="0" smtClean="0"/>
              <a:t> Jihovýchodní Austrálie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754758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9" name="Picture 5" descr="C:\Users\Speciální školy\AppData\Local\Microsoft\Windows\Temporary Internet Files\Content.IE5\I9413YOM\MP90040037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2445" y="259348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Users\Speciální školy\AppData\Local\Microsoft\Windows\Temporary Internet Files\Content.IE5\JMT04XOV\MP90043889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12" y="188641"/>
            <a:ext cx="5189233" cy="3454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Speciální školy\AppData\Local\Microsoft\Windows\Temporary Internet Files\Content.IE5\I9413YOM\MP900438866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118858"/>
            <a:ext cx="5608712" cy="3739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C:\Users\Speciální školy\AppData\Local\Microsoft\Windows\Temporary Internet Files\Content.IE5\J70E3BA2\MP900302899[1].jpg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500" b="100000" l="234" r="9953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996952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3360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2740815" y="2492896"/>
            <a:ext cx="6490761" cy="4365104"/>
            <a:chOff x="755576" y="764704"/>
            <a:chExt cx="7851065" cy="5715000"/>
          </a:xfrm>
        </p:grpSpPr>
        <p:pic>
          <p:nvPicPr>
            <p:cNvPr id="7173" name="Picture 5" descr="Soubor:Wadala slums - Mumbai.jp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5576" y="764704"/>
              <a:ext cx="7620000" cy="5715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1179070" y="5130488"/>
              <a:ext cx="7427571" cy="134921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rgbClr val="FF0000"/>
                  </a:solidFill>
                </a:rPr>
                <a:t>SLUMY – chudinské čtvrti ve velkoměstech</a:t>
              </a:r>
              <a:endParaRPr lang="cs-CZ" sz="3200" b="1" dirty="0">
                <a:solidFill>
                  <a:srgbClr val="FF0000"/>
                </a:solidFill>
              </a:endParaRPr>
            </a:p>
          </p:txBody>
        </p:sp>
      </p:grpSp>
      <p:pic>
        <p:nvPicPr>
          <p:cNvPr id="7" name="Picture 6" descr="C:\Users\Speciální školy\AppData\Local\Microsoft\Windows\Temporary Internet Files\Content.IE5\I9413YOM\MP900438453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3521"/>
          <a:stretch/>
        </p:blipFill>
        <p:spPr bwMode="auto">
          <a:xfrm>
            <a:off x="0" y="0"/>
            <a:ext cx="4257207" cy="3726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6523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Nejméně osídlené oblasti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84576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b="1" dirty="0" smtClean="0">
                <a:solidFill>
                  <a:srgbClr val="FF0000"/>
                </a:solidFill>
              </a:rPr>
              <a:t>I.</a:t>
            </a:r>
            <a:r>
              <a:rPr lang="cs-CZ" b="1" dirty="0" smtClean="0"/>
              <a:t> Polární oblasti (Arktida a Antarktida)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smtClean="0">
                <a:solidFill>
                  <a:srgbClr val="FF0000"/>
                </a:solidFill>
              </a:rPr>
              <a:t>II.</a:t>
            </a:r>
            <a:r>
              <a:rPr lang="cs-CZ" b="1" dirty="0" smtClean="0"/>
              <a:t> Pouště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smtClean="0">
                <a:solidFill>
                  <a:srgbClr val="FF0000"/>
                </a:solidFill>
              </a:rPr>
              <a:t>III. </a:t>
            </a:r>
            <a:r>
              <a:rPr lang="cs-CZ" b="1" dirty="0" smtClean="0"/>
              <a:t>Lesy v severní Americe, na Sibiři, tropické pralesy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smtClean="0">
                <a:solidFill>
                  <a:srgbClr val="FF0000"/>
                </a:solidFill>
              </a:rPr>
              <a:t>IV. </a:t>
            </a:r>
            <a:r>
              <a:rPr lang="cs-CZ" b="1" dirty="0" smtClean="0"/>
              <a:t>Vysokohorské oblasti (nad 5 tisíc m n.m.)</a:t>
            </a:r>
          </a:p>
          <a:p>
            <a:pPr marL="0" indent="0">
              <a:lnSpc>
                <a:spcPct val="150000"/>
              </a:lnSpc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540754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Users\Speciální školy\AppData\Local\Microsoft\Windows\Temporary Internet Files\Content.IE5\I9413YOM\MC9001948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656"/>
            <a:ext cx="3961424" cy="5221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Speciální školy\AppData\Local\Microsoft\Windows\Temporary Internet Files\Content.IE5\I9413YOM\MP90040331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32656"/>
            <a:ext cx="4441660" cy="2959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1" name="Picture 5" descr="C:\Users\Speciální školy\AppData\Local\Microsoft\Windows\Temporary Internet Files\Content.IE5\J70E3BA2\MP900313891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107722"/>
            <a:ext cx="4104456" cy="2777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Speciální školy\AppData\Local\Microsoft\Windows\Temporary Internet Files\Content.IE5\J70E3BA2\MP90040661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292606"/>
            <a:ext cx="2372217" cy="3556589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5099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Speciální školy\AppData\Local\Microsoft\Windows\Temporary Internet Files\Content.IE5\I9413YOM\MP90025562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19" y="33957"/>
            <a:ext cx="6064949" cy="4063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C:\Users\Speciální školy\AppData\Local\Microsoft\Windows\Temporary Internet Files\Content.IE5\D54TTK20\MP900401209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286"/>
          <a:stretch/>
        </p:blipFill>
        <p:spPr bwMode="auto">
          <a:xfrm>
            <a:off x="3672578" y="3953174"/>
            <a:ext cx="4286250" cy="2904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 descr="C:\Users\Speciální školy\AppData\Local\Microsoft\Windows\Temporary Internet Files\Content.IE5\JMT04XOV\MP900180578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3636" y="627149"/>
            <a:ext cx="2310384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2808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83848" y="4737208"/>
            <a:ext cx="3944978" cy="1992094"/>
            <a:chOff x="316998" y="4339194"/>
            <a:chExt cx="4671588" cy="2378044"/>
          </a:xfrm>
        </p:grpSpPr>
        <p:pic>
          <p:nvPicPr>
            <p:cNvPr id="11267" name="Picture 3" descr="C:\Users\Speciální školy\AppData\Local\Microsoft\Windows\Temporary Internet Files\Content.IE5\D54TTK20\MC900084590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6998" y="4339194"/>
              <a:ext cx="4671588" cy="23780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3059832" y="5733257"/>
              <a:ext cx="1686116" cy="77155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>
                  <a:solidFill>
                    <a:srgbClr val="FF0000"/>
                  </a:solidFill>
                </a:rPr>
                <a:t>jurta</a:t>
              </a:r>
              <a:endParaRPr lang="cs-CZ" sz="36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86597" y="33405"/>
            <a:ext cx="3578408" cy="2243686"/>
            <a:chOff x="683568" y="332656"/>
            <a:chExt cx="3938448" cy="2531718"/>
          </a:xfrm>
        </p:grpSpPr>
        <p:pic>
          <p:nvPicPr>
            <p:cNvPr id="11266" name="Picture 2" descr="C:\Users\Speciální školy\AppData\Local\Microsoft\Windows\Temporary Internet Files\Content.IE5\I9413YOM\MC900229071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3568" y="332656"/>
              <a:ext cx="3938448" cy="25317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3059832" y="1986283"/>
              <a:ext cx="121034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>
                  <a:solidFill>
                    <a:srgbClr val="FF0000"/>
                  </a:solidFill>
                </a:rPr>
                <a:t>iglú</a:t>
              </a:r>
              <a:endParaRPr lang="cs-CZ" sz="3600" b="1" dirty="0">
                <a:solidFill>
                  <a:srgbClr val="FF0000"/>
                </a:solidFill>
              </a:endParaRPr>
            </a:p>
          </p:txBody>
        </p:sp>
      </p:grpSp>
      <p:pic>
        <p:nvPicPr>
          <p:cNvPr id="11268" name="Picture 4" descr="C:\Users\Speciální školy\AppData\Local\Microsoft\Windows\Temporary Internet Files\Content.IE5\JMT04XOV\MP90042519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0794" y="2089102"/>
            <a:ext cx="3211726" cy="4787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9" name="Picture 5" descr="C:\Users\Speciální školy\AppData\Local\Microsoft\Windows\Temporary Internet Files\Content.IE5\JMT04XOV\MC900429591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5007" y="33405"/>
            <a:ext cx="3711549" cy="2450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1" name="Picture 7" descr="C:\Users\Speciální školy\AppData\Local\Microsoft\Windows\Temporary Internet Files\Content.IE5\J70E3BA2\MC900434227[1].wm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5568" y="2277091"/>
            <a:ext cx="2304256" cy="3058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 rot="20768752">
            <a:off x="493392" y="3056471"/>
            <a:ext cx="46041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n>
                  <a:solidFill>
                    <a:schemeClr val="bg1">
                      <a:lumMod val="95000"/>
                    </a:schemeClr>
                  </a:solidFill>
                </a:ln>
                <a:solidFill>
                  <a:srgbClr val="FF0000"/>
                </a:solidFill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Různá obydlí</a:t>
            </a:r>
            <a:endParaRPr lang="cs-CZ" sz="4400" b="1" dirty="0">
              <a:ln>
                <a:solidFill>
                  <a:schemeClr val="bg1">
                    <a:lumMod val="95000"/>
                  </a:schemeClr>
                </a:solidFill>
              </a:ln>
              <a:solidFill>
                <a:srgbClr val="FF0000"/>
              </a:solidFill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93988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12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odorovný svitek 2"/>
          <p:cNvSpPr/>
          <p:nvPr/>
        </p:nvSpPr>
        <p:spPr>
          <a:xfrm>
            <a:off x="2051050" y="1412875"/>
            <a:ext cx="4968875" cy="4824413"/>
          </a:xfrm>
          <a:prstGeom prst="horizontalScroll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b="1" dirty="0">
                <a:solidFill>
                  <a:srgbClr val="FF0000"/>
                </a:solidFill>
              </a:rPr>
              <a:t>TEST</a:t>
            </a:r>
          </a:p>
          <a:p>
            <a:pPr algn="ctr">
              <a:defRPr/>
            </a:pPr>
            <a:r>
              <a:rPr lang="cs-CZ" sz="2400" b="1" dirty="0">
                <a:solidFill>
                  <a:srgbClr val="FF0000"/>
                </a:solidFill>
              </a:rPr>
              <a:t>Kliknutím vyber odpověď. Bude-li tvá volba správná, můžeš postoupit v testu dále.</a:t>
            </a:r>
          </a:p>
          <a:p>
            <a:pPr algn="ctr">
              <a:defRPr/>
            </a:pPr>
            <a:r>
              <a:rPr lang="cs-CZ" sz="2400" b="1" dirty="0">
                <a:solidFill>
                  <a:srgbClr val="FF0000"/>
                </a:solidFill>
              </a:rPr>
              <a:t>Uděláš-li chybu, pomocí šipky se vrať zpět.</a:t>
            </a:r>
          </a:p>
        </p:txBody>
      </p:sp>
    </p:spTree>
    <p:extLst>
      <p:ext uri="{BB962C8B-B14F-4D97-AF65-F5344CB8AC3E}">
        <p14:creationId xmlns:p14="http://schemas.microsoft.com/office/powerpoint/2010/main" val="793185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-36514" y="-19356"/>
            <a:ext cx="9144001" cy="6858000"/>
          </a:xfrm>
          <a:prstGeom prst="actionButtonBlank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2" name="Zaoblený obdélník 1"/>
          <p:cNvSpPr/>
          <p:nvPr/>
        </p:nvSpPr>
        <p:spPr>
          <a:xfrm>
            <a:off x="539552" y="332656"/>
            <a:ext cx="7992888" cy="936104"/>
          </a:xfrm>
          <a:prstGeom prst="roundRect">
            <a:avLst/>
          </a:prstGeom>
          <a:noFill/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Zemský povrch je osídlený: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" name="Oválný popisek 2">
            <a:hlinkClick r:id="" action="ppaction://hlinkshowjump?jump=nextslide"/>
          </p:cNvPr>
          <p:cNvSpPr/>
          <p:nvPr/>
        </p:nvSpPr>
        <p:spPr>
          <a:xfrm>
            <a:off x="4535996" y="1811574"/>
            <a:ext cx="3816932" cy="1761442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b="1" dirty="0" smtClean="0">
                <a:solidFill>
                  <a:schemeClr val="tx1"/>
                </a:solidFill>
              </a:rPr>
              <a:t>nerovnoměrně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" name="Oválný popisek 6">
            <a:hlinkClick r:id="rId2" action="ppaction://hlinksldjump"/>
          </p:cNvPr>
          <p:cNvSpPr/>
          <p:nvPr/>
        </p:nvSpPr>
        <p:spPr>
          <a:xfrm>
            <a:off x="712346" y="1810900"/>
            <a:ext cx="3571622" cy="1598744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b="1" dirty="0" smtClean="0">
                <a:solidFill>
                  <a:schemeClr val="tx1"/>
                </a:solidFill>
              </a:rPr>
              <a:t>rovnoměrně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0131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20638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827584" y="332656"/>
            <a:ext cx="7416824" cy="1224136"/>
          </a:xfrm>
          <a:prstGeom prst="roundRect">
            <a:avLst/>
          </a:prstGeom>
          <a:noFill/>
          <a:ln w="5715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Oválný popisek 2">
            <a:hlinkClick r:id="" action="ppaction://hlinkshowjump?jump=nextslide"/>
          </p:cNvPr>
          <p:cNvSpPr/>
          <p:nvPr/>
        </p:nvSpPr>
        <p:spPr>
          <a:xfrm>
            <a:off x="3222131" y="3429000"/>
            <a:ext cx="2700808" cy="1008112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vysokých hor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válný popisek 5">
            <a:hlinkClick r:id="rId2" action="ppaction://hlinksldjump"/>
          </p:cNvPr>
          <p:cNvSpPr/>
          <p:nvPr/>
        </p:nvSpPr>
        <p:spPr>
          <a:xfrm>
            <a:off x="5556742" y="4869160"/>
            <a:ext cx="2700808" cy="1008112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Číny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válný popisek 6">
            <a:hlinkClick r:id="rId2" action="ppaction://hlinksldjump"/>
          </p:cNvPr>
          <p:cNvSpPr/>
          <p:nvPr/>
        </p:nvSpPr>
        <p:spPr>
          <a:xfrm>
            <a:off x="1007604" y="1844824"/>
            <a:ext cx="2700808" cy="1008112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jižní Asie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4591" name="TextovéPole 3"/>
          <p:cNvSpPr txBox="1">
            <a:spLocks noChangeArrowheads="1"/>
          </p:cNvSpPr>
          <p:nvPr/>
        </p:nvSpPr>
        <p:spPr bwMode="auto">
          <a:xfrm>
            <a:off x="1044316" y="505144"/>
            <a:ext cx="7056437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b="1" dirty="0" smtClean="0"/>
              <a:t>K neobydleným oblastem patří oblasti: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788198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107504" y="7194"/>
            <a:ext cx="9144000" cy="6858000"/>
          </a:xfrm>
          <a:prstGeom prst="actionButtonBlank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467544" y="332656"/>
            <a:ext cx="8496944" cy="1224136"/>
          </a:xfrm>
          <a:prstGeom prst="roundRect">
            <a:avLst/>
          </a:prstGeom>
          <a:noFill/>
          <a:ln w="5715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Oválný popisek 2">
            <a:hlinkClick r:id="rId2" action="ppaction://hlinksldjump"/>
          </p:cNvPr>
          <p:cNvSpPr/>
          <p:nvPr/>
        </p:nvSpPr>
        <p:spPr>
          <a:xfrm>
            <a:off x="323528" y="1838252"/>
            <a:ext cx="3168352" cy="1302715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Finsko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válný popisek 6">
            <a:hlinkClick r:id="" action="ppaction://hlinkshowjump?jump=nextslide"/>
          </p:cNvPr>
          <p:cNvSpPr/>
          <p:nvPr/>
        </p:nvSpPr>
        <p:spPr>
          <a:xfrm>
            <a:off x="5292080" y="4567304"/>
            <a:ext cx="3330624" cy="1440160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Německo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5612" name="TextovéPole 4"/>
          <p:cNvSpPr txBox="1">
            <a:spLocks noChangeArrowheads="1"/>
          </p:cNvSpPr>
          <p:nvPr/>
        </p:nvSpPr>
        <p:spPr bwMode="auto">
          <a:xfrm>
            <a:off x="611561" y="507814"/>
            <a:ext cx="8136904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b="1" dirty="0" smtClean="0"/>
              <a:t>K nejhustěji osídleným státům  v Evropě patří:</a:t>
            </a:r>
            <a:endParaRPr lang="cs-CZ" sz="2800" b="1" dirty="0"/>
          </a:p>
        </p:txBody>
      </p:sp>
      <p:sp>
        <p:nvSpPr>
          <p:cNvPr id="9" name="Oválný popisek 8">
            <a:hlinkClick r:id="rId2" action="ppaction://hlinksldjump"/>
          </p:cNvPr>
          <p:cNvSpPr/>
          <p:nvPr/>
        </p:nvSpPr>
        <p:spPr>
          <a:xfrm>
            <a:off x="3014192" y="3127144"/>
            <a:ext cx="3330624" cy="1440160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Rusko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5025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-6350" y="0"/>
            <a:ext cx="9144000" cy="6858000"/>
          </a:xfrm>
          <a:prstGeom prst="actionButtonBlank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;	</a:t>
            </a:r>
          </a:p>
        </p:txBody>
      </p:sp>
      <p:sp>
        <p:nvSpPr>
          <p:cNvPr id="2" name="Zaoblený obdélník 1"/>
          <p:cNvSpPr/>
          <p:nvPr/>
        </p:nvSpPr>
        <p:spPr>
          <a:xfrm>
            <a:off x="323528" y="332656"/>
            <a:ext cx="8352928" cy="936104"/>
          </a:xfrm>
          <a:prstGeom prst="roundRect">
            <a:avLst/>
          </a:prstGeom>
          <a:noFill/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Oválný popisek 2">
            <a:hlinkClick r:id="rId2" action="ppaction://hlinksldjump"/>
          </p:cNvPr>
          <p:cNvSpPr/>
          <p:nvPr/>
        </p:nvSpPr>
        <p:spPr>
          <a:xfrm>
            <a:off x="323528" y="1556792"/>
            <a:ext cx="3672408" cy="1440160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600" b="1" dirty="0" smtClean="0">
                <a:solidFill>
                  <a:schemeClr val="tx1"/>
                </a:solidFill>
              </a:rPr>
              <a:t>ghetta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6" name="Oválný popisek 5">
            <a:hlinkClick r:id="" action="ppaction://hlinkshowjump?jump=nextslide"/>
          </p:cNvPr>
          <p:cNvSpPr/>
          <p:nvPr/>
        </p:nvSpPr>
        <p:spPr>
          <a:xfrm>
            <a:off x="5220072" y="4725144"/>
            <a:ext cx="3456384" cy="1440160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600" b="1" dirty="0" smtClean="0">
                <a:solidFill>
                  <a:schemeClr val="tx1"/>
                </a:solidFill>
              </a:rPr>
              <a:t>slumy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7" name="Oválný popisek 6">
            <a:hlinkClick r:id="rId2" action="ppaction://hlinksldjump"/>
          </p:cNvPr>
          <p:cNvSpPr/>
          <p:nvPr/>
        </p:nvSpPr>
        <p:spPr>
          <a:xfrm>
            <a:off x="3213479" y="2996952"/>
            <a:ext cx="3546648" cy="1440160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600" b="1" dirty="0" smtClean="0">
                <a:solidFill>
                  <a:schemeClr val="tx1"/>
                </a:solidFill>
              </a:rPr>
              <a:t>jurty</a:t>
            </a:r>
            <a:endParaRPr lang="cs-CZ" sz="3600" b="1" dirty="0"/>
          </a:p>
        </p:txBody>
      </p:sp>
      <p:sp>
        <p:nvSpPr>
          <p:cNvPr id="26639" name="TextovéPole 3"/>
          <p:cNvSpPr txBox="1">
            <a:spLocks noChangeArrowheads="1"/>
          </p:cNvSpPr>
          <p:nvPr/>
        </p:nvSpPr>
        <p:spPr bwMode="auto">
          <a:xfrm>
            <a:off x="323528" y="533400"/>
            <a:ext cx="8208912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b="1" dirty="0" smtClean="0"/>
              <a:t>Chudinské čtvrti ve velkoměstech se nazývají: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716803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-8651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539552" y="270135"/>
            <a:ext cx="7416824" cy="936104"/>
          </a:xfrm>
          <a:prstGeom prst="roundRect">
            <a:avLst/>
          </a:prstGeom>
          <a:noFill/>
          <a:ln w="5715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Oválný popisek 2">
            <a:hlinkClick r:id="rId2" action="ppaction://hlinksldjump"/>
          </p:cNvPr>
          <p:cNvSpPr/>
          <p:nvPr/>
        </p:nvSpPr>
        <p:spPr>
          <a:xfrm>
            <a:off x="5220072" y="4365104"/>
            <a:ext cx="3312741" cy="1296144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600" b="1" dirty="0" smtClean="0">
                <a:solidFill>
                  <a:schemeClr val="tx1"/>
                </a:solidFill>
              </a:rPr>
              <a:t>týpí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6" name="Oválný popisek 5">
            <a:hlinkClick r:id="rId2" action="ppaction://hlinksldjump"/>
          </p:cNvPr>
          <p:cNvSpPr/>
          <p:nvPr/>
        </p:nvSpPr>
        <p:spPr>
          <a:xfrm>
            <a:off x="539552" y="1916832"/>
            <a:ext cx="3240360" cy="1224136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600" b="1" dirty="0" smtClean="0">
                <a:solidFill>
                  <a:schemeClr val="tx1"/>
                </a:solidFill>
              </a:rPr>
              <a:t>jurta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7" name="Oválný popisek 6">
            <a:hlinkClick r:id="" action="ppaction://hlinkshowjump?jump=nextslide"/>
          </p:cNvPr>
          <p:cNvSpPr/>
          <p:nvPr/>
        </p:nvSpPr>
        <p:spPr>
          <a:xfrm>
            <a:off x="3185592" y="3140968"/>
            <a:ext cx="3186608" cy="1152128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600" b="1" dirty="0" smtClean="0">
                <a:solidFill>
                  <a:schemeClr val="tx1"/>
                </a:solidFill>
              </a:rPr>
              <a:t>iglú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7663" name="TextovéPole 3"/>
          <p:cNvSpPr txBox="1">
            <a:spLocks noChangeArrowheads="1"/>
          </p:cNvSpPr>
          <p:nvPr/>
        </p:nvSpPr>
        <p:spPr bwMode="auto">
          <a:xfrm>
            <a:off x="827088" y="476250"/>
            <a:ext cx="770572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b="1" dirty="0" smtClean="0"/>
              <a:t>Na obrázku je obydlí nazývané:</a:t>
            </a:r>
            <a:endParaRPr lang="cs-CZ" sz="2800" b="1" dirty="0"/>
          </a:p>
        </p:txBody>
      </p:sp>
      <p:pic>
        <p:nvPicPr>
          <p:cNvPr id="12290" name="Picture 2" descr="C:\Users\Speciální školy\AppData\Local\Microsoft\Windows\Temporary Internet Files\Content.IE5\I9413YOM\MC9001989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4382" y="1244243"/>
            <a:ext cx="2584764" cy="1765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2439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eselý obličej 3"/>
          <p:cNvSpPr/>
          <p:nvPr/>
        </p:nvSpPr>
        <p:spPr>
          <a:xfrm>
            <a:off x="2915816" y="836712"/>
            <a:ext cx="3312368" cy="3024336"/>
          </a:xfrm>
          <a:prstGeom prst="smileyFace">
            <a:avLst/>
          </a:prstGeom>
          <a:solidFill>
            <a:srgbClr val="FF0000"/>
          </a:solidFill>
          <a:ln w="57150">
            <a:solidFill>
              <a:srgbClr val="C000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Vodorovný svitek 4"/>
          <p:cNvSpPr/>
          <p:nvPr/>
        </p:nvSpPr>
        <p:spPr>
          <a:xfrm>
            <a:off x="468313" y="4365625"/>
            <a:ext cx="8135937" cy="1727200"/>
          </a:xfrm>
          <a:prstGeom prst="horizontalScroll">
            <a:avLst/>
          </a:prstGeom>
          <a:solidFill>
            <a:schemeClr val="tx2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600" b="1" dirty="0">
                <a:solidFill>
                  <a:srgbClr val="FF0000"/>
                </a:solidFill>
              </a:rPr>
              <a:t>Pokud jsi bez zaváhání došel až sem, zasloužíš jedničku</a:t>
            </a:r>
            <a:r>
              <a:rPr lang="cs-CZ" sz="2800" b="1" dirty="0">
                <a:solidFill>
                  <a:srgbClr val="FF0000"/>
                </a:solidFill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4037393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2627313" y="1700213"/>
            <a:ext cx="3816350" cy="3457575"/>
          </a:xfrm>
          <a:prstGeom prst="smileyFace">
            <a:avLst>
              <a:gd name="adj" fmla="val -4653"/>
            </a:avLst>
          </a:prstGeom>
          <a:solidFill>
            <a:schemeClr val="tx1">
              <a:lumMod val="50000"/>
              <a:lumOff val="50000"/>
            </a:schemeClr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7885113" y="6021388"/>
            <a:ext cx="863600" cy="647700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1389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/>
              <a:t>Malý úkol na závěr:</a:t>
            </a:r>
            <a:br>
              <a:rPr lang="cs-CZ" sz="4000" b="1" dirty="0" smtClean="0"/>
            </a:br>
            <a:r>
              <a:rPr lang="cs-CZ" sz="2700" b="1" dirty="0" smtClean="0"/>
              <a:t>vylušti název malého státu s největší hustotou obyvatelstva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3600" b="1" dirty="0" smtClean="0"/>
              <a:t>PYŽAMO NAKOUPÍME LEVNĚ V PRAZE.</a:t>
            </a:r>
            <a:br>
              <a:rPr lang="cs-CZ" sz="3600" b="1" dirty="0" smtClean="0"/>
            </a:br>
            <a:endParaRPr lang="cs-CZ" sz="3600" b="1" dirty="0" smtClean="0"/>
          </a:p>
          <a:p>
            <a:r>
              <a:rPr lang="cs-CZ" sz="3600" b="1" dirty="0" smtClean="0"/>
              <a:t>PYŽA</a:t>
            </a:r>
            <a:r>
              <a:rPr lang="cs-CZ" sz="3600" b="1" u="sng" dirty="0" smtClean="0">
                <a:solidFill>
                  <a:srgbClr val="FF0000"/>
                </a:solidFill>
              </a:rPr>
              <a:t>MO</a:t>
            </a:r>
            <a:r>
              <a:rPr lang="cs-CZ" sz="3600" b="1" u="sng" dirty="0" smtClean="0"/>
              <a:t> </a:t>
            </a:r>
            <a:r>
              <a:rPr lang="cs-CZ" sz="3600" b="1" u="sng" dirty="0" smtClean="0">
                <a:solidFill>
                  <a:srgbClr val="FF0000"/>
                </a:solidFill>
              </a:rPr>
              <a:t>NAKO</a:t>
            </a:r>
            <a:r>
              <a:rPr lang="cs-CZ" sz="3600" b="1" dirty="0" smtClean="0"/>
              <a:t>UPÍME LEVNĚ V PRAZE.</a:t>
            </a:r>
            <a:br>
              <a:rPr lang="cs-CZ" sz="3600" b="1" dirty="0" smtClean="0"/>
            </a:br>
            <a:endParaRPr lang="cs-CZ" sz="3600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0500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http://upload.wikimedia.org/wikipedia/commons/3/3f/Europe_location_MCO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36526"/>
            <a:ext cx="9237795" cy="6994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Kříž 4"/>
          <p:cNvSpPr/>
          <p:nvPr/>
        </p:nvSpPr>
        <p:spPr>
          <a:xfrm>
            <a:off x="395536" y="5517232"/>
            <a:ext cx="1368152" cy="1080120"/>
          </a:xfrm>
          <a:prstGeom prst="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3"/>
              </a:rPr>
              <a:t>klikni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955861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Snímek 12</a:t>
            </a:r>
          </a:p>
          <a:p>
            <a:r>
              <a:rPr lang="cs-CZ" sz="2000" dirty="0" smtClean="0">
                <a:effectLst/>
              </a:rPr>
              <a:t>SWAMINATHAN. </a:t>
            </a:r>
            <a:r>
              <a:rPr lang="cs-CZ" sz="2000" i="1" dirty="0" smtClean="0">
                <a:effectLst/>
              </a:rPr>
              <a:t>wikipedia.cz</a:t>
            </a:r>
            <a:r>
              <a:rPr lang="cs-CZ" sz="2000" dirty="0" smtClean="0">
                <a:effectLst/>
              </a:rPr>
              <a:t> [online]. [cit. 8.10.2012]. Dostupný na WWW: </a:t>
            </a:r>
            <a:r>
              <a:rPr lang="cs-CZ" sz="2000" dirty="0" smtClean="0">
                <a:effectLst/>
                <a:hlinkClick r:id="rId2"/>
              </a:rPr>
              <a:t>http://cs.wikipedia.org/wiki/Soubor:Wadala_slums_-_Mumbai.jpg</a:t>
            </a:r>
            <a:endParaRPr lang="cs-CZ" sz="2000" dirty="0" smtClean="0">
              <a:effectLst/>
            </a:endParaRPr>
          </a:p>
          <a:p>
            <a:r>
              <a:rPr lang="cs-CZ" sz="2000" dirty="0" smtClean="0"/>
              <a:t>Snímek 26</a:t>
            </a:r>
          </a:p>
          <a:p>
            <a:r>
              <a:rPr lang="cs-CZ" sz="2000" dirty="0" smtClean="0">
                <a:effectLst/>
              </a:rPr>
              <a:t>DAVID LIUZZO. </a:t>
            </a:r>
            <a:r>
              <a:rPr lang="cs-CZ" sz="2000" i="1" dirty="0" smtClean="0">
                <a:effectLst/>
              </a:rPr>
              <a:t>wikipedia.cz</a:t>
            </a:r>
            <a:r>
              <a:rPr lang="cs-CZ" sz="2000" dirty="0" smtClean="0">
                <a:effectLst/>
              </a:rPr>
              <a:t> [online]. [cit. 8.10.2012]. Dostupný na WWW</a:t>
            </a:r>
            <a:r>
              <a:rPr lang="cs-CZ" sz="2000" smtClean="0">
                <a:effectLst/>
              </a:rPr>
              <a:t>: </a:t>
            </a:r>
            <a:r>
              <a:rPr lang="cs-CZ" sz="2000">
                <a:hlinkClick r:id="rId3"/>
              </a:rPr>
              <a:t>http://</a:t>
            </a:r>
            <a:r>
              <a:rPr lang="cs-CZ" sz="2000" smtClean="0">
                <a:hlinkClick r:id="rId3"/>
              </a:rPr>
              <a:t>cs.wikipedia.org/wiki/Soubor:Europe_location_MCO.png</a:t>
            </a:r>
            <a:endParaRPr lang="cs-CZ" sz="2000" smtClean="0"/>
          </a:p>
          <a:p>
            <a:r>
              <a:rPr lang="cs-CZ" sz="2000" smtClean="0"/>
              <a:t>Další </a:t>
            </a:r>
            <a:r>
              <a:rPr lang="cs-CZ" sz="2000" dirty="0" smtClean="0"/>
              <a:t>obrázky Galerie Microsoft Office - Klipart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2790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173</TotalTime>
  <Words>513</Words>
  <Application>Microsoft Office PowerPoint</Application>
  <PresentationFormat>Předvádění na obrazovce (4:3)</PresentationFormat>
  <Paragraphs>98</Paragraphs>
  <Slides>27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Motiv systému Office</vt:lpstr>
      <vt:lpstr>Prezentace aplikace PowerPoint</vt:lpstr>
      <vt:lpstr>Prezentace aplikace PowerPoint</vt:lpstr>
      <vt:lpstr>Prezentace aplikace PowerPoint</vt:lpstr>
      <vt:lpstr>Podmínky potřebné pro život lidí:</vt:lpstr>
      <vt:lpstr>Prezentace aplikace PowerPoint</vt:lpstr>
      <vt:lpstr>Osídlení zemského povrchu</vt:lpstr>
      <vt:lpstr>Dnes…</vt:lpstr>
      <vt:lpstr>Hustota obyvatelstva</vt:lpstr>
      <vt:lpstr>Nejhustěji osídlené oblasti</vt:lpstr>
      <vt:lpstr>Nejhustěji osídlené oblasti</vt:lpstr>
      <vt:lpstr>Prezentace aplikace PowerPoint</vt:lpstr>
      <vt:lpstr>Prezentace aplikace PowerPoint</vt:lpstr>
      <vt:lpstr>Nejméně osídlené oblasti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Malý úkol na závěr: vylušti název malého státu s největší hustotou obyvatelstva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Speciální školy</dc:creator>
  <cp:lastModifiedBy>Speciální školy</cp:lastModifiedBy>
  <cp:revision>21</cp:revision>
  <dcterms:created xsi:type="dcterms:W3CDTF">2013-02-01T13:00:21Z</dcterms:created>
  <dcterms:modified xsi:type="dcterms:W3CDTF">2013-03-17T08:18:46Z</dcterms:modified>
</cp:coreProperties>
</file>