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84" r:id="rId5"/>
    <p:sldId id="285" r:id="rId6"/>
    <p:sldId id="314" r:id="rId7"/>
    <p:sldId id="286" r:id="rId8"/>
    <p:sldId id="287" r:id="rId9"/>
    <p:sldId id="288" r:id="rId10"/>
    <p:sldId id="290" r:id="rId11"/>
    <p:sldId id="315" r:id="rId12"/>
    <p:sldId id="295" r:id="rId13"/>
    <p:sldId id="316" r:id="rId14"/>
    <p:sldId id="317" r:id="rId15"/>
    <p:sldId id="318" r:id="rId16"/>
    <p:sldId id="273" r:id="rId17"/>
    <p:sldId id="274" r:id="rId18"/>
    <p:sldId id="275" r:id="rId19"/>
    <p:sldId id="276" r:id="rId20"/>
    <p:sldId id="277" r:id="rId21"/>
    <p:sldId id="278" r:id="rId22"/>
    <p:sldId id="319" r:id="rId23"/>
    <p:sldId id="280" r:id="rId24"/>
    <p:sldId id="283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6B1"/>
    <a:srgbClr val="00CC00"/>
    <a:srgbClr val="CE2D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84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569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83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543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49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176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5082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7190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0040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878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2209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9AB91-1C9F-4C24-8FDE-71DE8758060A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46E7D-7A00-43EC-8F85-079A6F559E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5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a/a5/MSH80_eruption_mount_st_helens_05-18-80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hyperlink" Target="http://www.stream.cz/uservideo/568074-erupce-sopky-na-hawaii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hyperlink" Target="http://www.stream.cz/video/607713-pompeje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//upload.wikimedia.org/wikipedia/commons/c/c7/Europe_location_ISL.png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Yellowstonsk%C3%BD_n%C3%A1rodn%C3%AD_park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virtuelgalathea3.dk/files/virtuelgalathea3.dk/reading_material/world.jpg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SH80_eruption_mount_st_helens_05-18-80.jpg" TargetMode="External"/><Relationship Id="rId2" Type="http://schemas.openxmlformats.org/officeDocument/2006/relationships/hyperlink" Target="http://cs.wikipedia.org/wiki/Soubor:Destructive_plate_margin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Europe_location_ISL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0857629"/>
              </p:ext>
            </p:extLst>
          </p:nvPr>
        </p:nvGraphicFramePr>
        <p:xfrm>
          <a:off x="611560" y="476672"/>
          <a:ext cx="8002587" cy="46176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874962"/>
                <a:gridCol w="5127625"/>
              </a:tblGrid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Název školy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ZŠ a MŠ, Jilemnice, Komenského 103, příspěvková organizace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Autor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Mgr. Tereza Jechová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Název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VY_32_INOVACE_2B_09_SOPECNA_CINNOST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Předmět 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ZEMĚPIS 9.ROČNÍK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5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Téma 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Sopečná činnost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Datum tvorby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Říjen 2012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Číslo projektu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 OP VK 1.4 70839921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3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65763"/>
            <a:ext cx="415925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972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552699"/>
              </p:ext>
            </p:extLst>
          </p:nvPr>
        </p:nvGraphicFramePr>
        <p:xfrm>
          <a:off x="323850" y="649288"/>
          <a:ext cx="8424863" cy="586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17"/>
                <a:gridCol w="5328546"/>
              </a:tblGrid>
              <a:tr h="464052">
                <a:tc gridSpan="2"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ANOTACE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547140">
                <a:tc gridSpan="2">
                  <a:txBody>
                    <a:bodyPr/>
                    <a:lstStyle/>
                    <a:p>
                      <a:r>
                        <a:rPr lang="cs-CZ" sz="2000" dirty="0" smtClean="0"/>
                        <a:t>Materiál je určen k získání znalostí o přírodních jevech – sopečné činnosti a o oblastech,</a:t>
                      </a:r>
                      <a:r>
                        <a:rPr lang="cs-CZ" sz="2000" baseline="0" dirty="0" smtClean="0"/>
                        <a:t> které jsou touto činností postihovány </a:t>
                      </a:r>
                      <a:r>
                        <a:rPr lang="cs-CZ" sz="2000" dirty="0" smtClean="0"/>
                        <a:t>a následně k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dirty="0" smtClean="0"/>
                        <a:t> procvičení a upevnění</a:t>
                      </a:r>
                      <a:r>
                        <a:rPr lang="cs-CZ" sz="2000" baseline="0" dirty="0" smtClean="0"/>
                        <a:t> získaných poznatků. </a:t>
                      </a:r>
                    </a:p>
                    <a:p>
                      <a:r>
                        <a:rPr lang="cs-CZ" sz="2000" baseline="0" dirty="0" smtClean="0"/>
                        <a:t>V úvodní výkladové části se žáci seznámí se vznikem, projevy a důsledky sopečného výbuchu, dále si ukážou oblasti, které jsou sopečnou činností postihovány.</a:t>
                      </a:r>
                      <a:r>
                        <a:rPr lang="cs-CZ" sz="2000" dirty="0" smtClean="0"/>
                        <a:t> Při práci využívají atlas světa. Některé další údaje si vyhledají na internetu.</a:t>
                      </a:r>
                      <a:r>
                        <a:rPr lang="cs-CZ" sz="2000" baseline="0" dirty="0" smtClean="0"/>
                        <a:t> </a:t>
                      </a:r>
                    </a:p>
                    <a:p>
                      <a:r>
                        <a:rPr lang="cs-CZ" sz="2000" dirty="0" smtClean="0"/>
                        <a:t>V následujícím testu si ověří získané znalosti.</a:t>
                      </a:r>
                      <a:r>
                        <a:rPr lang="cs-CZ" sz="2000" baseline="0" dirty="0" smtClean="0"/>
                        <a:t> Mají okamžitou kontrolu, zda odpovídají správně.</a:t>
                      </a:r>
                      <a:r>
                        <a:rPr lang="cs-CZ" sz="2000" dirty="0" smtClean="0"/>
                        <a:t> Na konci testu žáci najdou vyhodnocení. </a:t>
                      </a:r>
                    </a:p>
                    <a:p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405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Vzdělávací oblast: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Člověk a příroda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5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Druh učebního materiálu: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prezentace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5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Stupeň a typ vzdělávání: 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Základní</a:t>
                      </a:r>
                      <a:r>
                        <a:rPr lang="cs-CZ" sz="2000" baseline="0" dirty="0" smtClean="0"/>
                        <a:t> vzdělávání žáků s LMP, 2. stupeň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5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Cílová věková skupina: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12 – 15 let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94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4000" r="4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2348880"/>
            <a:ext cx="8352928" cy="154178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28575">
                  <a:solidFill>
                    <a:srgbClr val="FFFF00"/>
                  </a:solidFill>
                </a:ln>
                <a:solidFill>
                  <a:srgbClr val="CE2D1C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SOPEČNÁ ČINNOST</a:t>
            </a:r>
            <a:endParaRPr lang="cs-CZ" sz="5400" b="1" cap="none" spc="0" dirty="0">
              <a:ln w="28575">
                <a:solidFill>
                  <a:srgbClr val="FFFF00"/>
                </a:solidFill>
              </a:ln>
              <a:solidFill>
                <a:srgbClr val="CE2D1C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216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Výbuch sopky - popis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00600"/>
          </a:xfrm>
        </p:spPr>
        <p:txBody>
          <a:bodyPr>
            <a:normAutofit/>
          </a:bodyPr>
          <a:lstStyle/>
          <a:p>
            <a:r>
              <a:rPr lang="cs-CZ" b="1" dirty="0" smtClean="0"/>
              <a:t>Přírodní jev – rozžhavená hornina - </a:t>
            </a:r>
            <a:r>
              <a:rPr lang="cs-CZ" b="1" dirty="0" smtClean="0">
                <a:solidFill>
                  <a:srgbClr val="FF0000"/>
                </a:solidFill>
              </a:rPr>
              <a:t>MAGMA</a:t>
            </a:r>
            <a:r>
              <a:rPr lang="cs-CZ" b="1" dirty="0" smtClean="0"/>
              <a:t> z nitra Země stoupá k povrchu. Tlakem dojde k proražení zemské kůry.</a:t>
            </a:r>
          </a:p>
          <a:p>
            <a:r>
              <a:rPr lang="cs-CZ" b="1" dirty="0" smtClean="0"/>
              <a:t>Magma se dostává na zemský povrch – </a:t>
            </a:r>
            <a:r>
              <a:rPr lang="cs-CZ" b="1" dirty="0" smtClean="0">
                <a:solidFill>
                  <a:srgbClr val="FF0000"/>
                </a:solidFill>
              </a:rPr>
              <a:t>LÁVA.</a:t>
            </a:r>
          </a:p>
          <a:p>
            <a:r>
              <a:rPr lang="cs-CZ" b="1" dirty="0" smtClean="0"/>
              <a:t>Při výbuchu sopky unikají jedovaté plyny, vytéká láva, jsou vymršťovány  sopečné bloky (hranaté) a sopečné bomby (zaoblené), sopečný písek, sopečný popel.</a:t>
            </a:r>
          </a:p>
          <a:p>
            <a:r>
              <a:rPr lang="cs-CZ" b="1" dirty="0" smtClean="0"/>
              <a:t>Sopečnou činnost často doprovází zemětřesení.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135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139844" y="1196752"/>
            <a:ext cx="4088340" cy="648072"/>
            <a:chOff x="2139844" y="1196752"/>
            <a:chExt cx="4088340" cy="648072"/>
          </a:xfrm>
        </p:grpSpPr>
        <p:cxnSp>
          <p:nvCxnSpPr>
            <p:cNvPr id="3" name="Přímá spojnice se šipkou 2"/>
            <p:cNvCxnSpPr/>
            <p:nvPr/>
          </p:nvCxnSpPr>
          <p:spPr>
            <a:xfrm>
              <a:off x="2483768" y="1844824"/>
              <a:ext cx="3744416" cy="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" name="TextovéPole 5"/>
            <p:cNvSpPr txBox="1"/>
            <p:nvPr/>
          </p:nvSpPr>
          <p:spPr>
            <a:xfrm>
              <a:off x="2139844" y="1196752"/>
              <a:ext cx="132837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KRÁTER</a:t>
              </a:r>
              <a:endParaRPr lang="cs-CZ" sz="2800" b="1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2464206" y="3140968"/>
            <a:ext cx="4088340" cy="648072"/>
            <a:chOff x="2139844" y="1196752"/>
            <a:chExt cx="4088340" cy="648072"/>
          </a:xfrm>
        </p:grpSpPr>
        <p:cxnSp>
          <p:nvCxnSpPr>
            <p:cNvPr id="9" name="Přímá spojnice se šipkou 8"/>
            <p:cNvCxnSpPr/>
            <p:nvPr/>
          </p:nvCxnSpPr>
          <p:spPr>
            <a:xfrm>
              <a:off x="2483768" y="1844824"/>
              <a:ext cx="3744416" cy="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TextovéPole 9"/>
            <p:cNvSpPr txBox="1"/>
            <p:nvPr/>
          </p:nvSpPr>
          <p:spPr>
            <a:xfrm>
              <a:off x="2139844" y="1196752"/>
              <a:ext cx="312810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SOPOUCH </a:t>
              </a:r>
              <a:r>
                <a:rPr lang="cs-CZ" sz="2000" b="1" dirty="0" smtClean="0"/>
                <a:t>hlavní komín</a:t>
              </a:r>
              <a:endParaRPr lang="cs-CZ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38495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Soubor:MSH80 eruption mount st helens 05-18-8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031" y="43829"/>
            <a:ext cx="4536504" cy="682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peciální školy\AppData\Local\Microsoft\Windows\Temporary Internet Files\Content.IE5\JMT04XOV\MC9001605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65104"/>
            <a:ext cx="2412066" cy="232722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peciální školy\AppData\Local\Microsoft\Windows\Temporary Internet Files\Content.IE5\D54TTK20\MC9002829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096344" cy="2414337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43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3275856" y="1052736"/>
            <a:ext cx="2412440" cy="2376264"/>
            <a:chOff x="3275856" y="1052736"/>
            <a:chExt cx="2412440" cy="2376264"/>
          </a:xfrm>
        </p:grpSpPr>
        <p:pic>
          <p:nvPicPr>
            <p:cNvPr id="2" name="Picture 2" descr="C:\Users\Speciální školy\AppData\Local\Microsoft\Windows\Temporary Internet Files\Content.IE5\D54TTK20\MC900028169[1].wmf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56" y="1052736"/>
              <a:ext cx="2412440" cy="2376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4039124" y="1340768"/>
              <a:ext cx="11015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FF0000"/>
                  </a:solidFill>
                </a:rPr>
                <a:t>klikni</a:t>
              </a:r>
              <a:endParaRPr lang="cs-CZ" sz="32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611560" y="4221088"/>
            <a:ext cx="82809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Nebezpečí </a:t>
            </a:r>
            <a:r>
              <a:rPr lang="cs-CZ" sz="2800" b="1" dirty="0" smtClean="0"/>
              <a:t>– horké plyny, sopečné pumy a popel – rychlost až 200 km/h</a:t>
            </a:r>
            <a:br>
              <a:rPr lang="cs-CZ" sz="2800" b="1" dirty="0" smtClean="0"/>
            </a:br>
            <a:endParaRPr lang="cs-CZ" sz="2800" b="1" dirty="0" smtClean="0"/>
          </a:p>
          <a:p>
            <a:r>
              <a:rPr lang="cs-CZ" sz="2800" b="1" dirty="0" smtClean="0"/>
              <a:t>Láva – ničí  vše, co zaplaví – postupuje pomalu – výjimečně způsobí smrt lidí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08511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/>
              <a:t>Druhy sopek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Aktivní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/>
              <a:t>– sopky s pravidelnými erupcemi</a:t>
            </a:r>
            <a:br>
              <a:rPr lang="cs-CZ" b="1" dirty="0" smtClean="0"/>
            </a:br>
            <a:endParaRPr lang="cs-CZ" b="1" dirty="0" smtClean="0"/>
          </a:p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Vyhaslé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/>
              <a:t>– sopky, které by už neměly vybuchnout.</a:t>
            </a:r>
            <a:br>
              <a:rPr lang="cs-CZ" b="1" dirty="0" smtClean="0"/>
            </a:br>
            <a:endParaRPr lang="cs-CZ" b="1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Nečinné (spící)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– mohou obnovit svou činnost. </a:t>
            </a:r>
            <a:r>
              <a:rPr lang="cs-CZ" b="1" i="1" dirty="0" smtClean="0"/>
              <a:t>(Sopky mohou být nečinné i tisíce let)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9179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algn="l"/>
            <a:r>
              <a:rPr lang="cs-CZ" sz="4000" b="1" dirty="0">
                <a:solidFill>
                  <a:srgbClr val="FF0000"/>
                </a:solidFill>
              </a:rPr>
              <a:t>Zkáza Pompejí – 79 n. l.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1691680" y="1844824"/>
            <a:ext cx="1725473" cy="2317619"/>
            <a:chOff x="3709263" y="2023038"/>
            <a:chExt cx="1725473" cy="2317619"/>
          </a:xfrm>
        </p:grpSpPr>
        <p:pic>
          <p:nvPicPr>
            <p:cNvPr id="29697" name="Picture 1" descr="C:\Users\Speciální školy\AppData\Local\Microsoft\Windows\Temporary Internet Files\Content.IE5\JMT04XOV\MC900293336[1].wmf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9263" y="2517343"/>
              <a:ext cx="1725473" cy="18233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4228548" y="2023038"/>
              <a:ext cx="98777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klikni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9702" name="Picture 6" descr="C:\Users\Speciální školy\AppData\Local\Microsoft\Windows\Temporary Internet Files\Content.IE5\JMT04XOV\MC9004336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36755"/>
            <a:ext cx="3438525" cy="465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Kříž 3"/>
          <p:cNvSpPr/>
          <p:nvPr/>
        </p:nvSpPr>
        <p:spPr>
          <a:xfrm>
            <a:off x="6689518" y="4280075"/>
            <a:ext cx="360040" cy="504056"/>
          </a:xfrm>
          <a:prstGeom prst="plu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73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60648"/>
            <a:ext cx="8147248" cy="864096"/>
          </a:xfrm>
        </p:spPr>
        <p:txBody>
          <a:bodyPr>
            <a:normAutofit/>
          </a:bodyPr>
          <a:lstStyle/>
          <a:p>
            <a:pPr algn="l"/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Podmořské sopky – sopečné ostrovy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:\Users\Speciální školy\AppData\Local\Microsoft\Windows\Temporary Internet Files\Content.IE5\I9413YOM\MP9004425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933" y="2100531"/>
            <a:ext cx="7158105" cy="475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49" name="Picture 1" descr="C:\Users\Speciální školy\AppData\Local\Microsoft\Windows\Temporary Internet Files\Content.IE5\J70E3BA2\MC9004369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221630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491880" y="1412776"/>
            <a:ext cx="5472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HAVAJSKÉ OSTROVY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/>
              <a:t>Najdi v atlase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6862" y="5657671"/>
            <a:ext cx="8668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Pokud sopka na mořském dně vybuchuje dost často, může její výška postupně dosáhnout hladiny moře a začít utvářet ostrov.</a:t>
            </a:r>
          </a:p>
          <a:p>
            <a:pPr algn="ctr"/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4434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ubor:Europe location ISL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52" y="1700808"/>
            <a:ext cx="6035824" cy="45268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Největší sopečný ostrov na světě - </a:t>
            </a:r>
            <a:r>
              <a:rPr lang="cs-CZ" sz="4000" b="1" u="sng" dirty="0">
                <a:solidFill>
                  <a:srgbClr val="FF0000"/>
                </a:solidFill>
              </a:rPr>
              <a:t>Island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5940152" y="1412776"/>
            <a:ext cx="3024336" cy="5435383"/>
            <a:chOff x="5940152" y="1412776"/>
            <a:chExt cx="3024336" cy="5435383"/>
          </a:xfrm>
        </p:grpSpPr>
        <p:pic>
          <p:nvPicPr>
            <p:cNvPr id="31747" name="Picture 3" descr="C:\Users\Speciální školy\AppData\Local\Microsoft\Windows\Temporary Internet Files\Content.IE5\J70E3BA2\MP900431667[1]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70" r="22060"/>
            <a:stretch/>
          </p:blipFill>
          <p:spPr bwMode="auto">
            <a:xfrm>
              <a:off x="6516216" y="2908679"/>
              <a:ext cx="2216729" cy="3939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5940152" y="1412776"/>
              <a:ext cx="3024336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GEJZÍRY</a:t>
              </a:r>
              <a:r>
                <a:rPr lang="cs-CZ" sz="2800" b="1" dirty="0" smtClean="0"/>
                <a:t> – horké prameny</a:t>
              </a:r>
            </a:p>
            <a:p>
              <a:r>
                <a:rPr lang="cs-CZ" sz="2800" b="1" dirty="0" smtClean="0"/>
                <a:t>výskyt v blízkosti sopek </a:t>
              </a:r>
              <a:endParaRPr lang="cs-CZ" sz="2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61214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r>
              <a:rPr lang="cs-CZ" sz="4000" dirty="0"/>
              <a:t> </a:t>
            </a:r>
            <a:r>
              <a:rPr lang="cs-CZ" sz="4800" dirty="0" err="1">
                <a:ln w="19050">
                  <a:solidFill>
                    <a:srgbClr val="92D05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Yellowstonský</a:t>
            </a:r>
            <a:r>
              <a:rPr lang="cs-CZ" sz="4800" dirty="0">
                <a:ln w="19050">
                  <a:solidFill>
                    <a:srgbClr val="92D05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národní park v USA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196975"/>
            <a:ext cx="8784976" cy="492918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b="1" dirty="0" smtClean="0"/>
              <a:t>V </a:t>
            </a:r>
            <a:r>
              <a:rPr lang="cs-CZ" b="1" dirty="0"/>
              <a:t>parku je více než 10 000 přírodních jevů způsobených sopečnou činností.</a:t>
            </a:r>
            <a:br>
              <a:rPr lang="cs-CZ" b="1" dirty="0"/>
            </a:br>
            <a:endParaRPr lang="cs-CZ" b="1" dirty="0"/>
          </a:p>
          <a:p>
            <a:pPr>
              <a:lnSpc>
                <a:spcPct val="150000"/>
              </a:lnSpc>
            </a:pPr>
            <a:r>
              <a:rPr lang="cs-CZ" b="1" dirty="0" smtClean="0"/>
              <a:t>Nachází </a:t>
            </a:r>
            <a:r>
              <a:rPr lang="cs-CZ" b="1" dirty="0"/>
              <a:t>se zde 110 vodopádů a velké množství </a:t>
            </a:r>
            <a:r>
              <a:rPr lang="cs-CZ" b="1" dirty="0" smtClean="0"/>
              <a:t>horkých </a:t>
            </a:r>
            <a:r>
              <a:rPr lang="cs-CZ" b="1" dirty="0"/>
              <a:t>pramenů, ledovcových jezer, bublajících bahenních sopek, kaňonů, erodovaných lávových proudů a </a:t>
            </a:r>
            <a:r>
              <a:rPr lang="cs-CZ" b="1" dirty="0" smtClean="0"/>
              <a:t>gejzírů.</a:t>
            </a:r>
            <a:endParaRPr lang="cs-CZ" b="1" dirty="0"/>
          </a:p>
          <a:p>
            <a:pPr>
              <a:lnSpc>
                <a:spcPct val="90000"/>
              </a:lnSpc>
            </a:pPr>
            <a:endParaRPr lang="cs-CZ" sz="2400" dirty="0"/>
          </a:p>
        </p:txBody>
      </p:sp>
      <p:sp>
        <p:nvSpPr>
          <p:cNvPr id="2" name="Slunce 1">
            <a:hlinkClick r:id="rId2"/>
          </p:cNvPr>
          <p:cNvSpPr/>
          <p:nvPr/>
        </p:nvSpPr>
        <p:spPr>
          <a:xfrm>
            <a:off x="6228184" y="5157192"/>
            <a:ext cx="2636524" cy="1512168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klikni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61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Soužití se sopkami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3600" b="1" dirty="0" smtClean="0"/>
              <a:t>Monitorování sopek (</a:t>
            </a:r>
            <a:r>
              <a:rPr lang="cs-CZ" sz="3600" b="1" dirty="0" err="1" smtClean="0"/>
              <a:t>geodimetry</a:t>
            </a:r>
            <a:r>
              <a:rPr lang="cs-CZ" sz="3600" b="1" dirty="0" smtClean="0"/>
              <a:t>, seismometry) – včasná evakuace</a:t>
            </a:r>
            <a:br>
              <a:rPr lang="cs-CZ" sz="3600" b="1" dirty="0" smtClean="0"/>
            </a:br>
            <a:endParaRPr lang="cs-CZ" sz="3600" b="1" dirty="0" smtClean="0"/>
          </a:p>
          <a:p>
            <a:pPr>
              <a:lnSpc>
                <a:spcPct val="150000"/>
              </a:lnSpc>
            </a:pPr>
            <a:r>
              <a:rPr lang="cs-CZ" sz="3600" b="1" dirty="0" smtClean="0"/>
              <a:t>Sopečný popel – úrodná půda - zemědělství</a:t>
            </a:r>
          </a:p>
          <a:p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53622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cs-CZ" b="1" i="1" dirty="0" smtClean="0"/>
              <a:t>Mapa – výskyt sopečné činnosti: </a:t>
            </a:r>
            <a:br>
              <a:rPr lang="cs-CZ" b="1" i="1" dirty="0" smtClean="0"/>
            </a:br>
            <a:r>
              <a:rPr lang="cs-CZ" b="1" i="1" dirty="0" smtClean="0"/>
              <a:t>pracuj s atlasem</a:t>
            </a:r>
            <a:endParaRPr lang="cs-CZ" b="1" i="1" dirty="0"/>
          </a:p>
        </p:txBody>
      </p:sp>
      <p:sp>
        <p:nvSpPr>
          <p:cNvPr id="3" name="Slunce 2">
            <a:hlinkClick r:id="rId2"/>
          </p:cNvPr>
          <p:cNvSpPr/>
          <p:nvPr/>
        </p:nvSpPr>
        <p:spPr>
          <a:xfrm>
            <a:off x="3203848" y="2420888"/>
            <a:ext cx="3096344" cy="2952328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klikni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87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Vyhledej v atlase: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949280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Itálie, Etna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nejvyšší </a:t>
            </a:r>
            <a:r>
              <a:rPr lang="cs-CZ" dirty="0"/>
              <a:t>a </a:t>
            </a:r>
            <a:r>
              <a:rPr lang="cs-CZ" dirty="0" smtClean="0"/>
              <a:t>nejaktivnější sopka v Evropě</a:t>
            </a:r>
            <a:br>
              <a:rPr lang="cs-CZ" dirty="0" smtClean="0"/>
            </a:br>
            <a:r>
              <a:rPr lang="cs-CZ" dirty="0" smtClean="0"/>
              <a:t> </a:t>
            </a:r>
          </a:p>
          <a:p>
            <a:r>
              <a:rPr lang="cs-CZ" b="1" dirty="0"/>
              <a:t>USA, Havaj, </a:t>
            </a:r>
            <a:r>
              <a:rPr lang="cs-CZ" b="1" dirty="0" err="1"/>
              <a:t>Kilauea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nejaktivnější sopka </a:t>
            </a:r>
            <a:r>
              <a:rPr lang="cs-CZ" dirty="0" smtClean="0"/>
              <a:t>světa</a:t>
            </a:r>
            <a:br>
              <a:rPr lang="cs-CZ" dirty="0" smtClean="0"/>
            </a:br>
            <a:endParaRPr lang="cs-CZ" dirty="0" smtClean="0"/>
          </a:p>
          <a:p>
            <a:pPr>
              <a:lnSpc>
                <a:spcPct val="160000"/>
              </a:lnSpc>
            </a:pPr>
            <a:r>
              <a:rPr lang="cs-CZ" b="1" dirty="0" smtClean="0"/>
              <a:t>Mexiko</a:t>
            </a:r>
            <a:r>
              <a:rPr lang="cs-CZ" b="1" dirty="0"/>
              <a:t>, </a:t>
            </a:r>
            <a:r>
              <a:rPr lang="cs-CZ" b="1" dirty="0" smtClean="0"/>
              <a:t>Popokatepetl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dirty="0" smtClean="0"/>
              <a:t>jedna </a:t>
            </a:r>
            <a:r>
              <a:rPr lang="cs-CZ" dirty="0"/>
              <a:t>z nejnebezpečnějších sopek na </a:t>
            </a:r>
            <a:r>
              <a:rPr lang="cs-CZ" dirty="0" smtClean="0"/>
              <a:t>zemi</a:t>
            </a:r>
          </a:p>
          <a:p>
            <a:pPr>
              <a:lnSpc>
                <a:spcPct val="160000"/>
              </a:lnSpc>
            </a:pPr>
            <a:r>
              <a:rPr lang="cs-CZ" b="1" dirty="0" err="1" smtClean="0"/>
              <a:t>Indonesie</a:t>
            </a:r>
            <a:r>
              <a:rPr lang="cs-CZ" b="1" dirty="0" smtClean="0"/>
              <a:t>, Tambora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dirty="0" smtClean="0"/>
              <a:t>erupce 1815 - je považována za největší v historii lidstva (odhad - 92 000 obětí)</a:t>
            </a:r>
          </a:p>
        </p:txBody>
      </p:sp>
    </p:spTree>
    <p:extLst>
      <p:ext uri="{BB962C8B-B14F-4D97-AF65-F5344CB8AC3E}">
        <p14:creationId xmlns:p14="http://schemas.microsoft.com/office/powerpoint/2010/main" val="44879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odorovný svitek 2"/>
          <p:cNvSpPr/>
          <p:nvPr/>
        </p:nvSpPr>
        <p:spPr>
          <a:xfrm>
            <a:off x="2051050" y="1412875"/>
            <a:ext cx="4968875" cy="4824413"/>
          </a:xfrm>
          <a:prstGeom prst="horizontalScroll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b="1" dirty="0">
                <a:solidFill>
                  <a:srgbClr val="FF0000"/>
                </a:solidFill>
              </a:rPr>
              <a:t>TEST</a:t>
            </a:r>
          </a:p>
          <a:p>
            <a:pPr algn="ctr">
              <a:defRPr/>
            </a:pPr>
            <a:r>
              <a:rPr lang="cs-CZ" sz="2400" b="1" dirty="0">
                <a:solidFill>
                  <a:srgbClr val="FF0000"/>
                </a:solidFill>
              </a:rPr>
              <a:t>Kliknutím vyber odpověď. Bude-li tvá volba správná, můžeš postoupit v testu dále</a:t>
            </a:r>
            <a:r>
              <a:rPr lang="cs-CZ" sz="2400" b="1" dirty="0" smtClean="0">
                <a:solidFill>
                  <a:srgbClr val="FF0000"/>
                </a:solidFill>
              </a:rPr>
              <a:t>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90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-14691"/>
            <a:ext cx="9144000" cy="6957392"/>
          </a:xfrm>
          <a:prstGeom prst="actionButtonBlank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251520" y="188640"/>
            <a:ext cx="8622388" cy="1152128"/>
          </a:xfrm>
          <a:prstGeom prst="roundRect">
            <a:avLst/>
          </a:prstGeom>
          <a:ln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cs-CZ" sz="3200" b="1" dirty="0" smtClean="0">
                <a:solidFill>
                  <a:schemeClr val="tx1"/>
                </a:solidFill>
              </a:rPr>
              <a:t>Rozžhavená hornina vylévající se na zemský povrch se nazývá: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956376" y="5949280"/>
            <a:ext cx="1008112" cy="720080"/>
          </a:xfrm>
          <a:prstGeom prst="actionButtonForwardNex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79512" y="1484784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jáva</a:t>
            </a:r>
            <a:endParaRPr lang="cs-CZ" sz="36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849572" y="1484784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šťáva</a:t>
            </a:r>
            <a:endParaRPr lang="cs-CZ" sz="36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059831" y="2348880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láva</a:t>
            </a:r>
            <a:endParaRPr lang="cs-CZ" sz="36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3794" name="Picture 2" descr="C:\Users\Speciální školy\AppData\Local\Microsoft\Windows\Temporary Internet Files\Content.IE5\D54TTK20\MC90002816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101" y="3488406"/>
            <a:ext cx="3521798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34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4.62428E-7 C 0.00451 0.02289 0.02464 0.04047 0.04114 0.0481 C 0.05624 0.06336 0.03732 0.04578 0.05746 0.05896 C 0.07395 0.06983 0.05364 0.06243 0.07221 0.06775 C 0.08228 0.08763 0.06458 0.05457 0.08541 0.08301 C 0.09357 0.09411 0.10208 0.10289 0.11162 0.11145 C 0.11388 0.11353 0.11614 0.11538 0.11805 0.11792 C 0.11944 0.11977 0.11978 0.12278 0.12135 0.1244 C 0.12326 0.12648 0.12603 0.12671 0.12794 0.12879 C 0.14027 0.14128 0.1519 0.15538 0.16405 0.1681 C 0.16683 0.1711 0.17083 0.17157 0.17378 0.17457 C 0.17812 0.17896 0.18107 0.18567 0.18541 0.19006 C 0.19253 0.19723 0.20017 0.20555 0.20659 0.21388 C 0.21301 0.2222 0.21735 0.23076 0.22464 0.23792 C 0.22846 0.25295 0.22326 0.237 0.23124 0.24879 C 0.23489 0.25411 0.23819 0.26012 0.24114 0.26636 C 0.24912 0.28301 0.25676 0.30035 0.26735 0.31446 C 0.27343 0.34821 0.27221 0.33457 0.27221 0.38867 " pathEditMode="relative" ptsTypes="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68208E-6 C -0.00416 0.02774 -0.02187 0.04901 -0.03645 0.05826 C -0.04895 0.07676 -0.03229 0.05549 -0.05 0.07144 C -0.06441 0.08462 -0.04687 0.0756 -0.06232 0.08208 C -0.0717 0.10635 -0.05625 0.06612 -0.07378 0.10057 C -0.08107 0.11421 -0.08836 0.12485 -0.0967 0.13526 C -0.09878 0.1378 -0.10086 0.13988 -0.10295 0.14312 C -0.10399 0.1452 -0.10399 0.1489 -0.10503 0.15098 C -0.10711 0.15352 -0.1092 0.15375 -0.11128 0.1563 C -0.12152 0.17132 -0.13194 0.18843 -0.14236 0.20393 C -0.14444 0.20763 -0.14757 0.20809 -0.15069 0.21179 C -0.15382 0.21711 -0.15694 0.2252 -0.16007 0.23075 C -0.16632 0.2393 -0.17361 0.24948 -0.17864 0.25965 C -0.18385 0.26959 -0.18802 0.28 -0.19427 0.28878 C -0.19739 0.30705 -0.19323 0.28763 -0.19948 0.30196 C -0.20364 0.30843 -0.20573 0.3156 -0.20885 0.32323 C -0.2151 0.34358 -0.22239 0.36462 -0.23073 0.38173 C -0.23576 0.42265 -0.23489 0.40601 -0.23489 0.47213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8" y="2360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ln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4591" name="TextovéPole 3"/>
          <p:cNvSpPr txBox="1">
            <a:spLocks noChangeArrowheads="1"/>
          </p:cNvSpPr>
          <p:nvPr/>
        </p:nvSpPr>
        <p:spPr bwMode="auto">
          <a:xfrm>
            <a:off x="1044316" y="505144"/>
            <a:ext cx="70564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 dirty="0" smtClean="0"/>
              <a:t>Otvor na vrcholu sopky </a:t>
            </a:r>
            <a:r>
              <a:rPr lang="cs-CZ" sz="3200" b="1" smtClean="0"/>
              <a:t>se </a:t>
            </a:r>
            <a:r>
              <a:rPr lang="cs-CZ" sz="3200" b="1" smtClean="0"/>
              <a:t>nazývá:</a:t>
            </a:r>
            <a:endParaRPr lang="cs-CZ" sz="32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64921" y="1580564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magma</a:t>
            </a:r>
            <a:endParaRPr lang="cs-CZ" sz="32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070314" y="2620565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sopouch</a:t>
            </a:r>
            <a:endParaRPr lang="cs-CZ" sz="36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875962" y="1580564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kráter</a:t>
            </a:r>
            <a:endParaRPr lang="cs-CZ" sz="36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5" name="Tlačítko akce: Dopředu nebo Další 14">
            <a:hlinkClick r:id="" action="ppaction://hlinkshowjump?jump=nextslide" highlightClick="1"/>
          </p:cNvPr>
          <p:cNvSpPr/>
          <p:nvPr/>
        </p:nvSpPr>
        <p:spPr>
          <a:xfrm>
            <a:off x="7956376" y="5902494"/>
            <a:ext cx="1008112" cy="720080"/>
          </a:xfrm>
          <a:prstGeom prst="actionButtonForwardNex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2" descr="C:\Users\Speciální školy\AppData\Local\Microsoft\Windows\Temporary Internet Files\Content.IE5\D54TTK20\MC90002816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101" y="3488406"/>
            <a:ext cx="3521798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65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4.62428E-7 C 0.00451 0.02289 0.02464 0.04047 0.04114 0.0481 C 0.05624 0.06336 0.03732 0.04578 0.05746 0.05896 C 0.07395 0.06983 0.05364 0.06243 0.07221 0.06775 C 0.08228 0.08763 0.06458 0.05457 0.08541 0.08301 C 0.09357 0.09411 0.10208 0.10289 0.11162 0.11145 C 0.11388 0.11353 0.11614 0.11538 0.11805 0.11792 C 0.11944 0.11977 0.11978 0.12278 0.12135 0.1244 C 0.12326 0.12648 0.12603 0.12671 0.12794 0.12879 C 0.14027 0.14128 0.1519 0.15538 0.16405 0.1681 C 0.16683 0.1711 0.17083 0.17157 0.17378 0.17457 C 0.17812 0.17896 0.18107 0.18567 0.18541 0.19006 C 0.19253 0.19723 0.20017 0.20555 0.20659 0.21388 C 0.21301 0.2222 0.21735 0.23076 0.22464 0.23792 C 0.22846 0.25295 0.22326 0.237 0.23124 0.24879 C 0.23489 0.25411 0.23819 0.26012 0.24114 0.26636 C 0.24912 0.28301 0.25676 0.30035 0.26735 0.31446 C 0.27343 0.34821 0.27221 0.33457 0.27221 0.38867 " pathEditMode="relative" ptsTypes="fffffffffffffffff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5434E-6 C 0.00017 0.02266 0.00139 0.04023 0.00226 0.04786 C 0.00312 0.06312 0.00208 0.04555 0.00312 0.05873 C 0.00417 0.0696 0.00295 0.0622 0.00399 0.06752 C 0.00469 0.0874 0.00364 0.05434 0.00486 0.08278 C 0.00521 0.09388 0.00573 0.10266 0.00625 0.11122 C 0.00642 0.1133 0.0066 0.11515 0.0066 0.11769 C 0.00677 0.11954 0.00677 0.12255 0.00677 0.12416 C 0.00694 0.12625 0.00712 0.12648 0.00729 0.12856 C 0.00798 0.14081 0.00868 0.15492 0.00937 0.16763 C 0.00937 0.17064 0.00972 0.1711 0.00989 0.17411 C 0.01007 0.1785 0.01024 0.1852 0.01059 0.1896 C 0.01094 0.19677 0.01128 0.20509 0.0118 0.21341 C 0.01215 0.22174 0.01233 0.23029 0.01267 0.23746 C 0.01302 0.25249 0.01267 0.23653 0.01319 0.24833 C 0.01337 0.25364 0.01354 0.25942 0.01371 0.26567 C 0.01423 0.28231 0.01458 0.29966 0.01528 0.31376 C 0.01562 0.34752 0.01545 0.33388 0.01545 0.38798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939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251520" y="332656"/>
            <a:ext cx="8648778" cy="864096"/>
          </a:xfrm>
          <a:prstGeom prst="roundRect">
            <a:avLst/>
          </a:prstGeom>
          <a:ln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5612" name="TextovéPole 4"/>
          <p:cNvSpPr txBox="1">
            <a:spLocks noChangeArrowheads="1"/>
          </p:cNvSpPr>
          <p:nvPr/>
        </p:nvSpPr>
        <p:spPr bwMode="auto">
          <a:xfrm>
            <a:off x="395536" y="507814"/>
            <a:ext cx="85047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Největší nebezpečí pro lidský život představují:</a:t>
            </a:r>
            <a:endParaRPr lang="cs-CZ" sz="2800" b="1" dirty="0"/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7956376" y="5902494"/>
            <a:ext cx="1008112" cy="720080"/>
          </a:xfrm>
          <a:prstGeom prst="actionButtonForwardNex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64921" y="1580564"/>
            <a:ext cx="3024336" cy="10081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vytékající láva</a:t>
            </a:r>
            <a:endParaRPr lang="cs-CZ" sz="32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070314" y="2620565"/>
            <a:ext cx="3024336" cy="10081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horká pára</a:t>
            </a:r>
            <a:endParaRPr lang="cs-CZ" sz="36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292079" y="1580564"/>
            <a:ext cx="3608218" cy="10081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vylétávající plyny, kameny, popel</a:t>
            </a:r>
            <a:endParaRPr lang="cs-CZ" sz="32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0" name="Picture 2" descr="C:\Users\Speciální školy\AppData\Local\Microsoft\Windows\Temporary Internet Files\Content.IE5\D54TTK20\MC90002816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101" y="3488406"/>
            <a:ext cx="3521798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64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4.62428E-7 C 0.00451 0.02289 0.02464 0.04047 0.04114 0.0481 C 0.05624 0.06336 0.03732 0.04578 0.05746 0.05896 C 0.07395 0.06983 0.05364 0.06243 0.07221 0.06775 C 0.08228 0.08763 0.06458 0.05457 0.08541 0.08301 C 0.09357 0.09411 0.10208 0.10289 0.11162 0.11145 C 0.11388 0.11353 0.11614 0.11538 0.11805 0.11792 C 0.11944 0.11977 0.11978 0.12278 0.12135 0.1244 C 0.12326 0.12648 0.12603 0.12671 0.12794 0.12879 C 0.14027 0.14128 0.1519 0.15538 0.16405 0.1681 C 0.16683 0.1711 0.17083 0.17157 0.17378 0.17457 C 0.17812 0.17896 0.18107 0.18567 0.18541 0.19006 C 0.19253 0.19723 0.20017 0.20555 0.20659 0.21388 C 0.21301 0.2222 0.21735 0.23076 0.22464 0.23792 C 0.22846 0.25295 0.22326 0.237 0.23124 0.24879 C 0.23489 0.25411 0.23819 0.26012 0.24114 0.26636 C 0.24912 0.28301 0.25676 0.30035 0.26735 0.31446 C 0.27343 0.34821 0.27221 0.33457 0.27221 0.38867 " pathEditMode="relative" ptsTypes="fffffffffffffffff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5434E-6 C 0.00017 0.02266 0.00139 0.04023 0.00226 0.04786 C 0.00312 0.06312 0.00208 0.04555 0.00312 0.05873 C 0.00417 0.0696 0.00295 0.0622 0.00399 0.06752 C 0.00469 0.0874 0.00364 0.05434 0.00486 0.08278 C 0.00521 0.09388 0.00573 0.10266 0.00625 0.11122 C 0.00642 0.1133 0.0066 0.11515 0.0066 0.11769 C 0.00677 0.11954 0.00677 0.12255 0.00677 0.12416 C 0.00694 0.12625 0.00712 0.12648 0.00729 0.12856 C 0.00798 0.14081 0.00868 0.15492 0.00937 0.16763 C 0.00937 0.17064 0.00972 0.1711 0.00989 0.17411 C 0.01007 0.1785 0.01024 0.1852 0.01059 0.1896 C 0.01094 0.19677 0.01128 0.20509 0.0118 0.21341 C 0.01215 0.22174 0.01233 0.23029 0.01267 0.23746 C 0.01302 0.25249 0.01267 0.23653 0.01319 0.24833 C 0.01337 0.25364 0.01354 0.25942 0.01371 0.26567 C 0.01423 0.28231 0.01458 0.29966 0.01528 0.31376 C 0.01562 0.34752 0.01545 0.33388 0.01545 0.38798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939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-6350" y="0"/>
            <a:ext cx="9144000" cy="6787707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-6350" y="0"/>
            <a:ext cx="9144000" cy="6858000"/>
          </a:xfrm>
          <a:prstGeom prst="actionButtonBlank">
            <a:avLst/>
          </a:prstGeom>
          <a:noFill/>
          <a:ln w="57150"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;	</a:t>
            </a:r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ln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6639" name="TextovéPole 3"/>
          <p:cNvSpPr txBox="1">
            <a:spLocks noChangeArrowheads="1"/>
          </p:cNvSpPr>
          <p:nvPr/>
        </p:nvSpPr>
        <p:spPr bwMode="auto">
          <a:xfrm>
            <a:off x="1030288" y="533400"/>
            <a:ext cx="70707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 dirty="0" smtClean="0"/>
              <a:t>Spící sopka svou činnost:</a:t>
            </a:r>
            <a:endParaRPr lang="cs-CZ" sz="3200" b="1" dirty="0"/>
          </a:p>
        </p:txBody>
      </p:sp>
      <p:sp>
        <p:nvSpPr>
          <p:cNvPr id="9" name="Tlačítko akce: Dopředu nebo Další 8">
            <a:hlinkClick r:id="" action="ppaction://hlinkshowjump?jump=nextslide" highlightClick="1"/>
          </p:cNvPr>
          <p:cNvSpPr/>
          <p:nvPr/>
        </p:nvSpPr>
        <p:spPr>
          <a:xfrm>
            <a:off x="7956376" y="5902494"/>
            <a:ext cx="1008112" cy="720080"/>
          </a:xfrm>
          <a:prstGeom prst="actionButtonForwardNex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5652120" y="1586449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již nikdy neobnoví</a:t>
            </a:r>
            <a:endParaRPr lang="cs-CZ" sz="28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070314" y="2620565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projevuje jen 1x do roka</a:t>
            </a:r>
            <a:endParaRPr lang="cs-CZ" sz="28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23528" y="1573479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může kdykoli obnovit</a:t>
            </a:r>
            <a:endParaRPr lang="cs-CZ" sz="28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2" name="Picture 2" descr="C:\Users\Speciální školy\AppData\Local\Microsoft\Windows\Temporary Internet Files\Content.IE5\D54TTK20\MC90002816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101" y="3488406"/>
            <a:ext cx="3521798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20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6185E-6 C -0.00382 0.02451 -0.02153 0.04347 -0.03542 0.05179 C -0.04809 0.06821 -0.0316 0.04925 -0.04931 0.06359 C -0.06181 0.07515 -0.04549 0.06728 -0.06059 0.07307 C -0.06945 0.09434 -0.05434 0.05873 -0.07205 0.08948 C -0.0783 0.1015 -0.08594 0.11098 -0.09341 0.12023 C -0.09601 0.12231 -0.09723 0.12439 -0.09966 0.12717 C -0.10104 0.12902 -0.10104 0.13249 -0.10226 0.13411 C -0.10348 0.13642 -0.10608 0.13665 -0.10729 0.13896 C -0.11736 0.15237 -0.12743 0.16763 -0.1375 0.18127 C -0.14011 0.18451 -0.14393 0.18497 -0.14636 0.18821 C -0.14896 0.19307 -0.15139 0.20023 -0.15521 0.20509 C -0.16146 0.21272 -0.16788 0.22174 -0.17292 0.23075 C -0.17917 0.23977 -0.18177 0.24879 -0.18802 0.25665 C -0.19184 0.27283 -0.18681 0.25572 -0.19427 0.26844 C -0.19688 0.27399 -0.19931 0.2807 -0.20191 0.2874 C -0.20816 0.3052 -0.21459 0.32393 -0.22327 0.33919 C -0.2283 0.37572 -0.2283 0.36093 -0.2283 0.41942 " pathEditMode="relative" rAng="0" ptsTypes="f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2097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5434E-6 C 0.00017 0.02266 0.00139 0.04023 0.00226 0.04786 C 0.00312 0.06312 0.00208 0.04555 0.00312 0.05873 C 0.00417 0.0696 0.00295 0.0622 0.00399 0.06752 C 0.00469 0.0874 0.00364 0.05434 0.00486 0.08278 C 0.00521 0.09388 0.00573 0.10266 0.00625 0.11122 C 0.00642 0.1133 0.0066 0.11515 0.0066 0.11769 C 0.00677 0.11954 0.00677 0.12255 0.00677 0.12416 C 0.00694 0.12625 0.00712 0.12648 0.00729 0.12856 C 0.00798 0.14081 0.00868 0.15492 0.00937 0.16763 C 0.00937 0.17064 0.00972 0.1711 0.00989 0.17411 C 0.01007 0.1785 0.01024 0.1852 0.01059 0.1896 C 0.01094 0.19677 0.01128 0.20509 0.0118 0.21341 C 0.01215 0.22174 0.01233 0.23029 0.01267 0.23746 C 0.01302 0.25249 0.01267 0.23653 0.01319 0.24833 C 0.01337 0.25364 0.01354 0.25942 0.01371 0.26567 C 0.01423 0.28231 0.01458 0.29966 0.01528 0.31376 C 0.01562 0.34752 0.01545 0.33388 0.01545 0.38798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939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-13802" y="0"/>
            <a:ext cx="9144000" cy="6858000"/>
          </a:xfrm>
          <a:prstGeom prst="actionButtonBlank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539552" y="270135"/>
            <a:ext cx="7416824" cy="936104"/>
          </a:xfrm>
          <a:prstGeom prst="roundRect">
            <a:avLst/>
          </a:prstGeom>
          <a:ln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7663" name="TextovéPole 3"/>
          <p:cNvSpPr txBox="1">
            <a:spLocks noChangeArrowheads="1"/>
          </p:cNvSpPr>
          <p:nvPr/>
        </p:nvSpPr>
        <p:spPr bwMode="auto">
          <a:xfrm>
            <a:off x="827088" y="476250"/>
            <a:ext cx="7705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Největší sopečný ostrov na světě je:</a:t>
            </a:r>
            <a:endParaRPr lang="cs-CZ" sz="2800" b="1" dirty="0"/>
          </a:p>
        </p:txBody>
      </p:sp>
      <p:sp>
        <p:nvSpPr>
          <p:cNvPr id="9" name="Tlačítko akce: Dopředu nebo Další 8">
            <a:hlinkClick r:id="" action="ppaction://hlinkshowjump?jump=nextslide" highlightClick="1"/>
          </p:cNvPr>
          <p:cNvSpPr/>
          <p:nvPr/>
        </p:nvSpPr>
        <p:spPr>
          <a:xfrm>
            <a:off x="7956376" y="5902494"/>
            <a:ext cx="1008112" cy="720080"/>
          </a:xfrm>
          <a:prstGeom prst="actionButtonForwardNex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539552" y="1587161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Grónsko</a:t>
            </a:r>
            <a:endParaRPr lang="cs-CZ" sz="32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070314" y="2620565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Madagaskar</a:t>
            </a:r>
            <a:endParaRPr lang="cs-CZ" sz="32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724128" y="1580564"/>
            <a:ext cx="3024336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Island</a:t>
            </a:r>
            <a:endParaRPr lang="cs-CZ" sz="32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3" name="Picture 2" descr="C:\Users\Speciální školy\AppData\Local\Microsoft\Windows\Temporary Internet Files\Content.IE5\D54TTK20\MC90002816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101" y="3488406"/>
            <a:ext cx="3521798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23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4.62428E-7 C 0.00451 0.02289 0.02464 0.04047 0.04114 0.0481 C 0.05624 0.06336 0.03732 0.04578 0.05746 0.05896 C 0.07395 0.06983 0.05364 0.06243 0.07221 0.06775 C 0.08228 0.08763 0.06458 0.05457 0.08541 0.08301 C 0.09357 0.09411 0.10208 0.10289 0.11162 0.11145 C 0.11388 0.11353 0.11614 0.11538 0.11805 0.11792 C 0.11944 0.11977 0.11978 0.12278 0.12135 0.1244 C 0.12326 0.12648 0.12603 0.12671 0.12794 0.12879 C 0.14027 0.14128 0.1519 0.15538 0.16405 0.1681 C 0.16683 0.1711 0.17083 0.17157 0.17378 0.17457 C 0.17812 0.17896 0.18107 0.18567 0.18541 0.19006 C 0.19253 0.19723 0.20017 0.20555 0.20659 0.21388 C 0.21301 0.2222 0.21735 0.23076 0.22464 0.23792 C 0.22846 0.25295 0.22326 0.237 0.23124 0.24879 C 0.23489 0.25411 0.23819 0.26012 0.24114 0.26636 C 0.24912 0.28301 0.25676 0.30035 0.26735 0.31446 C 0.27343 0.34821 0.27221 0.33457 0.27221 0.38867 " pathEditMode="relative" ptsTypes="f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5434E-6 C 0.00017 0.02266 0.00139 0.04023 0.00226 0.04786 C 0.00312 0.06312 0.00208 0.04555 0.00312 0.05873 C 0.00417 0.0696 0.00295 0.0622 0.00399 0.06752 C 0.00469 0.0874 0.00364 0.05434 0.00486 0.08278 C 0.00521 0.09388 0.00573 0.10266 0.00625 0.11122 C 0.00642 0.1133 0.0066 0.11515 0.0066 0.11769 C 0.00677 0.11954 0.00677 0.12255 0.00677 0.12416 C 0.00694 0.12625 0.00712 0.12648 0.00729 0.12856 C 0.00798 0.14081 0.00868 0.15492 0.00937 0.16763 C 0.00937 0.17064 0.00972 0.1711 0.00989 0.17411 C 0.01007 0.1785 0.01024 0.1852 0.01059 0.1896 C 0.01094 0.19677 0.01128 0.20509 0.0118 0.21341 C 0.01215 0.22174 0.01233 0.23029 0.01267 0.23746 C 0.01302 0.25249 0.01267 0.23653 0.01319 0.24833 C 0.01337 0.25364 0.01354 0.25942 0.01371 0.26567 C 0.01423 0.28231 0.01458 0.29966 0.01528 0.31376 C 0.01562 0.34752 0.01545 0.33388 0.01545 0.38798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939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-13802" y="0"/>
            <a:ext cx="9144000" cy="6858000"/>
          </a:xfrm>
          <a:prstGeom prst="actionButtonBlank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539552" y="270135"/>
            <a:ext cx="7416824" cy="936104"/>
          </a:xfrm>
          <a:prstGeom prst="roundRect">
            <a:avLst/>
          </a:prstGeom>
          <a:ln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7663" name="TextovéPole 3"/>
          <p:cNvSpPr txBox="1">
            <a:spLocks noChangeArrowheads="1"/>
          </p:cNvSpPr>
          <p:nvPr/>
        </p:nvSpPr>
        <p:spPr bwMode="auto">
          <a:xfrm>
            <a:off x="827088" y="476250"/>
            <a:ext cx="7705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Lidé žijí v blízkosti sopek protože:</a:t>
            </a:r>
            <a:endParaRPr lang="cs-CZ" sz="2800" b="1" dirty="0"/>
          </a:p>
        </p:txBody>
      </p:sp>
      <p:sp>
        <p:nvSpPr>
          <p:cNvPr id="9" name="Tlačítko akce: Dopředu nebo Další 8">
            <a:hlinkClick r:id="" action="ppaction://hlinkshowjump?jump=nextslide" highlightClick="1"/>
          </p:cNvPr>
          <p:cNvSpPr/>
          <p:nvPr/>
        </p:nvSpPr>
        <p:spPr>
          <a:xfrm>
            <a:off x="7956376" y="5902494"/>
            <a:ext cx="1008112" cy="720080"/>
          </a:xfrm>
          <a:prstGeom prst="actionButtonForwardNex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532286" y="1412776"/>
            <a:ext cx="3528392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mají rádi nebezpečí</a:t>
            </a:r>
            <a:endParaRPr lang="cs-CZ" sz="28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555776" y="2620565"/>
            <a:ext cx="3538874" cy="100811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nikdo v blízkosti sopek nežije</a:t>
            </a:r>
            <a:endParaRPr lang="cs-CZ" sz="28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292080" y="1412776"/>
            <a:ext cx="3456384" cy="11759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</a:rPr>
              <a:t>využívají úrodného sopečného popela</a:t>
            </a:r>
            <a:endParaRPr lang="cs-CZ" sz="2800" b="1" dirty="0">
              <a:ln>
                <a:solidFill>
                  <a:schemeClr val="tx2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3" name="Picture 2" descr="C:\Users\Speciální školy\AppData\Local\Microsoft\Windows\Temporary Internet Files\Content.IE5\D54TTK20\MC90002816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101" y="3488406"/>
            <a:ext cx="3521798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68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4.62428E-7 C 0.00451 0.02289 0.02464 0.04047 0.04114 0.0481 C 0.05624 0.06336 0.03732 0.04578 0.05746 0.05896 C 0.07395 0.06983 0.05364 0.06243 0.07221 0.06775 C 0.08228 0.08763 0.06458 0.05457 0.08541 0.08301 C 0.09357 0.09411 0.10208 0.10289 0.11162 0.11145 C 0.11388 0.11353 0.11614 0.11538 0.11805 0.11792 C 0.11944 0.11977 0.11978 0.12278 0.12135 0.1244 C 0.12326 0.12648 0.12603 0.12671 0.12794 0.12879 C 0.14027 0.14128 0.1519 0.15538 0.16405 0.1681 C 0.16683 0.1711 0.17083 0.17157 0.17378 0.17457 C 0.17812 0.17896 0.18107 0.18567 0.18541 0.19006 C 0.19253 0.19723 0.20017 0.20555 0.20659 0.21388 C 0.21301 0.2222 0.21735 0.23076 0.22464 0.23792 C 0.22846 0.25295 0.22326 0.237 0.23124 0.24879 C 0.23489 0.25411 0.23819 0.26012 0.24114 0.26636 C 0.24912 0.28301 0.25676 0.30035 0.26735 0.31446 C 0.27343 0.34821 0.27221 0.33457 0.27221 0.38867 " pathEditMode="relative" ptsTypes="f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5434E-6 C 0.00017 0.02266 0.00139 0.04023 0.00226 0.04786 C 0.00312 0.06312 0.00208 0.04555 0.00312 0.05873 C 0.00417 0.0696 0.00295 0.0622 0.00399 0.06752 C 0.00469 0.0874 0.00364 0.05434 0.00486 0.08278 C 0.00521 0.09388 0.00573 0.10266 0.00625 0.11122 C 0.00642 0.1133 0.0066 0.11515 0.0066 0.11769 C 0.00677 0.11954 0.00677 0.12255 0.00677 0.12416 C 0.00694 0.12625 0.00712 0.12648 0.00729 0.12856 C 0.00798 0.14081 0.00868 0.15492 0.00937 0.16763 C 0.00937 0.17064 0.00972 0.1711 0.00989 0.17411 C 0.01007 0.1785 0.01024 0.1852 0.01059 0.1896 C 0.01094 0.19677 0.01128 0.20509 0.0118 0.21341 C 0.01215 0.22174 0.01233 0.23029 0.01267 0.23746 C 0.01302 0.25249 0.01267 0.23653 0.01319 0.24833 C 0.01337 0.25364 0.01354 0.25942 0.01371 0.26567 C 0.01423 0.28231 0.01458 0.29966 0.01528 0.31376 C 0.01562 0.34752 0.01545 0.33388 0.01545 0.38798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939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412776"/>
            <a:ext cx="8568952" cy="5040560"/>
          </a:xfrm>
          <a:ln>
            <a:noFill/>
          </a:ln>
        </p:spPr>
        <p:txBody>
          <a:bodyPr/>
          <a:lstStyle/>
          <a:p>
            <a:r>
              <a:rPr lang="cs-CZ" b="1" dirty="0" smtClean="0"/>
              <a:t>Jste na konci. Odpověděli jste na všechny otázky správně? Potom si zasloužíte </a:t>
            </a:r>
            <a:r>
              <a:rPr lang="cs-CZ" sz="6000" b="1" dirty="0" smtClean="0">
                <a:ln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Jedničku si zasloužíte i za 1 chybu.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Ohodnoťte sami svou práci: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7236296" y="2116647"/>
            <a:ext cx="504056" cy="504056"/>
          </a:xfrm>
          <a:prstGeom prst="star7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Veselý obličej 5"/>
          <p:cNvSpPr/>
          <p:nvPr/>
        </p:nvSpPr>
        <p:spPr>
          <a:xfrm>
            <a:off x="1341617" y="4869160"/>
            <a:ext cx="1656184" cy="144016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3707904" y="4923166"/>
            <a:ext cx="1664390" cy="1332148"/>
          </a:xfrm>
          <a:prstGeom prst="smileyFace">
            <a:avLst>
              <a:gd name="adj" fmla="val 493"/>
            </a:avLst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6044363" y="4869160"/>
            <a:ext cx="1568896" cy="1358610"/>
          </a:xfrm>
          <a:prstGeom prst="smileyFace">
            <a:avLst>
              <a:gd name="adj" fmla="val -4653"/>
            </a:avLst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19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algn="l" eaLnBrk="1" hangingPunct="1"/>
            <a:r>
              <a:rPr lang="cs-CZ" sz="2800" b="1" dirty="0" smtClean="0"/>
              <a:t>Použité zdroje</a:t>
            </a:r>
          </a:p>
        </p:txBody>
      </p:sp>
      <p:sp>
        <p:nvSpPr>
          <p:cNvPr id="31747" name="Zástupný symbol pro obsah 3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72608"/>
          </a:xfrm>
        </p:spPr>
        <p:txBody>
          <a:bodyPr/>
          <a:lstStyle/>
          <a:p>
            <a:r>
              <a:rPr lang="cs-CZ" sz="1400" dirty="0" smtClean="0"/>
              <a:t>Snímek 5</a:t>
            </a:r>
          </a:p>
          <a:p>
            <a:r>
              <a:rPr lang="cs-CZ" sz="1400" dirty="0" smtClean="0">
                <a:effectLst/>
              </a:rPr>
              <a:t>FREDRIK. </a:t>
            </a:r>
            <a:r>
              <a:rPr lang="cs-CZ" sz="1400" i="1" dirty="0" smtClean="0">
                <a:effectLst/>
              </a:rPr>
              <a:t>wikipedia.cz</a:t>
            </a:r>
            <a:r>
              <a:rPr lang="cs-CZ" sz="1400" dirty="0" smtClean="0">
                <a:effectLst/>
              </a:rPr>
              <a:t> [online]. [cit. 12.10.2012]. 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cs.wikipedia.org/wiki/Soubor:Destructive_plate_margin.png</a:t>
            </a:r>
            <a:endParaRPr lang="cs-CZ" sz="1400" dirty="0" smtClean="0"/>
          </a:p>
          <a:p>
            <a:r>
              <a:rPr lang="cs-CZ" sz="1400" dirty="0" smtClean="0"/>
              <a:t>Snímek 6</a:t>
            </a:r>
          </a:p>
          <a:p>
            <a:r>
              <a:rPr lang="cs-CZ" sz="1400" dirty="0" smtClean="0">
                <a:effectLst/>
              </a:rPr>
              <a:t>AUSTIN POST, USGS. </a:t>
            </a:r>
            <a:r>
              <a:rPr lang="cs-CZ" sz="1400" i="1" dirty="0" smtClean="0">
                <a:effectLst/>
              </a:rPr>
              <a:t>wikipedia.cz</a:t>
            </a:r>
            <a:r>
              <a:rPr lang="cs-CZ" sz="1400" dirty="0" smtClean="0">
                <a:effectLst/>
              </a:rPr>
              <a:t> [online]. [cit. 12.10.2012]. Dostupný na WWW: </a:t>
            </a:r>
            <a:r>
              <a:rPr lang="cs-CZ" sz="1400" dirty="0" smtClean="0">
                <a:effectLst/>
                <a:hlinkClick r:id="rId3"/>
              </a:rPr>
              <a:t>http://cs.wikipedia.org/wiki/Soubor:MSH80_eruption_mount_st_helens_05-18-80.jpg</a:t>
            </a:r>
            <a:endParaRPr lang="cs-CZ" sz="1400" dirty="0" smtClean="0">
              <a:effectLst/>
            </a:endParaRPr>
          </a:p>
          <a:p>
            <a:r>
              <a:rPr lang="cs-CZ" sz="1400" dirty="0" smtClean="0"/>
              <a:t>Snímek 11</a:t>
            </a:r>
          </a:p>
          <a:p>
            <a:r>
              <a:rPr lang="cs-CZ" sz="1400" dirty="0" smtClean="0">
                <a:effectLst/>
              </a:rPr>
              <a:t>DAVID LIUZZO. </a:t>
            </a:r>
            <a:r>
              <a:rPr lang="cs-CZ" sz="1400" i="1" dirty="0" smtClean="0">
                <a:effectLst/>
              </a:rPr>
              <a:t>wikipedia.cz</a:t>
            </a:r>
            <a:r>
              <a:rPr lang="cs-CZ" sz="1400" dirty="0" smtClean="0">
                <a:effectLst/>
              </a:rPr>
              <a:t> [online]. [cit. 12.10.2012]. Dostupný na WWW</a:t>
            </a:r>
            <a:r>
              <a:rPr lang="cs-CZ" sz="1400" smtClean="0">
                <a:effectLst/>
              </a:rPr>
              <a:t>: </a:t>
            </a:r>
            <a:r>
              <a:rPr lang="cs-CZ" sz="1400">
                <a:hlinkClick r:id="rId4"/>
              </a:rPr>
              <a:t>http://</a:t>
            </a:r>
            <a:r>
              <a:rPr lang="cs-CZ" sz="1400" smtClean="0">
                <a:hlinkClick r:id="rId4"/>
              </a:rPr>
              <a:t>cs.wikipedia.org/wiki/Soubor:Europe_location_ISL.png</a:t>
            </a:r>
            <a:endParaRPr lang="cs-CZ" sz="1400" smtClean="0"/>
          </a:p>
          <a:p>
            <a:r>
              <a:rPr lang="cs-CZ" sz="1400" smtClean="0"/>
              <a:t>Další </a:t>
            </a:r>
            <a:r>
              <a:rPr lang="cs-CZ" sz="1400" dirty="0" smtClean="0"/>
              <a:t>obrázky Galerie Microsoft Office  - Klipart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63815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575</Words>
  <Application>Microsoft Office PowerPoint</Application>
  <PresentationFormat>Předvádění na obrazovce (4:3)</PresentationFormat>
  <Paragraphs>107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Prezentace aplikace PowerPoint</vt:lpstr>
      <vt:lpstr>Prezentace aplikace PowerPoint</vt:lpstr>
      <vt:lpstr>Prezentace aplikace PowerPoint</vt:lpstr>
      <vt:lpstr>Výbuch sopky - popis</vt:lpstr>
      <vt:lpstr>Prezentace aplikace PowerPoint</vt:lpstr>
      <vt:lpstr>Prezentace aplikace PowerPoint</vt:lpstr>
      <vt:lpstr>Prezentace aplikace PowerPoint</vt:lpstr>
      <vt:lpstr>Druhy sopek</vt:lpstr>
      <vt:lpstr>Zkáza Pompejí – 79 n. l.</vt:lpstr>
      <vt:lpstr>Podmořské sopky – sopečné ostrovy</vt:lpstr>
      <vt:lpstr>Největší sopečný ostrov na světě - Island</vt:lpstr>
      <vt:lpstr> Yellowstonský národní park v USA</vt:lpstr>
      <vt:lpstr>Soužití se sopkami</vt:lpstr>
      <vt:lpstr>Mapa – výskyt sopečné činnosti:  pracuj s atlasem</vt:lpstr>
      <vt:lpstr>Vyhledej v atlase: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HODNOCENÍ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23</cp:revision>
  <dcterms:created xsi:type="dcterms:W3CDTF">2013-02-01T09:56:13Z</dcterms:created>
  <dcterms:modified xsi:type="dcterms:W3CDTF">2013-03-25T17:19:58Z</dcterms:modified>
</cp:coreProperties>
</file>