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66" r:id="rId2"/>
    <p:sldId id="264" r:id="rId3"/>
    <p:sldId id="265" r:id="rId4"/>
    <p:sldId id="271" r:id="rId5"/>
    <p:sldId id="272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56" r:id="rId14"/>
    <p:sldId id="258" r:id="rId15"/>
    <p:sldId id="259" r:id="rId16"/>
    <p:sldId id="260" r:id="rId17"/>
    <p:sldId id="268" r:id="rId18"/>
    <p:sldId id="262" r:id="rId19"/>
    <p:sldId id="267" r:id="rId20"/>
    <p:sldId id="269" r:id="rId21"/>
    <p:sldId id="270" r:id="rId22"/>
    <p:sldId id="25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3300"/>
    <a:srgbClr val="FFFF99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38BA6C-00C9-4170-ADF4-760B93054333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98A764-11FC-472B-82DF-E966F872BF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8590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83A808-C75E-4A8A-A488-FE6148E00DC1}" type="slidenum">
              <a:rPr lang="cs-CZ"/>
              <a:pPr/>
              <a:t>1</a:t>
            </a:fld>
            <a:endParaRPr lang="cs-CZ"/>
          </a:p>
        </p:txBody>
      </p:sp>
      <p:sp>
        <p:nvSpPr>
          <p:cNvPr id="211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1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1EE8D-DBEE-4B51-AC7A-0867EE23D60D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76C84-AB83-481F-A162-EC09F59C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25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1EE8D-DBEE-4B51-AC7A-0867EE23D60D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76C84-AB83-481F-A162-EC09F59C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93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1EE8D-DBEE-4B51-AC7A-0867EE23D60D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76C84-AB83-481F-A162-EC09F59C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716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1EE8D-DBEE-4B51-AC7A-0867EE23D60D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76C84-AB83-481F-A162-EC09F59C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9235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1EE8D-DBEE-4B51-AC7A-0867EE23D60D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76C84-AB83-481F-A162-EC09F59C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65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1EE8D-DBEE-4B51-AC7A-0867EE23D60D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76C84-AB83-481F-A162-EC09F59C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569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1EE8D-DBEE-4B51-AC7A-0867EE23D60D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76C84-AB83-481F-A162-EC09F59C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138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1EE8D-DBEE-4B51-AC7A-0867EE23D60D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76C84-AB83-481F-A162-EC09F59C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28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1EE8D-DBEE-4B51-AC7A-0867EE23D60D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76C84-AB83-481F-A162-EC09F59C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153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1EE8D-DBEE-4B51-AC7A-0867EE23D60D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76C84-AB83-481F-A162-EC09F59C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317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1EE8D-DBEE-4B51-AC7A-0867EE23D60D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76C84-AB83-481F-A162-EC09F59C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856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11EE8D-DBEE-4B51-AC7A-0867EE23D60D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D76C84-AB83-481F-A162-EC09F59C2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884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hyperlink" Target="http://www.mapyzdarma.cz/mapa-evropa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0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hyperlink" Target="http://cs.wikipedia.org/wiki/Olomouck%C3%A9_tvar%C5%AF%C5%BEky" TargetMode="External"/><Relationship Id="rId4" Type="http://schemas.openxmlformats.org/officeDocument/2006/relationships/image" Target="../media/image14.w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Osv%C4%9Btim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Olomouck%C3%A9_tvar%C5%AF%C5%BEky_(3)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978" name="Group 3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707049345"/>
              </p:ext>
            </p:extLst>
          </p:nvPr>
        </p:nvGraphicFramePr>
        <p:xfrm>
          <a:off x="539552" y="764704"/>
          <a:ext cx="8002587" cy="4495680"/>
        </p:xfrm>
        <a:graphic>
          <a:graphicData uri="http://schemas.openxmlformats.org/drawingml/2006/table">
            <a:tbl>
              <a:tblPr/>
              <a:tblGrid>
                <a:gridCol w="1872208"/>
                <a:gridCol w="6130379"/>
              </a:tblGrid>
              <a:tr h="6422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a MŠ, Jilemnice, Komenského 103, příspěvková organizace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422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Tereza Jechová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422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VY_32_INOVACE_2B_10_STREDNI_EVROPA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422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8.ROČNÍK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422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Střední Evropa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422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Prosinec 2012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422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 OP VK 1.4 70839921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1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332338"/>
            <a:ext cx="3672408" cy="1294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0345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7671785"/>
              </p:ext>
            </p:extLst>
          </p:nvPr>
        </p:nvGraphicFramePr>
        <p:xfrm>
          <a:off x="323528" y="649744"/>
          <a:ext cx="8424936" cy="58676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44"/>
                <a:gridCol w="5328592"/>
              </a:tblGrid>
              <a:tr h="464071">
                <a:tc gridSpan="2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ANOTACE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7283">
                <a:tc gridSpan="2"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r>
                        <a:rPr lang="cs-CZ" sz="2000" dirty="0" smtClean="0"/>
                        <a:t>Materiál je určen k získání</a:t>
                      </a:r>
                      <a:r>
                        <a:rPr lang="cs-CZ" sz="2000" baseline="0" dirty="0" smtClean="0"/>
                        <a:t> poznatků a k </a:t>
                      </a:r>
                      <a:r>
                        <a:rPr lang="cs-CZ" sz="2000" dirty="0" smtClean="0"/>
                        <a:t>procvičení učiva o státech střední Evropy</a:t>
                      </a:r>
                      <a:r>
                        <a:rPr lang="cs-CZ" sz="2000" baseline="0" dirty="0" smtClean="0"/>
                        <a:t>.</a:t>
                      </a:r>
                      <a:r>
                        <a:rPr lang="cs-CZ" sz="2000" dirty="0" smtClean="0"/>
                        <a:t> Žáci se seznámí s přírodními a hospodářskými podmínkami oblasti  a s jednotlivými státy střední Evropy. V procvičovací části  přiřazují vlajky a hlavní města ke státům střední Evropy. Správnost řešení mají možnost ihned kontrolovat. Dále přiřazují obrázky, které se pojí</a:t>
                      </a:r>
                      <a:r>
                        <a:rPr lang="cs-CZ" sz="2000" baseline="0" dirty="0" smtClean="0"/>
                        <a:t> k některým státům </a:t>
                      </a:r>
                      <a:r>
                        <a:rPr lang="cs-CZ" sz="2000" dirty="0" smtClean="0"/>
                        <a:t>střední Evropy. V další části hádají při postupném odkrývání obrázku</a:t>
                      </a:r>
                      <a:r>
                        <a:rPr lang="cs-CZ" sz="2000" baseline="0" dirty="0" smtClean="0"/>
                        <a:t> známé hlavní město jednoho ze sousedů ČR. Rozhodují o správnosti vět, případné chyby opravují. Na závěr luští křížovku. Při práci je použito interaktivní pero. Další informace k tajence mohou vyhledat na internetu po kliknutí na hvězdičku. </a:t>
                      </a:r>
                      <a:r>
                        <a:rPr lang="cs-CZ" sz="2000" dirty="0" smtClean="0"/>
                        <a:t>Při práci používají atlas světa.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Vzdělávací oblast: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Člověk a příroda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Druh učebního materiálu: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prezentace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Stupeň a typ vzdělávání: 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Základní</a:t>
                      </a:r>
                      <a:r>
                        <a:rPr lang="cs-CZ" sz="2000" baseline="0" dirty="0" smtClean="0"/>
                        <a:t> vzdělávání žáků s LMP, 2. stupeň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6407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Cílová věková skupina: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 – 15 let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6361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348880"/>
            <a:ext cx="7704856" cy="1656184"/>
          </a:xfrm>
          <a:prstGeom prst="rect">
            <a:avLst/>
          </a:prstGeom>
          <a:noFill/>
        </p:spPr>
        <p:txBody>
          <a:bodyPr wrap="square" lIns="91440" tIns="45720" rIns="91440" bIns="45720">
            <a:prstTxWarp prst="textWave2">
              <a:avLst>
                <a:gd name="adj1" fmla="val 12500"/>
                <a:gd name="adj2" fmla="val 360"/>
              </a:avLst>
            </a:prstTxWarp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STŘEDNÍ</a:t>
            </a: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</a:rPr>
              <a:t>EVROPA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5475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Střední Evropa</a:t>
            </a:r>
            <a:endParaRPr lang="cs-CZ" sz="6600" b="1" dirty="0">
              <a:solidFill>
                <a:schemeClr val="accent1">
                  <a:lumMod val="75000"/>
                </a:schemeClr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628800"/>
            <a:ext cx="8640960" cy="4425355"/>
          </a:xfrm>
        </p:spPr>
        <p:txBody>
          <a:bodyPr/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„srdce“ Evropy</a:t>
            </a:r>
            <a:br>
              <a:rPr lang="cs-CZ" sz="4400" b="1" dirty="0" smtClean="0">
                <a:solidFill>
                  <a:srgbClr val="FF0000"/>
                </a:solidFill>
              </a:rPr>
            </a:br>
            <a:r>
              <a:rPr lang="cs-CZ" sz="4400" b="1" dirty="0" smtClean="0"/>
              <a:t>Státy střední Evropy: Česko, Německo, Rakousko, </a:t>
            </a:r>
            <a:r>
              <a:rPr lang="cs-CZ" sz="4400" b="1" dirty="0"/>
              <a:t>Švýcarsko, </a:t>
            </a:r>
            <a:r>
              <a:rPr lang="cs-CZ" sz="4400" b="1" dirty="0" smtClean="0"/>
              <a:t>Lichtenštejnsko, Polsko, Slovensko, Maďarsko</a:t>
            </a:r>
          </a:p>
          <a:p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3851920" y="4509120"/>
            <a:ext cx="1752600" cy="1746250"/>
            <a:chOff x="6876256" y="1556792"/>
            <a:chExt cx="1752600" cy="1746250"/>
          </a:xfrm>
        </p:grpSpPr>
        <p:pic>
          <p:nvPicPr>
            <p:cNvPr id="1026" name="Picture 2" descr="C:\Users\Speciální školy\AppData\Local\Microsoft\Windows\Temporary Internet Files\Content.IE5\BHKO0D70\MC900424780[1].wmf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76256" y="1556792"/>
              <a:ext cx="1752600" cy="17462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7347637" y="2291069"/>
              <a:ext cx="80983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KLIKNI</a:t>
              </a:r>
              <a:endParaRPr lang="cs-CZ" b="1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5604520" y="5243397"/>
            <a:ext cx="2495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PRACUJ S ATLASEM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45102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</a:rPr>
              <a:t>Povrch </a:t>
            </a:r>
            <a:endParaRPr lang="cs-CZ" sz="5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>
                <a:solidFill>
                  <a:srgbClr val="009900"/>
                </a:solidFill>
              </a:rPr>
              <a:t>Nížiny – Severoněmecká, </a:t>
            </a:r>
            <a:r>
              <a:rPr lang="cs-CZ" sz="3600" b="1" dirty="0" err="1" smtClean="0">
                <a:solidFill>
                  <a:srgbClr val="009900"/>
                </a:solidFill>
              </a:rPr>
              <a:t>Středopolská</a:t>
            </a:r>
            <a:r>
              <a:rPr lang="cs-CZ" sz="3600" b="1" dirty="0" smtClean="0">
                <a:solidFill>
                  <a:srgbClr val="009900"/>
                </a:solidFill>
              </a:rPr>
              <a:t/>
            </a:r>
            <a:br>
              <a:rPr lang="cs-CZ" sz="3600" b="1" dirty="0" smtClean="0">
                <a:solidFill>
                  <a:srgbClr val="009900"/>
                </a:solidFill>
              </a:rPr>
            </a:br>
            <a:endParaRPr lang="cs-CZ" sz="3600" b="1" dirty="0">
              <a:solidFill>
                <a:srgbClr val="009900"/>
              </a:solidFill>
            </a:endParaRPr>
          </a:p>
          <a:p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Pohoří – Alpy,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Tatry</a:t>
            </a:r>
            <a:b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</a:b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Vodstvo – řeky: Dunaj, Rýn, Labe, Odra</a:t>
            </a:r>
            <a:br>
              <a:rPr lang="cs-CZ" sz="3600" b="1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		jezera: Ženevské, Bodamské,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		Balaton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84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Hospodářství</a:t>
            </a:r>
            <a:endParaRPr lang="cs-CZ" sz="4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Oblast bohatá na nerostné suroviny (</a:t>
            </a:r>
            <a:r>
              <a:rPr lang="cs-CZ" b="1" i="1" dirty="0" smtClean="0"/>
              <a:t>vyhledej na mapě v atlase)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Nejrozvinutější stát – Německo</a:t>
            </a:r>
          </a:p>
          <a:p>
            <a:r>
              <a:rPr lang="cs-CZ" b="1" u="sng" dirty="0" smtClean="0"/>
              <a:t>Členství v EU </a:t>
            </a:r>
            <a:r>
              <a:rPr lang="cs-CZ" b="1" dirty="0" smtClean="0"/>
              <a:t>- </a:t>
            </a:r>
            <a:r>
              <a:rPr lang="cs-CZ" b="1" dirty="0"/>
              <a:t>Česko, Německo, Rakousko</a:t>
            </a:r>
            <a:r>
              <a:rPr lang="cs-CZ" b="1" dirty="0" smtClean="0"/>
              <a:t>, </a:t>
            </a:r>
            <a:r>
              <a:rPr lang="cs-CZ" b="1" dirty="0"/>
              <a:t>Polsko, Slovensko, </a:t>
            </a:r>
            <a:r>
              <a:rPr lang="cs-CZ" b="1" dirty="0" smtClean="0"/>
              <a:t>Maďarsko</a:t>
            </a:r>
          </a:p>
          <a:p>
            <a:r>
              <a:rPr lang="cs-CZ" b="1" u="sng" dirty="0" smtClean="0"/>
              <a:t>Členství v NATO </a:t>
            </a:r>
            <a:r>
              <a:rPr lang="cs-CZ" b="1" dirty="0" smtClean="0"/>
              <a:t>- </a:t>
            </a:r>
            <a:r>
              <a:rPr lang="cs-CZ" b="1" dirty="0"/>
              <a:t>Česko, Německo, </a:t>
            </a:r>
            <a:r>
              <a:rPr lang="cs-CZ" b="1" dirty="0" smtClean="0"/>
              <a:t>Polsko</a:t>
            </a:r>
            <a:r>
              <a:rPr lang="cs-CZ" b="1" dirty="0"/>
              <a:t>, Slovensko, Maďarsko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8857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peciální školy\AppData\Local\Microsoft\Windows\Temporary Internet Files\Content.IE5\1BJO6WXA\MC9004156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7809" y="3429000"/>
            <a:ext cx="2485244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800" b="1" dirty="0" smtClean="0">
                <a:ln w="28575">
                  <a:solidFill>
                    <a:schemeClr val="tx1"/>
                  </a:solidFill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NĚMECKO</a:t>
            </a:r>
            <a:endParaRPr lang="cs-CZ" sz="4800" b="1" dirty="0">
              <a:ln w="28575">
                <a:solidFill>
                  <a:schemeClr val="tx1"/>
                </a:solidFill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429964"/>
            <a:ext cx="8229600" cy="5212012"/>
          </a:xfrm>
        </p:spPr>
        <p:txBody>
          <a:bodyPr/>
          <a:lstStyle/>
          <a:p>
            <a:r>
              <a:rPr lang="cs-CZ" b="1" dirty="0" smtClean="0"/>
              <a:t>16 spolkových zemí</a:t>
            </a:r>
          </a:p>
          <a:p>
            <a:r>
              <a:rPr lang="cs-CZ" b="1" dirty="0" smtClean="0"/>
              <a:t>2. nejlidnatější stát v Evropě</a:t>
            </a:r>
          </a:p>
          <a:p>
            <a:r>
              <a:rPr lang="cs-CZ" b="1" dirty="0" smtClean="0"/>
              <a:t>Hlavní město BERLÍN</a:t>
            </a:r>
          </a:p>
          <a:p>
            <a:r>
              <a:rPr lang="cs-CZ" b="1" dirty="0" smtClean="0"/>
              <a:t>Významný těžký i lehký průmysl (výroba železa a oceli, strojů, automobilů, </a:t>
            </a:r>
            <a:br>
              <a:rPr lang="cs-CZ" b="1" dirty="0" smtClean="0"/>
            </a:br>
            <a:r>
              <a:rPr lang="cs-CZ" b="1" dirty="0" smtClean="0"/>
              <a:t>elektrotechniky a chemie)</a:t>
            </a:r>
          </a:p>
          <a:p>
            <a:r>
              <a:rPr lang="cs-CZ" b="1" dirty="0" smtClean="0"/>
              <a:t>Vyspělé zemědělství</a:t>
            </a:r>
          </a:p>
          <a:p>
            <a:r>
              <a:rPr lang="cs-CZ" b="1" dirty="0" smtClean="0"/>
              <a:t>Rozvinutá dopravní síť</a:t>
            </a:r>
            <a:endParaRPr lang="cs-CZ" b="1" dirty="0"/>
          </a:p>
        </p:txBody>
      </p:sp>
      <p:pic>
        <p:nvPicPr>
          <p:cNvPr id="9" name="Picture 2" descr="C:\Users\Speciální školy\AppData\Local\Microsoft\Windows\Temporary Internet Files\Content.IE5\9DOFKGDE\MP9003626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32656"/>
            <a:ext cx="1833941" cy="109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BHKO0D70\MC9000844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2404" y="908275"/>
            <a:ext cx="2102894" cy="1584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2535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C:\Users\Speciální školy\AppData\Local\Microsoft\Windows\Temporary Internet Files\Content.IE5\BHKO0D70\MP90040314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6533" l="18020" r="739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45" r="23518"/>
          <a:stretch/>
        </p:blipFill>
        <p:spPr bwMode="auto">
          <a:xfrm>
            <a:off x="6420406" y="3754998"/>
            <a:ext cx="2426706" cy="2699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Speciální školy\AppData\Local\Microsoft\Windows\Temporary Internet Files\Content.IE5\1BJO6WXA\MP9004254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54598"/>
            <a:ext cx="2348699" cy="360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251520" y="332656"/>
            <a:ext cx="4433678" cy="864096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ŠVÝCARSKO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7544" y="980728"/>
            <a:ext cx="8064896" cy="5474062"/>
          </a:xfrm>
        </p:spPr>
        <p:txBody>
          <a:bodyPr/>
          <a:lstStyle/>
          <a:p>
            <a:r>
              <a:rPr lang="cs-CZ" sz="2800" b="1" dirty="0" smtClean="0">
                <a:ln w="19050">
                  <a:solidFill>
                    <a:schemeClr val="tx1"/>
                  </a:solidFill>
                </a:ln>
              </a:rPr>
              <a:t>Hlavní město – BERN</a:t>
            </a:r>
            <a:br>
              <a:rPr lang="cs-CZ" sz="2800" b="1" dirty="0" smtClean="0">
                <a:ln w="19050">
                  <a:solidFill>
                    <a:schemeClr val="tx1"/>
                  </a:solidFill>
                </a:ln>
              </a:rPr>
            </a:br>
            <a:endParaRPr lang="cs-CZ" sz="2800" b="1" dirty="0" smtClean="0">
              <a:ln w="19050">
                <a:solidFill>
                  <a:schemeClr val="tx1"/>
                </a:solidFill>
              </a:ln>
            </a:endParaRPr>
          </a:p>
          <a:p>
            <a:r>
              <a:rPr lang="cs-CZ" sz="2800" b="1" dirty="0" smtClean="0">
                <a:ln w="19050">
                  <a:solidFill>
                    <a:schemeClr val="tx1"/>
                  </a:solidFill>
                </a:ln>
              </a:rPr>
              <a:t>Vysoká životní úroveň</a:t>
            </a:r>
          </a:p>
          <a:p>
            <a:r>
              <a:rPr lang="cs-CZ" sz="2800" b="1" dirty="0" smtClean="0">
                <a:ln w="19050">
                  <a:solidFill>
                    <a:schemeClr val="tx1"/>
                  </a:solidFill>
                </a:ln>
              </a:rPr>
              <a:t>Výroba hodinek</a:t>
            </a:r>
          </a:p>
          <a:p>
            <a:r>
              <a:rPr lang="cs-CZ" sz="2800" b="1" dirty="0" smtClean="0">
                <a:ln w="19050">
                  <a:solidFill>
                    <a:schemeClr val="tx1"/>
                  </a:solidFill>
                </a:ln>
              </a:rPr>
              <a:t>Výroba léčiv</a:t>
            </a:r>
          </a:p>
          <a:p>
            <a:r>
              <a:rPr lang="cs-CZ" sz="2800" b="1" dirty="0" smtClean="0">
                <a:ln w="19050">
                  <a:solidFill>
                    <a:schemeClr val="tx1"/>
                  </a:solidFill>
                </a:ln>
              </a:rPr>
              <a:t>Výroba potravin – sýrů, čokolády</a:t>
            </a:r>
            <a:br>
              <a:rPr lang="cs-CZ" sz="2800" b="1" dirty="0" smtClean="0">
                <a:ln w="19050">
                  <a:solidFill>
                    <a:schemeClr val="tx1"/>
                  </a:solidFill>
                </a:ln>
              </a:rPr>
            </a:br>
            <a:endParaRPr lang="cs-CZ" sz="2800" b="1" dirty="0" smtClean="0">
              <a:ln w="19050">
                <a:solidFill>
                  <a:schemeClr val="tx1"/>
                </a:solidFill>
              </a:ln>
            </a:endParaRPr>
          </a:p>
          <a:p>
            <a:r>
              <a:rPr lang="cs-CZ" sz="2800" b="1" dirty="0" smtClean="0">
                <a:ln w="19050">
                  <a:solidFill>
                    <a:schemeClr val="tx1"/>
                  </a:solidFill>
                </a:ln>
              </a:rPr>
              <a:t>Země vyhledávaná turisty v zimě i v létě</a:t>
            </a:r>
          </a:p>
        </p:txBody>
      </p:sp>
      <p:pic>
        <p:nvPicPr>
          <p:cNvPr id="2053" name="Picture 5" descr="C:\Users\Speciální školy\AppData\Local\Microsoft\Windows\Temporary Internet Files\Content.IE5\1BJO6WXA\MP9004252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869160"/>
            <a:ext cx="2376264" cy="187873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peciální školy\AppData\Local\Microsoft\Windows\Temporary Internet Files\Content.IE5\P2JXZK31\MC9003054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988840"/>
            <a:ext cx="1767535" cy="1334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Speciální školy\AppData\Local\Microsoft\Windows\Temporary Internet Files\Content.IE5\TQL973TS\MP900425475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144" y="408048"/>
            <a:ext cx="3888432" cy="5829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8817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800" b="1" dirty="0" smtClean="0">
                <a:ln w="28575">
                  <a:solidFill>
                    <a:srgbClr val="FF0000"/>
                  </a:solidFill>
                </a:ln>
                <a:solidFill>
                  <a:schemeClr val="bg1"/>
                </a:solidFill>
              </a:rPr>
              <a:t>RAKOUSKO</a:t>
            </a:r>
            <a:endParaRPr lang="cs-CZ" sz="4800" b="1" dirty="0">
              <a:ln w="28575">
                <a:solidFill>
                  <a:srgbClr val="FF0000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9225"/>
            <a:ext cx="8229600" cy="4416938"/>
          </a:xfrm>
        </p:spPr>
        <p:txBody>
          <a:bodyPr/>
          <a:lstStyle/>
          <a:p>
            <a:r>
              <a:rPr lang="cs-CZ" b="1" dirty="0" smtClean="0"/>
              <a:t>Hlavní město – VÍDEŇ</a:t>
            </a:r>
          </a:p>
          <a:p>
            <a:r>
              <a:rPr lang="cs-CZ" b="1" dirty="0" smtClean="0"/>
              <a:t>Strojírenství, chemický průmysl, zpracování dřeva, výroba papíru, výroba sportovních potřeb</a:t>
            </a:r>
          </a:p>
          <a:p>
            <a:r>
              <a:rPr lang="cs-CZ" b="1" dirty="0" smtClean="0"/>
              <a:t>Vyspělé zemědělství – rodinné farmy</a:t>
            </a:r>
          </a:p>
          <a:p>
            <a:r>
              <a:rPr lang="cs-CZ" b="1" dirty="0" smtClean="0"/>
              <a:t>Rozvinutý cestovní ruch (památky, hory)</a:t>
            </a:r>
            <a:endParaRPr lang="cs-CZ" b="1" dirty="0"/>
          </a:p>
        </p:txBody>
      </p:sp>
      <p:pic>
        <p:nvPicPr>
          <p:cNvPr id="3074" name="Picture 2" descr="C:\Users\Speciální školy\AppData\Local\Microsoft\Windows\Temporary Internet Files\Content.IE5\BHKO0D70\MP9003626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552" y="188640"/>
            <a:ext cx="2087680" cy="1391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peciální školy\AppData\Local\Microsoft\Windows\Temporary Internet Files\Content.IE5\P2JXZK31\MP9004242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855973"/>
            <a:ext cx="2629775" cy="397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peciální školy\AppData\Local\Microsoft\Windows\Temporary Internet Files\Content.IE5\1BJO6WXA\MP90042661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35397"/>
            <a:ext cx="5940152" cy="395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peciální školy\AppData\Local\Microsoft\Windows\Temporary Internet Files\Content.IE5\TQL973TS\MC9004152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53808"/>
            <a:ext cx="4315804" cy="3110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2049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274638"/>
            <a:ext cx="6563072" cy="1143000"/>
          </a:xfrm>
        </p:spPr>
        <p:txBody>
          <a:bodyPr>
            <a:normAutofit/>
          </a:bodyPr>
          <a:lstStyle/>
          <a:p>
            <a:pPr algn="l"/>
            <a:r>
              <a:rPr lang="cs-CZ" sz="4800" b="1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POLSKO</a:t>
            </a:r>
            <a:endParaRPr lang="cs-CZ" sz="4800" b="1" dirty="0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2"/>
            <a:ext cx="8568952" cy="4209331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Hlavní město VARŠAVA</a:t>
            </a:r>
          </a:p>
          <a:p>
            <a:r>
              <a:rPr lang="cs-CZ" b="1" dirty="0" smtClean="0"/>
              <a:t>Zásoby nerostných surovin (uhlí, měď, síra, sůl)</a:t>
            </a:r>
          </a:p>
          <a:p>
            <a:r>
              <a:rPr lang="cs-CZ" b="1" dirty="0" smtClean="0"/>
              <a:t>Nížiny – zemědělství (1/2 území tvoří orná půda)</a:t>
            </a:r>
          </a:p>
          <a:p>
            <a:r>
              <a:rPr lang="cs-CZ" b="1" dirty="0" smtClean="0"/>
              <a:t>Významné přístavy – Štětín, </a:t>
            </a:r>
            <a:br>
              <a:rPr lang="cs-CZ" b="1" dirty="0" smtClean="0"/>
            </a:br>
            <a:r>
              <a:rPr lang="cs-CZ" b="1" dirty="0" smtClean="0"/>
              <a:t>Gdaňsk, Gdyně</a:t>
            </a:r>
          </a:p>
          <a:p>
            <a:r>
              <a:rPr lang="cs-CZ" b="1" dirty="0" smtClean="0"/>
              <a:t>2.sv.válka – koncentrační tábory </a:t>
            </a:r>
            <a:br>
              <a:rPr lang="cs-CZ" b="1" dirty="0" smtClean="0"/>
            </a:br>
            <a:r>
              <a:rPr lang="cs-CZ" b="1" dirty="0" smtClean="0"/>
              <a:t>(Osvětim)</a:t>
            </a:r>
            <a:endParaRPr lang="cs-CZ" b="1" dirty="0"/>
          </a:p>
        </p:txBody>
      </p:sp>
      <p:pic>
        <p:nvPicPr>
          <p:cNvPr id="4098" name="Picture 2" descr="C:\Users\Speciální školy\AppData\Local\Microsoft\Windows\Temporary Internet Files\Content.IE5\P2JXZK31\MP9003628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1392" y="266813"/>
            <a:ext cx="1828800" cy="1139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peciální školy\AppData\Local\Microsoft\Windows\Temporary Internet Files\Content.IE5\TQL973TS\MC9004343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940" y="586212"/>
            <a:ext cx="1841500" cy="162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Speciální školy\AppData\Local\Microsoft\Windows\Temporary Internet Files\Content.IE5\1BJO6WXA\MC9004351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5132"/>
            <a:ext cx="1419225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peciální školy\AppData\Local\Microsoft\Windows\Temporary Internet Files\Content.IE5\P2JXZK31\MP90042653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934" y="3479733"/>
            <a:ext cx="2223514" cy="3333643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178794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8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SLOVENSKO</a:t>
            </a:r>
            <a:endParaRPr lang="cs-CZ" sz="48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/>
              <a:t>Vznik 1993 po rozdělení Československa</a:t>
            </a:r>
          </a:p>
          <a:p>
            <a:r>
              <a:rPr lang="cs-CZ" b="1" dirty="0" smtClean="0"/>
              <a:t>Hlavní město BRATISLAVA</a:t>
            </a:r>
          </a:p>
          <a:p>
            <a:r>
              <a:rPr lang="cs-CZ" b="1" dirty="0" smtClean="0"/>
              <a:t>Automobilový a elektrotechnický průmysl</a:t>
            </a:r>
          </a:p>
          <a:p>
            <a:r>
              <a:rPr lang="cs-CZ" b="1" dirty="0" smtClean="0"/>
              <a:t>Dobré podmínky pro zemědělství</a:t>
            </a:r>
            <a:endParaRPr lang="cs-CZ" b="1" dirty="0"/>
          </a:p>
        </p:txBody>
      </p:sp>
      <p:pic>
        <p:nvPicPr>
          <p:cNvPr id="5122" name="Picture 2" descr="C:\Users\Speciální školy\AppData\Local\Microsoft\Windows\Temporary Internet Files\Content.IE5\TQL973TS\MP9003628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88640"/>
            <a:ext cx="1828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peciální školy\AppData\Local\Microsoft\Windows\Temporary Internet Files\Content.IE5\1BJO6WXA\MC90043434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933056"/>
            <a:ext cx="1944216" cy="261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Program Files (x86)\Microsoft Office\MEDIA\CAGCAT10\j0233312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7132" y="4149080"/>
            <a:ext cx="2520280" cy="256819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04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Users\Speciální školy\AppData\Local\Microsoft\Windows\Temporary Internet Files\Content.IE5\1BJO6WXA\MC90044178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2918" y="38610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Speciální školy\AppData\Local\Microsoft\Windows\Temporary Internet Files\Content.IE5\P2JXZK31\MC9004112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48680"/>
            <a:ext cx="2972642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ln w="28575">
                  <a:solidFill>
                    <a:srgbClr val="009900"/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MAĎARSKO</a:t>
            </a:r>
            <a:endParaRPr lang="cs-CZ" b="1" dirty="0">
              <a:ln w="28575">
                <a:solidFill>
                  <a:srgbClr val="009900"/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Hlavní město – Budapešť</a:t>
            </a:r>
          </a:p>
          <a:p>
            <a:r>
              <a:rPr lang="cs-CZ" b="1" dirty="0" smtClean="0"/>
              <a:t>Zásoby bauxitu (výroba hliníku)</a:t>
            </a:r>
          </a:p>
          <a:p>
            <a:r>
              <a:rPr lang="cs-CZ" b="1" dirty="0" smtClean="0"/>
              <a:t>Strojírenský, chemický a potravinářský průmysl, výroba léků</a:t>
            </a:r>
          </a:p>
          <a:p>
            <a:r>
              <a:rPr lang="cs-CZ" b="1" dirty="0" smtClean="0"/>
              <a:t>Významné zemědělství – obilniny, slunečnice, vinná réva, zelenina</a:t>
            </a:r>
            <a:endParaRPr lang="cs-CZ" b="1" dirty="0"/>
          </a:p>
        </p:txBody>
      </p:sp>
      <p:pic>
        <p:nvPicPr>
          <p:cNvPr id="6146" name="Picture 2" descr="C:\Users\Speciální školy\AppData\Local\Microsoft\Windows\Temporary Internet Files\Content.IE5\BHKO0D70\MP90036269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4664"/>
            <a:ext cx="1720788" cy="114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Speciální školy\AppData\Local\Microsoft\Windows\Temporary Internet Files\Content.IE5\P2JXZK31\MP9004010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4394" y="4165022"/>
            <a:ext cx="2935958" cy="234876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84676" y="4508408"/>
            <a:ext cx="208198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BALATON</a:t>
            </a:r>
            <a:r>
              <a:rPr lang="cs-CZ" sz="2400" b="1" dirty="0" smtClean="0"/>
              <a:t> – </a:t>
            </a:r>
          </a:p>
          <a:p>
            <a:r>
              <a:rPr lang="cs-CZ" sz="2400" b="1" dirty="0" smtClean="0"/>
              <a:t>REKREACE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39367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179512" y="0"/>
            <a:ext cx="8856984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Přiřaď vlajky k jednotlivým státům sousedícím s ČR: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467544" y="1556792"/>
            <a:ext cx="3571056" cy="4525963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Německo</a:t>
            </a:r>
            <a:br>
              <a:rPr lang="cs-CZ" sz="4000" b="1" dirty="0" smtClean="0"/>
            </a:br>
            <a:endParaRPr lang="cs-CZ" sz="4000" b="1" dirty="0" smtClean="0"/>
          </a:p>
          <a:p>
            <a:r>
              <a:rPr lang="cs-CZ" sz="4000" b="1" dirty="0" smtClean="0">
                <a:solidFill>
                  <a:srgbClr val="FF0000"/>
                </a:solidFill>
              </a:rPr>
              <a:t>Rakousko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 smtClean="0"/>
          </a:p>
          <a:p>
            <a:r>
              <a:rPr lang="cs-CZ" sz="4000" b="1" dirty="0" smtClean="0">
                <a:solidFill>
                  <a:srgbClr val="00CC00"/>
                </a:solidFill>
              </a:rPr>
              <a:t>Polsko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 smtClean="0"/>
          </a:p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Slovensko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Speciální školy\AppData\Local\Microsoft\Windows\Temporary Internet Files\Content.IE5\9DOFKGDE\MP9003626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813" y="2564904"/>
            <a:ext cx="1833941" cy="109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9DOFKGDE\MP9003626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813" y="5312538"/>
            <a:ext cx="1824309" cy="1216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eciální školy\AppData\Local\Microsoft\Windows\Temporary Internet Files\Content.IE5\CCL6HSUW\MP9003628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7292" y="3861048"/>
            <a:ext cx="1849461" cy="123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9DOFKGDE\MP9003628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7292" y="1124744"/>
            <a:ext cx="1867025" cy="116377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Speciální školy\AppData\Local\Microsoft\Windows\Temporary Internet Files\Content.IE5\9DOFKGDE\MP90036280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05064"/>
            <a:ext cx="1867025" cy="116377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Speciální školy\AppData\Local\Microsoft\Windows\Temporary Internet Files\Content.IE5\9DOFKGDE\MP9003626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24744"/>
            <a:ext cx="1833941" cy="1097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Speciální školy\AppData\Local\Microsoft\Windows\Temporary Internet Files\Content.IE5\CCL6HSUW\MP9003628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246422"/>
            <a:ext cx="1849461" cy="123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Speciální školy\AppData\Local\Microsoft\Windows\Temporary Internet Files\Content.IE5\9DOFKGDE\MP9003626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572696"/>
            <a:ext cx="1824309" cy="1216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7774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179512" y="0"/>
            <a:ext cx="8856984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Přiřaď hlavní města k jednotlivým státům 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179512" y="1094010"/>
            <a:ext cx="3859088" cy="4525963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Německo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Rakousko</a:t>
            </a:r>
          </a:p>
          <a:p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Švýcarsko</a:t>
            </a:r>
          </a:p>
          <a:p>
            <a:r>
              <a:rPr lang="cs-CZ" sz="4000" b="1" dirty="0" smtClean="0">
                <a:solidFill>
                  <a:srgbClr val="FF3300"/>
                </a:solidFill>
              </a:rPr>
              <a:t>Maďarsko</a:t>
            </a:r>
          </a:p>
          <a:p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Česká </a:t>
            </a:r>
            <a:b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republika</a:t>
            </a:r>
          </a:p>
          <a:p>
            <a:r>
              <a:rPr lang="cs-CZ" sz="4000" b="1" dirty="0" smtClean="0">
                <a:solidFill>
                  <a:srgbClr val="00CC00"/>
                </a:solidFill>
              </a:rPr>
              <a:t>Polsko</a:t>
            </a:r>
            <a:endParaRPr lang="cs-CZ" sz="4000" dirty="0" smtClean="0"/>
          </a:p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Slovensko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215749" y="1042163"/>
            <a:ext cx="15504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BERLÍN</a:t>
            </a:r>
            <a:endParaRPr lang="cs-CZ" sz="36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20842" y="5877272"/>
            <a:ext cx="12314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BERN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3356992"/>
            <a:ext cx="14013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VÍDEŇ</a:t>
            </a:r>
            <a:endParaRPr lang="cs-CZ" sz="36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03048" y="4365104"/>
            <a:ext cx="1966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VARŠAVA</a:t>
            </a:r>
            <a:endParaRPr lang="cs-CZ" sz="36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20842" y="2564904"/>
            <a:ext cx="22134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BUDAPEŠŤ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03048" y="5230941"/>
            <a:ext cx="24984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BRATISLAVA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43124" y="1029440"/>
            <a:ext cx="15424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</a:t>
            </a:r>
            <a:endParaRPr lang="cs-CZ" sz="36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215749" y="4365104"/>
            <a:ext cx="15424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</a:t>
            </a:r>
            <a:endParaRPr lang="cs-CZ" sz="36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84240" y="1925216"/>
            <a:ext cx="15504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BERLÍN</a:t>
            </a:r>
            <a:endParaRPr lang="cs-CZ" sz="36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223064" y="3375039"/>
            <a:ext cx="22134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BUDAPEŠŤ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215749" y="1952928"/>
            <a:ext cx="14013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VÍDEŇ</a:t>
            </a:r>
            <a:endParaRPr lang="cs-CZ" sz="36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215749" y="5230941"/>
            <a:ext cx="1966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VARŠAVA</a:t>
            </a:r>
            <a:endParaRPr lang="cs-CZ" sz="36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223064" y="5899145"/>
            <a:ext cx="24984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BRATISLAVA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215749" y="2571547"/>
            <a:ext cx="12314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BERN</a:t>
            </a:r>
            <a:endParaRPr lang="cs-CZ" sz="3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5813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9" grpId="0"/>
      <p:bldP spid="11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179512" y="0"/>
            <a:ext cx="8856984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Ke kterým státům se vztahují tyto obrázky?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4294967295"/>
          </p:nvPr>
        </p:nvSpPr>
        <p:spPr>
          <a:xfrm>
            <a:off x="179512" y="1094010"/>
            <a:ext cx="3859088" cy="4525963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Německo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Rakousko</a:t>
            </a:r>
          </a:p>
          <a:p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Švýcarsko</a:t>
            </a:r>
          </a:p>
          <a:p>
            <a:r>
              <a:rPr lang="cs-CZ" sz="4000" b="1" dirty="0" smtClean="0">
                <a:solidFill>
                  <a:srgbClr val="FF3300"/>
                </a:solidFill>
              </a:rPr>
              <a:t>Maďarsko</a:t>
            </a:r>
          </a:p>
          <a:p>
            <a: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Česká </a:t>
            </a:r>
            <a:br>
              <a:rPr lang="cs-CZ" sz="40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republika</a:t>
            </a:r>
          </a:p>
          <a:p>
            <a:r>
              <a:rPr lang="cs-CZ" sz="4000" b="1" dirty="0" smtClean="0">
                <a:solidFill>
                  <a:srgbClr val="00CC00"/>
                </a:solidFill>
              </a:rPr>
              <a:t>Polsko</a:t>
            </a:r>
            <a:endParaRPr lang="cs-CZ" sz="4000" dirty="0" smtClean="0"/>
          </a:p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Slovensko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Speciální školy\AppData\Local\Microsoft\Windows\Temporary Internet Files\Content.IE5\9DOFKGDE\MP900403148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92" r="15418"/>
          <a:stretch/>
        </p:blipFill>
        <p:spPr bwMode="auto">
          <a:xfrm>
            <a:off x="6156176" y="980728"/>
            <a:ext cx="1946687" cy="1781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peciální školy\AppData\Local\Microsoft\Windows\Temporary Internet Files\Content.IE5\CCL6HSUW\MC90044178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6148" y="4509120"/>
            <a:ext cx="1735088" cy="1735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peciální školy\AppData\Local\Microsoft\Windows\Temporary Internet Files\Content.IE5\9RFBNNP0\MC9004152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706" y="4401108"/>
            <a:ext cx="2007017" cy="1446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upload.wikimedia.org/wikipedia/commons/thumb/8/82/Olomouck%C3%A9_tvar%C5%AF%C5%BEky_%283%29.jpg/220px-Olomouck%C3%A9_tvar%C5%AF%C5%BEky_%283%29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1745" y="2636912"/>
            <a:ext cx="2095500" cy="1571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7" name="Přímá spojnice se šipkou 26"/>
          <p:cNvCxnSpPr/>
          <p:nvPr/>
        </p:nvCxnSpPr>
        <p:spPr>
          <a:xfrm>
            <a:off x="2780184" y="2429272"/>
            <a:ext cx="4168080" cy="294739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780184" y="1628800"/>
            <a:ext cx="3735522" cy="136815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627784" y="3861048"/>
            <a:ext cx="1867761" cy="108012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1907704" y="2996952"/>
            <a:ext cx="2740241" cy="165618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5291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peciální školy\AppData\Local\Microsoft\Windows\Temporary Internet Files\Content.IE5\9DOFKGDE\MC9004156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885381"/>
            <a:ext cx="3960440" cy="5120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131819"/>
            <a:ext cx="52873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Poznáš z jakého města je obrázek?</a:t>
            </a:r>
            <a:endParaRPr lang="cs-CZ" sz="28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6303" y="5736471"/>
            <a:ext cx="38884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Nápověda:</a:t>
            </a:r>
          </a:p>
          <a:p>
            <a:r>
              <a:rPr lang="cs-CZ" sz="2000" dirty="0" smtClean="0"/>
              <a:t>Z POHÁDEK VYBER LÍNOU BARKU.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3563888" y="1029397"/>
            <a:ext cx="2664296" cy="241605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56176" y="1029397"/>
            <a:ext cx="2664296" cy="241605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56176" y="3454152"/>
            <a:ext cx="2664296" cy="242312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563888" y="3445451"/>
            <a:ext cx="2617262" cy="242312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683568" y="1772816"/>
            <a:ext cx="2211624" cy="936104"/>
            <a:chOff x="683568" y="1772816"/>
            <a:chExt cx="2211624" cy="936104"/>
          </a:xfrm>
        </p:grpSpPr>
        <p:sp>
          <p:nvSpPr>
            <p:cNvPr id="5" name="Obdélník 4"/>
            <p:cNvSpPr/>
            <p:nvPr/>
          </p:nvSpPr>
          <p:spPr>
            <a:xfrm>
              <a:off x="683568" y="1772816"/>
              <a:ext cx="2211624" cy="936104"/>
            </a:xfrm>
            <a:prstGeom prst="rect">
              <a:avLst/>
            </a:prstGeom>
            <a:noFill/>
            <a:ln>
              <a:solidFill>
                <a:srgbClr val="FF3300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967555" y="1924544"/>
              <a:ext cx="155042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BERLÍN</a:t>
              </a:r>
              <a:endPara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33324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  <p:bldP spid="7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388982"/>
            <a:ext cx="86409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území Polska se za války nacházelo několik koncentračních táborů, </a:t>
            </a:r>
          </a:p>
          <a:p>
            <a:r>
              <a:rPr lang="cs-CZ" sz="2800" dirty="0" smtClean="0"/>
              <a:t>jeden </a:t>
            </a:r>
            <a:r>
              <a:rPr lang="cs-CZ" sz="2800" smtClean="0"/>
              <a:t>z </a:t>
            </a:r>
            <a:r>
              <a:rPr lang="cs-CZ" sz="2800" smtClean="0"/>
              <a:t>nejsmutnějších ve </a:t>
            </a:r>
            <a:r>
              <a:rPr lang="cs-CZ" sz="2800" dirty="0" smtClean="0"/>
              <a:t>městě: …………….. </a:t>
            </a:r>
          </a:p>
          <a:p>
            <a:endParaRPr lang="cs-CZ" sz="2800" dirty="0"/>
          </a:p>
          <a:p>
            <a:r>
              <a:rPr lang="cs-CZ" sz="2800" i="1" dirty="0" smtClean="0"/>
              <a:t>jeho název vylušti v následující křížovce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1751226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0644821"/>
              </p:ext>
            </p:extLst>
          </p:nvPr>
        </p:nvGraphicFramePr>
        <p:xfrm>
          <a:off x="1161433" y="332656"/>
          <a:ext cx="6480000" cy="37800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</a:tblGrid>
              <a:tr h="54000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</a:t>
                      </a:r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6</a:t>
                      </a:r>
                      <a:endParaRPr lang="cs-CZ" sz="20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000" smtClean="0"/>
                        <a:t>7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89856" y="4149080"/>
            <a:ext cx="84249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dirty="0" smtClean="0"/>
              <a:t>Východní soused České republiky.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Moře, do kterého ústí řeka Labe.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Hlavní město Rakouska.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Velký polský přístav na pobřeží Baltského moře.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Známé jezero v Maďarsku.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Významná zemědělská plodina pěstovaná v Maďarsku (plodová zelenina)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Významný rakouský hudební skladatel – Wolfgang Amadeus ……</a:t>
            </a:r>
          </a:p>
          <a:p>
            <a:pPr marL="342900" indent="-342900">
              <a:buAutoNum type="arabicPeriod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5460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9678" y="174804"/>
            <a:ext cx="1113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Řešení: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0147203"/>
              </p:ext>
            </p:extLst>
          </p:nvPr>
        </p:nvGraphicFramePr>
        <p:xfrm>
          <a:off x="775079" y="616934"/>
          <a:ext cx="7560840" cy="52565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30070"/>
                <a:gridCol w="630070"/>
                <a:gridCol w="630070"/>
                <a:gridCol w="630070"/>
                <a:gridCol w="630070"/>
                <a:gridCol w="630070"/>
                <a:gridCol w="630070"/>
                <a:gridCol w="630070"/>
                <a:gridCol w="630070"/>
                <a:gridCol w="630070"/>
                <a:gridCol w="630070"/>
                <a:gridCol w="630070"/>
              </a:tblGrid>
              <a:tr h="75094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v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</a:tr>
              <a:tr h="75094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v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í</a:t>
                      </a:r>
                      <a:endParaRPr lang="cs-CZ" sz="3600" dirty="0"/>
                    </a:p>
                  </a:txBody>
                  <a:tcPr/>
                </a:tc>
              </a:tr>
              <a:tr h="75094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3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í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ň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</a:tr>
              <a:tr h="75094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Š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Ě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í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</a:tr>
              <a:tr h="75094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</a:tr>
              <a:tr h="75094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</a:tr>
              <a:tr h="750940">
                <a:tc>
                  <a:txBody>
                    <a:bodyPr/>
                    <a:lstStyle/>
                    <a:p>
                      <a:r>
                        <a:rPr lang="cs-CZ" sz="3600" smtClean="0"/>
                        <a:t>7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6cípá hvězda 1">
            <a:hlinkClick r:id="rId2"/>
          </p:cNvPr>
          <p:cNvSpPr/>
          <p:nvPr/>
        </p:nvSpPr>
        <p:spPr>
          <a:xfrm>
            <a:off x="7596336" y="5282333"/>
            <a:ext cx="1296144" cy="1340768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klikni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066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29" y="908720"/>
            <a:ext cx="8561356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724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990600"/>
            <a:ext cx="7800975" cy="487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33265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Řešení: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666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u="sng" dirty="0" smtClean="0"/>
              <a:t>Použité zdroje:</a:t>
            </a: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 smtClean="0"/>
              <a:t>Snímek 6 - </a:t>
            </a:r>
          </a:p>
          <a:p>
            <a:r>
              <a:rPr lang="cs-CZ" sz="2000" dirty="0" smtClean="0"/>
              <a:t>CHMEE2</a:t>
            </a:r>
            <a:r>
              <a:rPr lang="cs-CZ" sz="2000" dirty="0"/>
              <a:t>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13.12.2012]. </a:t>
            </a:r>
            <a:r>
              <a:rPr lang="cs-CZ" sz="2000" dirty="0"/>
              <a:t>Dostupný na WWW: </a:t>
            </a:r>
            <a:r>
              <a:rPr lang="cs-CZ" sz="2000" dirty="0">
                <a:hlinkClick r:id="rId2"/>
              </a:rPr>
              <a:t>http://cs.wikipedia.org/wiki/Soubor:Olomouck%C3%A9_tvar%C5%AF%C5%BEky_%</a:t>
            </a:r>
            <a:r>
              <a:rPr lang="cs-CZ" sz="2000" dirty="0" smtClean="0">
                <a:hlinkClick r:id="rId2"/>
              </a:rPr>
              <a:t>283%29.jpg</a:t>
            </a:r>
            <a:endParaRPr lang="cs-CZ" sz="2000" dirty="0" smtClean="0"/>
          </a:p>
          <a:p>
            <a:r>
              <a:rPr lang="cs-CZ" sz="2000" dirty="0" smtClean="0"/>
              <a:t>Galerie Microsoft Office - Klipart</a:t>
            </a:r>
          </a:p>
        </p:txBody>
      </p:sp>
    </p:spTree>
    <p:extLst>
      <p:ext uri="{BB962C8B-B14F-4D97-AF65-F5344CB8AC3E}">
        <p14:creationId xmlns:p14="http://schemas.microsoft.com/office/powerpoint/2010/main" val="2355514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638</Words>
  <Application>Microsoft Office PowerPoint</Application>
  <PresentationFormat>Předvádění na obrazovce (4:3)</PresentationFormat>
  <Paragraphs>195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Prezentace aplikace PowerPoint</vt:lpstr>
      <vt:lpstr>Prezentace aplikace PowerPoint</vt:lpstr>
      <vt:lpstr>Střední Evropa</vt:lpstr>
      <vt:lpstr>Povrch </vt:lpstr>
      <vt:lpstr>Hospodářství</vt:lpstr>
      <vt:lpstr>NĚMECKO</vt:lpstr>
      <vt:lpstr>Prezentace aplikace PowerPoint</vt:lpstr>
      <vt:lpstr>RAKOUSKO</vt:lpstr>
      <vt:lpstr>POLSKO</vt:lpstr>
      <vt:lpstr>SLOVENSKO</vt:lpstr>
      <vt:lpstr>MAĎARSKO</vt:lpstr>
      <vt:lpstr>Přiřaď vlajky k jednotlivým státům sousedícím s ČR:</vt:lpstr>
      <vt:lpstr>Přiřaď hlavní města k jednotlivým státům :</vt:lpstr>
      <vt:lpstr>Ke kterým státům se vztahují tyto obrázky?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Přiřaď vlajky k jednotlivým státům sousedícím s ČR:</dc:title>
  <dc:creator>Speciální školy</dc:creator>
  <cp:lastModifiedBy>Speciální školy</cp:lastModifiedBy>
  <cp:revision>38</cp:revision>
  <dcterms:created xsi:type="dcterms:W3CDTF">2012-12-16T12:25:47Z</dcterms:created>
  <dcterms:modified xsi:type="dcterms:W3CDTF">2013-03-25T16:24:42Z</dcterms:modified>
</cp:coreProperties>
</file>