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3" r:id="rId2"/>
    <p:sldId id="284" r:id="rId3"/>
    <p:sldId id="256" r:id="rId4"/>
    <p:sldId id="261" r:id="rId5"/>
    <p:sldId id="280" r:id="rId6"/>
    <p:sldId id="281" r:id="rId7"/>
    <p:sldId id="257" r:id="rId8"/>
    <p:sldId id="258" r:id="rId9"/>
    <p:sldId id="282" r:id="rId10"/>
    <p:sldId id="264" r:id="rId11"/>
    <p:sldId id="265" r:id="rId12"/>
    <p:sldId id="272" r:id="rId13"/>
    <p:sldId id="271" r:id="rId14"/>
    <p:sldId id="273" r:id="rId15"/>
    <p:sldId id="274" r:id="rId16"/>
    <p:sldId id="276" r:id="rId17"/>
    <p:sldId id="263" r:id="rId18"/>
    <p:sldId id="270" r:id="rId19"/>
    <p:sldId id="269" r:id="rId20"/>
    <p:sldId id="279" r:id="rId21"/>
    <p:sldId id="285" r:id="rId22"/>
    <p:sldId id="286" r:id="rId23"/>
    <p:sldId id="287" r:id="rId24"/>
    <p:sldId id="288" r:id="rId25"/>
    <p:sldId id="289" r:id="rId26"/>
    <p:sldId id="290" r:id="rId27"/>
    <p:sldId id="291" r:id="rId28"/>
    <p:sldId id="294" r:id="rId29"/>
    <p:sldId id="292" r:id="rId30"/>
    <p:sldId id="293" r:id="rId31"/>
    <p:sldId id="259" r:id="rId3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50021"/>
    <a:srgbClr val="FF3300"/>
    <a:srgbClr val="66CCFF"/>
    <a:srgbClr val="CCCCFF"/>
    <a:srgbClr val="663300"/>
    <a:srgbClr val="FF9900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1FCE56-A1D0-4612-8963-99B2DEB971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68874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187EEC-91A6-4329-BD76-FB8E8B55DC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18038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760733-10CF-48EF-9837-DC10B90850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42246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304D9D-0110-4182-A1D3-45902D5BF9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25942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D9E8EE-150F-4CEC-B322-C97917A98F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37625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4B8312-FABC-4CF1-B3D4-12A5367684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55926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E50746-A108-44B0-9877-113A54EA03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71572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D59949-4660-4F7B-9FB9-2195ED5FA4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28403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BA62EB-DB4B-44EC-9EED-F52333B34D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57087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D9CEEE-04B5-475C-A102-FB389FEA9F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8500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C54811-D047-451A-BACD-47DAFE6C24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91205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ACA64386-D91E-460C-A195-13EC55EBEA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hyperlink" Target="http://www.google.cz/imgres?num=10&amp;hl=cs&amp;tbo=d&amp;biw=1366&amp;bih=622&amp;tbm=isch&amp;tbnid=yqTLoPIsl1ZlfM:&amp;imgrefurl=http://www.arabske.cz/zemepisne-udaje/&amp;docid=aHCZOjus2kMRpM&amp;imgurl=http://www.arabske.cz/wp-content/uploads/2008/09/mapa1.gif&amp;w=570&amp;h=577&amp;ei=Ubf-UK39Io_GtAbQhIDwBg&amp;zoom=1&amp;iact=hc&amp;vpx=757&amp;vpy=145&amp;dur=2674&amp;hovh=226&amp;hovw=223&amp;tx=133&amp;ty=142&amp;sig=106215913192663692947&amp;page=1&amp;tbnh=135&amp;tbnw=133&amp;start=0&amp;ndsp=23&amp;ved=1t:429,r:4,s:0,i:108" TargetMode="Externa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wmf"/><Relationship Id="rId4" Type="http://schemas.openxmlformats.org/officeDocument/2006/relationships/image" Target="../media/image20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hyperlink" Target="http://www.google.cz/imgres?um=1&amp;hl=cs&amp;sa=N&amp;tbo=d&amp;biw=1366&amp;bih=622&amp;tbm=isch&amp;tbnid=TOlEDiftnyqxIM:&amp;imgrefurl=http://geo-asie.upol.cz/index.php?page=jihozapadni-asie&amp;docid=k85VmtF6A9gV9M&amp;imgurl=http://geo-asie.upol.cz/uploads/images/jihoz%C3%A1padn%C3%AD%20Asie/image004.png&amp;w=920&amp;h=584&amp;ei=sdT-UPCkBsXFtAaJuIDgDQ&amp;zoom=1&amp;iact=hc&amp;vpx=4&amp;vpy=131&amp;dur=688&amp;hovh=179&amp;hovw=282&amp;tx=134&amp;ty=76&amp;sig=106215913192663692947&amp;page=1&amp;tbnh=132&amp;tbnw=208&amp;start=0&amp;ndsp=20&amp;ved=1t:429,r:0,s:0,i:82" TargetMode="Externa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w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2" Type="http://schemas.openxmlformats.org/officeDocument/2006/relationships/hyperlink" Target="http://www.google.cz/imgres?um=1&amp;hl=cs&amp;tbo=d&amp;biw=1366&amp;bih=622&amp;tbm=isch&amp;tbnid=X2G5kxPVEA3kKM:&amp;imgrefurl=http://www.tvojekoberce.cz/perske-koberce-32&amp;docid=dfNyEzexJscXlM&amp;imgurl=http://www.tvojekoberce.cz/wp-content/gallery/persky-koberec/persky-koberec-1.jpg&amp;w=460&amp;h=683&amp;ei=ptf-ULymK4GUtQaz9oHgAQ&amp;zoom=1&amp;iact=hc&amp;vpx=4&amp;vpy=92&amp;dur=1274&amp;hovh=274&amp;hovw=184&amp;tx=64&amp;ty=143&amp;sig=106215913192663692947&amp;page=1&amp;tbnh=150&amp;tbnw=101&amp;start=0&amp;ndsp=23&amp;ved=1t:429,r:0,s:0,i:79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wmf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30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30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30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30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30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30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" Target="slide30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sie.svg" TargetMode="External"/><Relationship Id="rId2" Type="http://schemas.openxmlformats.org/officeDocument/2006/relationships/hyperlink" Target="http://cs.wikipedia.org/wiki/Soubor:Southwest_Asia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The_Holy_Mosque_in_Mecca.jpg" TargetMode="External"/><Relationship Id="rId5" Type="http://schemas.openxmlformats.org/officeDocument/2006/relationships/hyperlink" Target="http://cs.wikipedia.org/wiki/Soubor:Burj_Al_Arab_and_360_degree_club,_Dubai,_UAE.jpg" TargetMode="External"/><Relationship Id="rId4" Type="http://schemas.openxmlformats.org/officeDocument/2006/relationships/hyperlink" Target="http://cs.wikipedia.org/wiki/Soubor:Petra_Jordan_BW_36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smtClean="0"/>
          </a:p>
        </p:txBody>
      </p:sp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919867741"/>
              </p:ext>
            </p:extLst>
          </p:nvPr>
        </p:nvGraphicFramePr>
        <p:xfrm>
          <a:off x="611560" y="476672"/>
          <a:ext cx="8002587" cy="4617600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2232248"/>
                <a:gridCol w="5770339"/>
              </a:tblGrid>
              <a:tr h="703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Název školy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ZŠ a MŠ, Jilemnice, Komenského 103, příspěvková organizace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3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Autor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Mgr. Tereza Jechová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3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Název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VY_32_INOVACE_2B_13_JIHOZAPADNI_ASIE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703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Předmět 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ZEMĚPIS 9.ROČNÍK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952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Téma 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Jihozápadní Asie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3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Datum tvorby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Leden 2013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3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Číslo projektu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 OP VK 1.4 70839921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53" name="Picture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313" y="5465763"/>
            <a:ext cx="4159250" cy="1285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38700378"/>
              </p:ext>
            </p:extLst>
          </p:nvPr>
        </p:nvGraphicFramePr>
        <p:xfrm>
          <a:off x="323850" y="649288"/>
          <a:ext cx="8424863" cy="5867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96317"/>
                <a:gridCol w="5328546"/>
              </a:tblGrid>
              <a:tr h="464052">
                <a:tc gridSpan="2"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ANOTACE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 marL="91439" marR="91439" marT="45718" marB="4571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547140">
                <a:tc gridSpan="2">
                  <a:txBody>
                    <a:bodyPr/>
                    <a:lstStyle/>
                    <a:p>
                      <a:r>
                        <a:rPr lang="cs-CZ" sz="2000" dirty="0" smtClean="0"/>
                        <a:t>Materiál je určen k získání znalostí o jihozápadní Asii a následně k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dirty="0" smtClean="0"/>
                        <a:t> procvičení a upevnění</a:t>
                      </a:r>
                      <a:r>
                        <a:rPr lang="cs-CZ" sz="2000" baseline="0" dirty="0" smtClean="0"/>
                        <a:t> získaných poznatků. V úvodní výkladové části se žáci seznámí s přírodními podmínkami a charakteristikou jihozápadní Asie, seznámí se se státy v této oblasti.</a:t>
                      </a:r>
                      <a:r>
                        <a:rPr lang="cs-CZ" sz="2000" dirty="0" smtClean="0"/>
                        <a:t> Při práci používají také atlas světa. Některé další údaje si vyhledají na internetu.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dirty="0" smtClean="0"/>
                        <a:t>V následujícím testu si ověří získané znalosti. Kliknutím zvolí odpověď na otázku. Při nesprávném výběru se ukáže nespokojený „</a:t>
                      </a:r>
                      <a:r>
                        <a:rPr lang="cs-CZ" sz="2000" dirty="0" err="1" smtClean="0"/>
                        <a:t>smajlík</a:t>
                      </a:r>
                      <a:r>
                        <a:rPr lang="cs-CZ" sz="2000" dirty="0" smtClean="0"/>
                        <a:t>“, pomocí šipky je nutné vrátit se zpět k otázce. Správná odpověď žáky posune na další otázku. Na konci testu žáci najdou vyhodnocení.</a:t>
                      </a:r>
                    </a:p>
                    <a:p>
                      <a:endParaRPr lang="cs-CZ" sz="2000" dirty="0"/>
                    </a:p>
                  </a:txBody>
                  <a:tcPr marL="91439" marR="91439" marT="45718" marB="4571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64052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Vzdělávací oblast:</a:t>
                      </a:r>
                      <a:endParaRPr lang="cs-CZ" sz="2000" dirty="0"/>
                    </a:p>
                  </a:txBody>
                  <a:tcPr marL="91439" marR="91439" marT="45718" marB="4571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Člověk a příroda</a:t>
                      </a:r>
                      <a:endParaRPr lang="cs-CZ" sz="2000" dirty="0"/>
                    </a:p>
                  </a:txBody>
                  <a:tcPr marL="91439" marR="91439" marT="45718" marB="4571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64052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Druh učebního materiálu:</a:t>
                      </a:r>
                      <a:endParaRPr lang="cs-CZ" sz="2000" dirty="0"/>
                    </a:p>
                  </a:txBody>
                  <a:tcPr marL="91439" marR="91439" marT="45718" marB="4571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prezentace</a:t>
                      </a:r>
                      <a:endParaRPr lang="cs-CZ" sz="2000" dirty="0"/>
                    </a:p>
                  </a:txBody>
                  <a:tcPr marL="91439" marR="91439" marT="45718" marB="4571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64052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Stupeň a typ vzdělávání: </a:t>
                      </a:r>
                      <a:endParaRPr lang="cs-CZ" sz="2000" dirty="0"/>
                    </a:p>
                  </a:txBody>
                  <a:tcPr marL="91439" marR="91439" marT="45718" marB="4571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Základní</a:t>
                      </a:r>
                      <a:r>
                        <a:rPr lang="cs-CZ" sz="2000" baseline="0" dirty="0" smtClean="0"/>
                        <a:t> vzdělávání žáků s LMP, 2. stupeň</a:t>
                      </a:r>
                      <a:endParaRPr lang="cs-CZ" sz="2000" dirty="0"/>
                    </a:p>
                  </a:txBody>
                  <a:tcPr marL="91439" marR="91439" marT="45718" marB="4571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64052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Cílová věková skupina:</a:t>
                      </a:r>
                      <a:endParaRPr lang="cs-CZ" sz="2000" dirty="0"/>
                    </a:p>
                  </a:txBody>
                  <a:tcPr marL="91439" marR="91439" marT="45718" marB="4571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12 – 15 let</a:t>
                      </a:r>
                      <a:endParaRPr lang="cs-CZ" sz="2000" dirty="0"/>
                    </a:p>
                  </a:txBody>
                  <a:tcPr marL="91439" marR="91439" marT="45718" marB="4571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Speciální školy\AppData\Local\Microsoft\Windows\Temporary Internet Files\Content.IE5\SGTOPZIL\MC9003320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44086"/>
            <a:ext cx="3342593" cy="316402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glow rad="228600">
              <a:schemeClr val="accent6">
                <a:satMod val="175000"/>
                <a:alpha val="40000"/>
              </a:schemeClr>
            </a:glow>
            <a:reflection blurRad="12700" stA="38000" endPos="28000" dist="5000" dir="5400000" sy="-100000" algn="bl" rotWithShape="0"/>
          </a:effectLst>
          <a:extLst/>
        </p:spPr>
      </p:pic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138840" y="1268760"/>
            <a:ext cx="6646556" cy="1470025"/>
          </a:xfrm>
        </p:spPr>
        <p:txBody>
          <a:bodyPr/>
          <a:lstStyle/>
          <a:p>
            <a:pPr eaLnBrk="1" hangingPunct="1">
              <a:defRPr/>
            </a:pPr>
            <a:r>
              <a:rPr lang="cs-CZ" sz="60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Jihozápadní Asie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31640" y="5229200"/>
            <a:ext cx="6400800" cy="1224136"/>
          </a:xfrm>
        </p:spPr>
        <p:txBody>
          <a:bodyPr/>
          <a:lstStyle/>
          <a:p>
            <a:pPr eaLnBrk="1" hangingPunct="1">
              <a:defRPr/>
            </a:pPr>
            <a:r>
              <a:rPr lang="cs-CZ" sz="5400" b="1" i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Blízký východ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5" descr="jihozapadni-asie-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500063"/>
            <a:ext cx="8135937" cy="585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973638" y="207963"/>
            <a:ext cx="3887787" cy="648017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lnSpc>
                <a:spcPct val="150000"/>
              </a:lnSpc>
              <a:defRPr/>
            </a:pPr>
            <a:r>
              <a:rPr lang="cs-CZ" sz="2800" b="1" dirty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Vyznač:</a:t>
            </a:r>
          </a:p>
          <a:p>
            <a:pPr>
              <a:lnSpc>
                <a:spcPct val="150000"/>
              </a:lnSpc>
              <a:defRPr/>
            </a:pPr>
            <a:r>
              <a:rPr lang="cs-CZ" sz="2800" b="1" dirty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Arabský poloostrov</a:t>
            </a:r>
          </a:p>
          <a:p>
            <a:pPr>
              <a:lnSpc>
                <a:spcPct val="150000"/>
              </a:lnSpc>
              <a:defRPr/>
            </a:pPr>
            <a:r>
              <a:rPr lang="cs-CZ" sz="2800" b="1" dirty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poloostrov Malá Asie</a:t>
            </a:r>
          </a:p>
          <a:p>
            <a:pPr>
              <a:lnSpc>
                <a:spcPct val="150000"/>
              </a:lnSpc>
              <a:defRPr/>
            </a:pPr>
            <a:r>
              <a:rPr lang="cs-CZ" sz="2800" b="1" dirty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Středozemní moře Arabské moře, </a:t>
            </a:r>
          </a:p>
          <a:p>
            <a:pPr>
              <a:lnSpc>
                <a:spcPct val="150000"/>
              </a:lnSpc>
              <a:defRPr/>
            </a:pPr>
            <a:r>
              <a:rPr lang="cs-CZ" sz="2800" b="1" dirty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Rudé moře</a:t>
            </a:r>
          </a:p>
          <a:p>
            <a:pPr>
              <a:lnSpc>
                <a:spcPct val="150000"/>
              </a:lnSpc>
              <a:defRPr/>
            </a:pPr>
            <a:r>
              <a:rPr lang="cs-CZ" sz="2800" b="1" dirty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Perský záliv</a:t>
            </a:r>
          </a:p>
          <a:p>
            <a:pPr>
              <a:lnSpc>
                <a:spcPct val="150000"/>
              </a:lnSpc>
              <a:defRPr/>
            </a:pPr>
            <a:r>
              <a:rPr lang="cs-CZ" sz="2800" b="1" dirty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křížkem oblast těžby ropy</a:t>
            </a:r>
          </a:p>
        </p:txBody>
      </p:sp>
      <p:cxnSp>
        <p:nvCxnSpPr>
          <p:cNvPr id="4" name="Přímá spojnice se šipkou 3"/>
          <p:cNvCxnSpPr/>
          <p:nvPr/>
        </p:nvCxnSpPr>
        <p:spPr>
          <a:xfrm flipH="1">
            <a:off x="1619250" y="1628775"/>
            <a:ext cx="3384550" cy="216058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 flipH="1">
            <a:off x="827088" y="2349500"/>
            <a:ext cx="4329112" cy="358775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395288" y="2860675"/>
            <a:ext cx="4760912" cy="207963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2051050" y="3573463"/>
            <a:ext cx="3105150" cy="935037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 flipV="1">
            <a:off x="1116013" y="4040188"/>
            <a:ext cx="3903662" cy="109537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 flipV="1">
            <a:off x="2051050" y="3716338"/>
            <a:ext cx="2922588" cy="109061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Čtyřstranná šipka 20"/>
          <p:cNvSpPr/>
          <p:nvPr/>
        </p:nvSpPr>
        <p:spPr>
          <a:xfrm>
            <a:off x="1763713" y="3448050"/>
            <a:ext cx="647700" cy="520700"/>
          </a:xfrm>
          <a:prstGeom prst="quadArrow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xit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xit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55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5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54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2" presetID="2" presetClass="exit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3" presetID="2" presetClass="exit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4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4" presetID="2" presetClass="exit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65" presetID="2" presetClass="exit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76" presetID="2" presetClass="exit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Přírodní podmínky</a:t>
            </a:r>
            <a:endParaRPr lang="cs-CZ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981075"/>
            <a:ext cx="8229600" cy="5616575"/>
          </a:xfrm>
        </p:spPr>
        <p:txBody>
          <a:bodyPr/>
          <a:lstStyle/>
          <a:p>
            <a:pPr>
              <a:lnSpc>
                <a:spcPct val="150000"/>
              </a:lnSpc>
              <a:defRPr/>
            </a:pPr>
            <a:r>
              <a:rPr lang="cs-CZ" sz="28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Většinu území tvoří pouště, nedostatek vody</a:t>
            </a:r>
          </a:p>
          <a:p>
            <a:pPr>
              <a:lnSpc>
                <a:spcPct val="150000"/>
              </a:lnSpc>
              <a:defRPr/>
            </a:pPr>
            <a:r>
              <a:rPr lang="cs-CZ" sz="28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Nejdelší řeky – Eufrat a Tigris (první starověké civilizace - Mezopotámie)</a:t>
            </a:r>
          </a:p>
          <a:p>
            <a:pPr>
              <a:lnSpc>
                <a:spcPct val="150000"/>
              </a:lnSpc>
              <a:defRPr/>
            </a:pPr>
            <a:r>
              <a:rPr lang="cs-CZ" sz="28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Oblasti na pobřeží – subtropické podnebí: pěstování citronů, grepů, fíků, tabáku, bavlníku</a:t>
            </a:r>
          </a:p>
          <a:p>
            <a:pPr>
              <a:lnSpc>
                <a:spcPct val="150000"/>
              </a:lnSpc>
              <a:defRPr/>
            </a:pPr>
            <a:r>
              <a:rPr lang="cs-CZ" sz="28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Chov ovcí a koz</a:t>
            </a:r>
          </a:p>
          <a:p>
            <a:pPr>
              <a:lnSpc>
                <a:spcPct val="150000"/>
              </a:lnSpc>
              <a:defRPr/>
            </a:pPr>
            <a:r>
              <a:rPr lang="cs-CZ" sz="28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Velké zásoby ropy v oblasti Perského zálivu</a:t>
            </a:r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Charakteristika oblasti</a:t>
            </a:r>
            <a:endParaRPr lang="cs-CZ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075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1196975"/>
            <a:ext cx="8229600" cy="4525963"/>
          </a:xfrm>
        </p:spPr>
        <p:txBody>
          <a:bodyPr/>
          <a:lstStyle/>
          <a:p>
            <a:pPr eaLnBrk="1" hangingPunct="1">
              <a:lnSpc>
                <a:spcPct val="150000"/>
              </a:lnSpc>
              <a:defRPr/>
            </a:pPr>
            <a:r>
              <a:rPr lang="cs-CZ" sz="40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Mnoho památek</a:t>
            </a:r>
          </a:p>
          <a:p>
            <a:pPr eaLnBrk="1" hangingPunct="1">
              <a:lnSpc>
                <a:spcPct val="150000"/>
              </a:lnSpc>
              <a:defRPr/>
            </a:pPr>
            <a:r>
              <a:rPr lang="cs-CZ" sz="40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Moderní města</a:t>
            </a:r>
          </a:p>
          <a:p>
            <a:pPr eaLnBrk="1" hangingPunct="1">
              <a:lnSpc>
                <a:spcPct val="150000"/>
              </a:lnSpc>
              <a:defRPr/>
            </a:pPr>
            <a:r>
              <a:rPr lang="cs-CZ" sz="40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Pohostinní obyvatelé</a:t>
            </a:r>
          </a:p>
          <a:p>
            <a:pPr eaLnBrk="1" hangingPunct="1">
              <a:lnSpc>
                <a:spcPct val="150000"/>
              </a:lnSpc>
              <a:defRPr/>
            </a:pPr>
            <a:r>
              <a:rPr lang="cs-CZ" sz="40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„Srdce“ ropného průmyslu</a:t>
            </a:r>
          </a:p>
          <a:p>
            <a:pPr eaLnBrk="1" hangingPunct="1">
              <a:lnSpc>
                <a:spcPct val="150000"/>
              </a:lnSpc>
              <a:defRPr/>
            </a:pPr>
            <a:r>
              <a:rPr lang="cs-CZ" sz="40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Místo nepokojů a mnoha válek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323850" y="404813"/>
            <a:ext cx="8569325" cy="3168650"/>
          </a:xfrm>
        </p:spPr>
        <p:txBody>
          <a:bodyPr/>
          <a:lstStyle/>
          <a:p>
            <a:pPr algn="l"/>
            <a:r>
              <a:rPr lang="cs-CZ" sz="2800" b="1" smtClean="0"/>
              <a:t>Kliknutím na globus otevřeš mapu jihozápadní Asie.</a:t>
            </a:r>
            <a:br>
              <a:rPr lang="cs-CZ" sz="2800" b="1" smtClean="0"/>
            </a:br>
            <a:r>
              <a:rPr lang="cs-CZ" sz="2800" b="1" smtClean="0"/>
              <a:t/>
            </a:r>
            <a:br>
              <a:rPr lang="cs-CZ" sz="2800" b="1" smtClean="0"/>
            </a:br>
            <a:r>
              <a:rPr lang="cs-CZ" sz="2800" b="1" smtClean="0"/>
              <a:t/>
            </a:r>
            <a:br>
              <a:rPr lang="cs-CZ" sz="2800" b="1" smtClean="0"/>
            </a:br>
            <a:r>
              <a:rPr lang="cs-CZ" sz="2800" b="1" smtClean="0"/>
              <a:t>Vyhledej a ukaž si s pomocí atlasu státy na mapě.</a:t>
            </a:r>
          </a:p>
        </p:txBody>
      </p:sp>
      <p:pic>
        <p:nvPicPr>
          <p:cNvPr id="9219" name="Picture 3" descr="C:\Users\Speciální školy\AppData\Local\Microsoft\Windows\Temporary Internet Files\Content.IE5\SGTOPZIL\MC900424780[1].wm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500" y="3213100"/>
            <a:ext cx="1752600" cy="174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Zapamatuj si </a:t>
            </a:r>
          </a:p>
        </p:txBody>
      </p:sp>
      <p:sp>
        <p:nvSpPr>
          <p:cNvPr id="10243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největší státy</a:t>
            </a:r>
          </a:p>
        </p:txBody>
      </p:sp>
      <p:sp>
        <p:nvSpPr>
          <p:cNvPr id="10244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mtClean="0"/>
              <a:t>Saudská Arábie</a:t>
            </a:r>
            <a:br>
              <a:rPr lang="cs-CZ" smtClean="0"/>
            </a:br>
            <a:endParaRPr lang="cs-CZ" smtClean="0"/>
          </a:p>
          <a:p>
            <a:r>
              <a:rPr lang="cs-CZ" smtClean="0"/>
              <a:t>Írán</a:t>
            </a:r>
            <a:br>
              <a:rPr lang="cs-CZ" smtClean="0"/>
            </a:br>
            <a:endParaRPr lang="cs-CZ" smtClean="0"/>
          </a:p>
          <a:p>
            <a:r>
              <a:rPr lang="cs-CZ" smtClean="0"/>
              <a:t>Írák</a:t>
            </a:r>
            <a:br>
              <a:rPr lang="cs-CZ" smtClean="0"/>
            </a:br>
            <a:endParaRPr lang="cs-CZ" smtClean="0"/>
          </a:p>
          <a:p>
            <a:r>
              <a:rPr lang="cs-CZ" smtClean="0"/>
              <a:t>Turecko</a:t>
            </a:r>
          </a:p>
        </p:txBody>
      </p:sp>
      <p:sp>
        <p:nvSpPr>
          <p:cNvPr id="1024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smtClean="0"/>
              <a:t>Významné státy</a:t>
            </a:r>
          </a:p>
        </p:txBody>
      </p:sp>
      <p:sp>
        <p:nvSpPr>
          <p:cNvPr id="1024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smtClean="0"/>
              <a:t>Izrael</a:t>
            </a:r>
            <a:br>
              <a:rPr lang="cs-CZ" smtClean="0"/>
            </a:br>
            <a:endParaRPr lang="cs-CZ" smtClean="0"/>
          </a:p>
          <a:p>
            <a:r>
              <a:rPr lang="cs-CZ" smtClean="0"/>
              <a:t>Spojené arabské emiráty</a:t>
            </a:r>
            <a:br>
              <a:rPr lang="cs-CZ" smtClean="0"/>
            </a:br>
            <a:endParaRPr lang="cs-CZ" smtClean="0"/>
          </a:p>
          <a:p>
            <a:r>
              <a:rPr lang="cs-CZ" smtClean="0"/>
              <a:t>Kuvajt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2" name="Picture 4" descr="C:\Users\Speciální školy\AppData\Local\Microsoft\Windows\Temporary Internet Files\Content.IE5\SGTOPZIL\MP900399468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5875" y="2012950"/>
            <a:ext cx="6230938" cy="41529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7" name="Picture 5" descr="C:\Users\Speciální školy\AppData\Local\Microsoft\Windows\Temporary Internet Files\Content.IE5\SGTOPZIL\MC90041111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988" y="333375"/>
            <a:ext cx="2895600" cy="3440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 rot="1141655">
            <a:off x="4927080" y="1196240"/>
            <a:ext cx="3273083" cy="707886"/>
          </a:xfrm>
          <a:prstGeom prst="rect">
            <a:avLst/>
          </a:prstGeom>
          <a:solidFill>
            <a:schemeClr val="accent5">
              <a:lumMod val="50000"/>
            </a:schemeClr>
          </a:solidFill>
          <a:ln>
            <a:noFill/>
          </a:ln>
          <a:effectLst>
            <a:softEdge rad="127000"/>
          </a:effectLst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4000" b="1" dirty="0">
                <a:solidFill>
                  <a:srgbClr val="A500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Památky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72" name="Rectangle 8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0" y="5949950"/>
            <a:ext cx="8697913" cy="574675"/>
          </a:xfrm>
        </p:spPr>
        <p:txBody>
          <a:bodyPr/>
          <a:lstStyle/>
          <a:p>
            <a:pPr eaLnBrk="1" hangingPunct="1">
              <a:defRPr/>
            </a:pPr>
            <a:r>
              <a:rPr lang="cs-CZ" sz="4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Petra – 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seznam UNESCO</a:t>
            </a:r>
          </a:p>
        </p:txBody>
      </p:sp>
      <p:pic>
        <p:nvPicPr>
          <p:cNvPr id="9221" name="Picture 5" descr="Soubor:Petra Jordan BW 3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956" y="487823"/>
            <a:ext cx="8214440" cy="561662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3" name="Picture 3" descr="C:\Users\Speciální školy\AppData\Local\Microsoft\Windows\Temporary Internet Files\Content.IE5\SGTOPZIL\MP90043342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2656"/>
            <a:ext cx="5401748" cy="360010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10245" name="Picture 5" descr="C:\Users\Speciální školy\AppData\Local\Microsoft\Windows\Temporary Internet Files\Content.IE5\D0979LKZ\MP90043326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3560" y="1556792"/>
            <a:ext cx="3621573" cy="513056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 rot="19787802">
            <a:off x="810168" y="4352514"/>
            <a:ext cx="4248472" cy="1077218"/>
          </a:xfrm>
          <a:prstGeom prst="rect">
            <a:avLst/>
          </a:prstGeom>
          <a:solidFill>
            <a:schemeClr val="bg1">
              <a:lumMod val="50000"/>
            </a:schemeClr>
          </a:solidFill>
          <a:effectLst>
            <a:softEdge rad="127000"/>
          </a:effectLst>
        </p:spPr>
        <p:txBody>
          <a:bodyPr>
            <a:spAutoFit/>
          </a:bodyPr>
          <a:lstStyle/>
          <a:p>
            <a:pPr>
              <a:defRPr/>
            </a:pPr>
            <a:r>
              <a:rPr lang="cs-CZ" sz="3200" b="1" dirty="0">
                <a:solidFill>
                  <a:srgbClr val="A50021"/>
                </a:solidFill>
              </a:rPr>
              <a:t>Jihozápadní Asie moderní…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8" name="Picture 4" descr="Soubor:Burj Al Arab and 360 degree club, Dubai, UA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980728"/>
            <a:ext cx="8160262" cy="5436775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4213" y="5913438"/>
            <a:ext cx="6624637" cy="64611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600" b="1" dirty="0">
                <a:solidFill>
                  <a:srgbClr val="A500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BURJ AL ARAB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40" name="Rectangle 12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0" y="4968875"/>
            <a:ext cx="8229600" cy="968375"/>
          </a:xfrm>
        </p:spPr>
        <p:txBody>
          <a:bodyPr/>
          <a:lstStyle/>
          <a:p>
            <a:pPr eaLnBrk="1" hangingPunct="1">
              <a:defRPr/>
            </a:pPr>
            <a:r>
              <a:rPr lang="cs-CZ" sz="3600" b="1" smtClean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ARABOVÉ, TURCI</a:t>
            </a:r>
          </a:p>
        </p:txBody>
      </p:sp>
      <p:pic>
        <p:nvPicPr>
          <p:cNvPr id="15363" name="Picture 6" descr="C:\Users\Speciální školy\AppData\Local\Microsoft\Windows\Temporary Internet Files\Content.IE5\SGTOPZIL\MC90043346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404813"/>
            <a:ext cx="3811588" cy="3679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5" name="Picture 7" descr="C:\Users\Speciální školy\AppData\Local\Microsoft\Windows\Temporary Internet Files\Content.IE5\SGW27DW7\MC900433444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1484" y="2232025"/>
            <a:ext cx="3954827" cy="417646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63" name="Rectangle 11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250825" y="5084763"/>
            <a:ext cx="7978775" cy="1439862"/>
          </a:xfrm>
        </p:spPr>
        <p:txBody>
          <a:bodyPr/>
          <a:lstStyle/>
          <a:p>
            <a:pPr eaLnBrk="1" hangingPunct="1">
              <a:defRPr/>
            </a:pPr>
            <a:r>
              <a:rPr lang="cs-CZ" sz="36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IZRAEL - ŽIDÉ</a:t>
            </a:r>
          </a:p>
        </p:txBody>
      </p:sp>
      <p:pic>
        <p:nvPicPr>
          <p:cNvPr id="16387" name="Picture 6" descr="C:\Users\Speciální školy\AppData\Local\Microsoft\Windows\Temporary Internet Files\Content.IE5\65X7FIK3\MP90043168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317500"/>
            <a:ext cx="3563938" cy="3563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8" name="Picture 7" descr="C:\Users\Speciální školy\AppData\Local\Microsoft\Windows\Temporary Internet Files\Content.IE5\SGW27DW7\MP90043332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7213" y="0"/>
            <a:ext cx="4746625" cy="3757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9" name="Picture 8" descr="C:\Users\Speciální školy\AppData\Local\Microsoft\Windows\Temporary Internet Files\Content.IE5\SGTOPZIL\MP900362707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6600" y="2852738"/>
            <a:ext cx="2620963" cy="190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90" name="Picture 9" descr="C:\Users\Speciální školy\AppData\Local\Microsoft\Windows\Temporary Internet Files\Content.IE5\SGTOPZIL\MP900400452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325" y="3736975"/>
            <a:ext cx="2081213" cy="3121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6" descr="C:\Users\Speciální školy\AppData\Local\Microsoft\Windows\Temporary Internet Files\Content.IE5\D0979LKZ\MP90043378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1643063"/>
            <a:ext cx="6916737" cy="4524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1" name="Picture 5" descr="C:\Users\Speciální školy\AppData\Local\Microsoft\Windows\Temporary Internet Files\Content.IE5\SGTOPZIL\MC9003310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6475" y="1196975"/>
            <a:ext cx="1220788" cy="1814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2" name="Picture 7" descr="C:\Users\Speciální školy\AppData\Local\Microsoft\Windows\Temporary Internet Files\Content.IE5\65X7FIK3\MC9000900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588" y="1033463"/>
            <a:ext cx="2187575" cy="1643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3" name="Picture 8" descr="C:\Users\Speciální školy\AppData\Local\Microsoft\Windows\Temporary Internet Files\Content.IE5\65X7FIK3\MC90040407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1175570">
            <a:off x="663575" y="4724400"/>
            <a:ext cx="1638300" cy="181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05247" y="459682"/>
            <a:ext cx="7839161" cy="5232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effectLst>
            <a:softEdge rad="127000"/>
          </a:effectLst>
        </p:spPr>
        <p:txBody>
          <a:bodyPr>
            <a:spAutoFit/>
          </a:bodyPr>
          <a:lstStyle/>
          <a:p>
            <a:pPr>
              <a:defRPr/>
            </a:pPr>
            <a:r>
              <a:rPr lang="cs-CZ" sz="2800" b="1" dirty="0">
                <a:solidFill>
                  <a:srgbClr val="A500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Největší vývozci ropy – Saudská Arábie, Írán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3" descr="C:\Program Files (x86)\Microsoft Office\MEDIA\CAGCAT10\j0285926.wm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4438" y="2514600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35" name="TextovéPole 1"/>
          <p:cNvSpPr txBox="1">
            <a:spLocks noChangeArrowheads="1"/>
          </p:cNvSpPr>
          <p:nvPr/>
        </p:nvSpPr>
        <p:spPr bwMode="auto">
          <a:xfrm>
            <a:off x="3851275" y="4343400"/>
            <a:ext cx="1635125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2800" b="1"/>
              <a:t>klikni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8" descr="Soubor:The Holy Mosque in Mecc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027113"/>
            <a:ext cx="762000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36" name="Rectangle 4"/>
          <p:cNvSpPr>
            <a:spLocks noGrp="1" noChangeArrowheads="1"/>
          </p:cNvSpPr>
          <p:nvPr>
            <p:ph type="title"/>
          </p:nvPr>
        </p:nvSpPr>
        <p:spPr>
          <a:xfrm>
            <a:off x="673100" y="188913"/>
            <a:ext cx="7797800" cy="1143000"/>
          </a:xfrm>
        </p:spPr>
        <p:txBody>
          <a:bodyPr/>
          <a:lstStyle/>
          <a:p>
            <a:pPr algn="l" eaLnBrk="1" hangingPunct="1">
              <a:defRPr/>
            </a:pPr>
            <a:r>
              <a:rPr lang="cs-CZ" sz="48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Mekka – </a:t>
            </a:r>
            <a:r>
              <a:rPr lang="cs-CZ" sz="28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rodiště Mohameda, významné místo pro muslimy</a:t>
            </a:r>
          </a:p>
        </p:txBody>
      </p:sp>
      <p:pic>
        <p:nvPicPr>
          <p:cNvPr id="19460" name="Picture 6" descr="C:\Users\Speciální školy\AppData\Local\Microsoft\Windows\Temporary Internet Files\Content.IE5\SGTOPZIL\MC9000982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42" t="19890"/>
          <a:stretch>
            <a:fillRect/>
          </a:stretch>
        </p:blipFill>
        <p:spPr bwMode="auto">
          <a:xfrm>
            <a:off x="6156325" y="4572000"/>
            <a:ext cx="2725738" cy="199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2" name="Rectangle 8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748713" cy="1143000"/>
          </a:xfrm>
        </p:spPr>
        <p:txBody>
          <a:bodyPr/>
          <a:lstStyle/>
          <a:p>
            <a:pPr algn="r" eaLnBrk="1" hangingPunct="1">
              <a:defRPr/>
            </a:pPr>
            <a:r>
              <a:rPr lang="cs-CZ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Známé produkty</a:t>
            </a:r>
          </a:p>
        </p:txBody>
      </p:sp>
      <p:pic>
        <p:nvPicPr>
          <p:cNvPr id="22536" name="Picture 8" descr="C:\Users\Speciální školy\AppData\Local\Microsoft\Windows\Temporary Internet Files\Content.IE5\D0979LKZ\MP90043343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567629"/>
            <a:ext cx="4032448" cy="604154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84" name="Picture 9" descr="C:\Users\Speciální školy\AppData\Local\Microsoft\Windows\Temporary Internet Files\Content.IE5\SGTOPZIL\MP90017795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2419350"/>
            <a:ext cx="2881313" cy="4322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5" name="Picture 5" descr="C:\Users\Speciální školy\AppData\Local\Microsoft\Windows\Temporary Internet Files\Content.IE5\SGTOPZIL\MC9002932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9238" y="1268413"/>
            <a:ext cx="1571625" cy="178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5" descr="C:\Users\Speciální školy\AppData\Local\Microsoft\Windows\Temporary Internet Files\Content.IE5\SGW27DW7\MC900215927[1].wm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538" y="3424238"/>
            <a:ext cx="3730625" cy="1873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07" name="Picture 6" descr="C:\Users\Speciální školy\AppData\Local\Microsoft\Windows\Temporary Internet Files\Content.IE5\SGTOPZIL\MC9001955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530225"/>
            <a:ext cx="3095625" cy="344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08" name="TextovéPole 1"/>
          <p:cNvSpPr txBox="1">
            <a:spLocks noChangeArrowheads="1"/>
          </p:cNvSpPr>
          <p:nvPr/>
        </p:nvSpPr>
        <p:spPr bwMode="auto">
          <a:xfrm rot="-1733946">
            <a:off x="5172075" y="5229225"/>
            <a:ext cx="1512888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 eaLnBrk="1" hangingPunct="1"/>
            <a:r>
              <a:rPr lang="cs-CZ" sz="2800" b="1"/>
              <a:t>klikni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odorovný svitek 2"/>
          <p:cNvSpPr/>
          <p:nvPr/>
        </p:nvSpPr>
        <p:spPr>
          <a:xfrm>
            <a:off x="2051050" y="1412875"/>
            <a:ext cx="4968875" cy="4824413"/>
          </a:xfrm>
          <a:prstGeom prst="horizontalScroll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b="1" dirty="0">
                <a:solidFill>
                  <a:srgbClr val="FF0000"/>
                </a:solidFill>
              </a:rPr>
              <a:t>TEST</a:t>
            </a:r>
          </a:p>
          <a:p>
            <a:pPr algn="ctr">
              <a:defRPr/>
            </a:pPr>
            <a:r>
              <a:rPr lang="cs-CZ" sz="2400" b="1" dirty="0">
                <a:solidFill>
                  <a:srgbClr val="FF0000"/>
                </a:solidFill>
              </a:rPr>
              <a:t>Kliknutím vyber odpověď. Bude-li tvá volba správná, můžeš postoupit v testu dále.</a:t>
            </a:r>
          </a:p>
          <a:p>
            <a:pPr algn="ctr">
              <a:defRPr/>
            </a:pPr>
            <a:r>
              <a:rPr lang="cs-CZ" sz="2400" b="1" dirty="0">
                <a:solidFill>
                  <a:srgbClr val="FF0000"/>
                </a:solidFill>
              </a:rPr>
              <a:t>Uděláš-li chybu, pomocí šipky se vrať zpět.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-36514" y="-19356"/>
            <a:ext cx="9144001" cy="6858000"/>
          </a:xfrm>
          <a:prstGeom prst="actionButtonBlank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2" name="Zaoblený obdélník 1"/>
          <p:cNvSpPr/>
          <p:nvPr/>
        </p:nvSpPr>
        <p:spPr>
          <a:xfrm>
            <a:off x="539552" y="332656"/>
            <a:ext cx="7992888" cy="936104"/>
          </a:xfrm>
          <a:prstGeom prst="roundRect">
            <a:avLst/>
          </a:prstGeom>
          <a:noFill/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Většinu území jihozápadní Asie pokrývají: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" name="Oválný popisek 2">
            <a:hlinkClick r:id="rId2" action="ppaction://hlinksldjump"/>
          </p:cNvPr>
          <p:cNvSpPr/>
          <p:nvPr/>
        </p:nvSpPr>
        <p:spPr>
          <a:xfrm>
            <a:off x="3491880" y="3148608"/>
            <a:ext cx="2700808" cy="1008112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200" b="1" dirty="0" smtClean="0">
                <a:solidFill>
                  <a:schemeClr val="tx1"/>
                </a:solidFill>
              </a:rPr>
              <a:t>lesy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Oválný popisek 5">
            <a:hlinkClick r:id="rId2" action="ppaction://hlinksldjump"/>
          </p:cNvPr>
          <p:cNvSpPr/>
          <p:nvPr/>
        </p:nvSpPr>
        <p:spPr>
          <a:xfrm>
            <a:off x="5543600" y="4869160"/>
            <a:ext cx="2700808" cy="1008112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savany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válný popisek 6">
            <a:hlinkClick r:id="" action="ppaction://hlinkshowjump?jump=nextslide"/>
          </p:cNvPr>
          <p:cNvSpPr/>
          <p:nvPr/>
        </p:nvSpPr>
        <p:spPr>
          <a:xfrm>
            <a:off x="712346" y="1810900"/>
            <a:ext cx="2700808" cy="1008112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200" b="1" dirty="0" smtClean="0">
                <a:solidFill>
                  <a:schemeClr val="tx1"/>
                </a:solidFill>
              </a:rPr>
              <a:t>pouště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20638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827584" y="332656"/>
            <a:ext cx="7416824" cy="1224136"/>
          </a:xfrm>
          <a:prstGeom prst="roundRect">
            <a:avLst/>
          </a:prstGeom>
          <a:noFill/>
          <a:ln w="5715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Oválný popisek 2">
            <a:hlinkClick r:id="" action="ppaction://hlinkshowjump?jump=nextslide"/>
          </p:cNvPr>
          <p:cNvSpPr/>
          <p:nvPr/>
        </p:nvSpPr>
        <p:spPr>
          <a:xfrm>
            <a:off x="3222131" y="3429000"/>
            <a:ext cx="2700808" cy="1008112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ropa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válný popisek 5">
            <a:hlinkClick r:id="rId2" action="ppaction://hlinksldjump"/>
          </p:cNvPr>
          <p:cNvSpPr/>
          <p:nvPr/>
        </p:nvSpPr>
        <p:spPr>
          <a:xfrm>
            <a:off x="5556742" y="4869160"/>
            <a:ext cx="2700808" cy="1008112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černé </a:t>
            </a:r>
            <a:r>
              <a:rPr lang="cs-CZ" sz="2800" b="1" dirty="0" smtClean="0">
                <a:solidFill>
                  <a:schemeClr val="tx1"/>
                </a:solidFill>
              </a:rPr>
              <a:t>uhlí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válný popisek 6">
            <a:hlinkClick r:id="rId2" action="ppaction://hlinksldjump"/>
          </p:cNvPr>
          <p:cNvSpPr/>
          <p:nvPr/>
        </p:nvSpPr>
        <p:spPr>
          <a:xfrm>
            <a:off x="1007604" y="1844824"/>
            <a:ext cx="2700808" cy="1008112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železná </a:t>
            </a:r>
            <a:r>
              <a:rPr lang="cs-CZ" sz="2800" b="1" dirty="0" smtClean="0">
                <a:solidFill>
                  <a:schemeClr val="tx1"/>
                </a:solidFill>
              </a:rPr>
              <a:t>ruda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4591" name="TextovéPole 3"/>
          <p:cNvSpPr txBox="1">
            <a:spLocks noChangeArrowheads="1"/>
          </p:cNvSpPr>
          <p:nvPr/>
        </p:nvSpPr>
        <p:spPr bwMode="auto">
          <a:xfrm>
            <a:off x="1044316" y="505144"/>
            <a:ext cx="7056437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2800" b="1" dirty="0" smtClean="0"/>
              <a:t>V jihozápadní Asii se nachází významná nerostná surovina: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107504" y="7194"/>
            <a:ext cx="9144000" cy="6858000"/>
          </a:xfrm>
          <a:prstGeom prst="actionButtonBlank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827584" y="332656"/>
            <a:ext cx="7416824" cy="1224136"/>
          </a:xfrm>
          <a:prstGeom prst="roundRect">
            <a:avLst/>
          </a:prstGeom>
          <a:noFill/>
          <a:ln w="5715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Oválný popisek 2">
            <a:hlinkClick r:id="rId2" action="ppaction://hlinksldjump"/>
          </p:cNvPr>
          <p:cNvSpPr/>
          <p:nvPr/>
        </p:nvSpPr>
        <p:spPr>
          <a:xfrm>
            <a:off x="323528" y="1838252"/>
            <a:ext cx="3168352" cy="1302715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křesťanství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válný popisek 6">
            <a:hlinkClick r:id="" action="ppaction://hlinkshowjump?jump=nextslide"/>
          </p:cNvPr>
          <p:cNvSpPr/>
          <p:nvPr/>
        </p:nvSpPr>
        <p:spPr>
          <a:xfrm>
            <a:off x="5292080" y="4567304"/>
            <a:ext cx="3330624" cy="1440160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islám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5612" name="TextovéPole 4"/>
          <p:cNvSpPr txBox="1">
            <a:spLocks noChangeArrowheads="1"/>
          </p:cNvSpPr>
          <p:nvPr/>
        </p:nvSpPr>
        <p:spPr bwMode="auto">
          <a:xfrm>
            <a:off x="1151731" y="507814"/>
            <a:ext cx="6840537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2800" b="1" dirty="0" smtClean="0"/>
              <a:t>V jihozápadní Asii převažuje náboženství:</a:t>
            </a:r>
            <a:endParaRPr lang="cs-CZ" sz="2800" b="1" dirty="0"/>
          </a:p>
        </p:txBody>
      </p:sp>
      <p:sp>
        <p:nvSpPr>
          <p:cNvPr id="9" name="Oválný popisek 8">
            <a:hlinkClick r:id="rId2" action="ppaction://hlinksldjump"/>
          </p:cNvPr>
          <p:cNvSpPr/>
          <p:nvPr/>
        </p:nvSpPr>
        <p:spPr>
          <a:xfrm>
            <a:off x="3014192" y="3127144"/>
            <a:ext cx="3330624" cy="1440160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buddhismus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-6350" y="0"/>
            <a:ext cx="9144000" cy="6858000"/>
          </a:xfrm>
          <a:prstGeom prst="actionButtonBlank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;	</a:t>
            </a:r>
          </a:p>
        </p:txBody>
      </p:sp>
      <p:sp>
        <p:nvSpPr>
          <p:cNvPr id="2" name="Zaoblený obdélník 1"/>
          <p:cNvSpPr/>
          <p:nvPr/>
        </p:nvSpPr>
        <p:spPr>
          <a:xfrm>
            <a:off x="827584" y="332656"/>
            <a:ext cx="7416824" cy="936104"/>
          </a:xfrm>
          <a:prstGeom prst="roundRect">
            <a:avLst/>
          </a:prstGeom>
          <a:noFill/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Oválný popisek 2">
            <a:hlinkClick r:id="rId2" action="ppaction://hlinksldjump"/>
          </p:cNvPr>
          <p:cNvSpPr/>
          <p:nvPr/>
        </p:nvSpPr>
        <p:spPr>
          <a:xfrm>
            <a:off x="323528" y="1556792"/>
            <a:ext cx="3672408" cy="1440160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 err="1" smtClean="0">
                <a:solidFill>
                  <a:schemeClr val="tx1"/>
                </a:solidFill>
              </a:rPr>
              <a:t>Írák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válný popisek 5">
            <a:hlinkClick r:id="" action="ppaction://hlinkshowjump?jump=nextslide"/>
          </p:cNvPr>
          <p:cNvSpPr/>
          <p:nvPr/>
        </p:nvSpPr>
        <p:spPr>
          <a:xfrm>
            <a:off x="5220072" y="4725144"/>
            <a:ext cx="3456384" cy="1440160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Saudská Arábie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válný popisek 6">
            <a:hlinkClick r:id="rId2" action="ppaction://hlinksldjump"/>
          </p:cNvPr>
          <p:cNvSpPr/>
          <p:nvPr/>
        </p:nvSpPr>
        <p:spPr>
          <a:xfrm>
            <a:off x="3213479" y="2996952"/>
            <a:ext cx="3546648" cy="1440160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Sýrie</a:t>
            </a:r>
            <a:endParaRPr lang="cs-CZ" sz="2800" b="1" dirty="0"/>
          </a:p>
        </p:txBody>
      </p:sp>
      <p:sp>
        <p:nvSpPr>
          <p:cNvPr id="26639" name="TextovéPole 3"/>
          <p:cNvSpPr txBox="1">
            <a:spLocks noChangeArrowheads="1"/>
          </p:cNvSpPr>
          <p:nvPr/>
        </p:nvSpPr>
        <p:spPr bwMode="auto">
          <a:xfrm>
            <a:off x="1030288" y="533400"/>
            <a:ext cx="707072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b="1" dirty="0" smtClean="0"/>
              <a:t>Mezi nejbohatší státy světa patří: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-8651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539552" y="270135"/>
            <a:ext cx="7416824" cy="936104"/>
          </a:xfrm>
          <a:prstGeom prst="roundRect">
            <a:avLst/>
          </a:prstGeom>
          <a:noFill/>
          <a:ln w="5715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Oválný popisek 2">
            <a:hlinkClick r:id="rId2" action="ppaction://hlinksldjump"/>
          </p:cNvPr>
          <p:cNvSpPr/>
          <p:nvPr/>
        </p:nvSpPr>
        <p:spPr>
          <a:xfrm>
            <a:off x="5220072" y="4365104"/>
            <a:ext cx="3312741" cy="1296144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b="1" dirty="0" smtClean="0">
                <a:solidFill>
                  <a:schemeClr val="tx1"/>
                </a:solidFill>
              </a:rPr>
              <a:t>Hlavní město Saudské Arábie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Oválný popisek 5">
            <a:hlinkClick r:id="" action="ppaction://hlinkshowjump?jump=nextslide"/>
          </p:cNvPr>
          <p:cNvSpPr/>
          <p:nvPr/>
        </p:nvSpPr>
        <p:spPr>
          <a:xfrm>
            <a:off x="539552" y="1916832"/>
            <a:ext cx="3240360" cy="1224136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b="1" dirty="0" smtClean="0">
                <a:solidFill>
                  <a:schemeClr val="tx1"/>
                </a:solidFill>
              </a:rPr>
              <a:t>Oblečení muslimských žen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Oválný popisek 6">
            <a:hlinkClick r:id="rId2" action="ppaction://hlinksldjump"/>
          </p:cNvPr>
          <p:cNvSpPr/>
          <p:nvPr/>
        </p:nvSpPr>
        <p:spPr>
          <a:xfrm>
            <a:off x="3185592" y="3140968"/>
            <a:ext cx="3186608" cy="1152128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b="1" dirty="0" smtClean="0">
                <a:solidFill>
                  <a:schemeClr val="tx1"/>
                </a:solidFill>
              </a:rPr>
              <a:t>Oblíbený druh sýra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7663" name="TextovéPole 3"/>
          <p:cNvSpPr txBox="1">
            <a:spLocks noChangeArrowheads="1"/>
          </p:cNvSpPr>
          <p:nvPr/>
        </p:nvSpPr>
        <p:spPr bwMode="auto">
          <a:xfrm>
            <a:off x="827088" y="476250"/>
            <a:ext cx="770572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2800" b="1" dirty="0" smtClean="0"/>
              <a:t>ČÁDOR je: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Tlačítko akce: Vlastní 4">
            <a:hlinkClick r:id="" action="ppaction://hlinkshowjump?jump=nextslide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827584" y="332656"/>
            <a:ext cx="7416824" cy="936104"/>
          </a:xfrm>
          <a:prstGeom prst="roundRect">
            <a:avLst/>
          </a:prstGeom>
          <a:noFill/>
          <a:ln w="5715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Oválný popisek 2">
            <a:hlinkClick r:id="" action="ppaction://hlinkshowjump?jump=nextslide"/>
          </p:cNvPr>
          <p:cNvSpPr/>
          <p:nvPr/>
        </p:nvSpPr>
        <p:spPr>
          <a:xfrm>
            <a:off x="827584" y="1772816"/>
            <a:ext cx="2700808" cy="1008112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Izrael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válný popisek 5">
            <a:hlinkClick r:id="rId2" action="ppaction://hlinksldjump"/>
          </p:cNvPr>
          <p:cNvSpPr/>
          <p:nvPr/>
        </p:nvSpPr>
        <p:spPr>
          <a:xfrm>
            <a:off x="2951312" y="3284984"/>
            <a:ext cx="2700808" cy="1008112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Írán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válný popisek 6">
            <a:hlinkClick r:id="rId2" action="ppaction://hlinksldjump"/>
          </p:cNvPr>
          <p:cNvSpPr/>
          <p:nvPr/>
        </p:nvSpPr>
        <p:spPr>
          <a:xfrm>
            <a:off x="5526057" y="4581128"/>
            <a:ext cx="2700808" cy="1008112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Turecko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8688" name="TextovéPole 3"/>
          <p:cNvSpPr txBox="1">
            <a:spLocks noChangeArrowheads="1"/>
          </p:cNvSpPr>
          <p:nvPr/>
        </p:nvSpPr>
        <p:spPr bwMode="auto">
          <a:xfrm>
            <a:off x="1042988" y="539750"/>
            <a:ext cx="7705725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2800" b="1" dirty="0" smtClean="0"/>
              <a:t>Židovský stát: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Tlačítko akce: Vlastní 4">
            <a:hlinkClick r:id="" action="ppaction://hlinkshowjump?jump=nextslide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827584" y="332656"/>
            <a:ext cx="7416824" cy="936104"/>
          </a:xfrm>
          <a:prstGeom prst="roundRect">
            <a:avLst/>
          </a:prstGeom>
          <a:noFill/>
          <a:ln w="5715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Oválný popisek 2">
            <a:hlinkClick r:id="rId2" action="ppaction://hlinksldjump"/>
          </p:cNvPr>
          <p:cNvSpPr/>
          <p:nvPr/>
        </p:nvSpPr>
        <p:spPr>
          <a:xfrm>
            <a:off x="827584" y="1772816"/>
            <a:ext cx="2700808" cy="1008112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nábytek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válný popisek 5">
            <a:hlinkClick r:id="" action="ppaction://hlinkshowjump?jump=nextslide"/>
          </p:cNvPr>
          <p:cNvSpPr/>
          <p:nvPr/>
        </p:nvSpPr>
        <p:spPr>
          <a:xfrm>
            <a:off x="2951312" y="3284984"/>
            <a:ext cx="2700808" cy="1008112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koberce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válný popisek 6">
            <a:hlinkClick r:id="rId2" action="ppaction://hlinksldjump"/>
          </p:cNvPr>
          <p:cNvSpPr/>
          <p:nvPr/>
        </p:nvSpPr>
        <p:spPr>
          <a:xfrm>
            <a:off x="5526057" y="4581128"/>
            <a:ext cx="2700808" cy="1008112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čaj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8688" name="TextovéPole 3"/>
          <p:cNvSpPr txBox="1">
            <a:spLocks noChangeArrowheads="1"/>
          </p:cNvSpPr>
          <p:nvPr/>
        </p:nvSpPr>
        <p:spPr bwMode="auto">
          <a:xfrm>
            <a:off x="1042988" y="539750"/>
            <a:ext cx="7705725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2800" b="1" dirty="0" smtClean="0"/>
              <a:t>Ze států jihozápadní Asie se vyváží: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115699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eselý obličej 3"/>
          <p:cNvSpPr/>
          <p:nvPr/>
        </p:nvSpPr>
        <p:spPr>
          <a:xfrm>
            <a:off x="2915816" y="836712"/>
            <a:ext cx="3312368" cy="3024336"/>
          </a:xfrm>
          <a:prstGeom prst="smileyFace">
            <a:avLst/>
          </a:prstGeom>
          <a:solidFill>
            <a:srgbClr val="FF0000"/>
          </a:solidFill>
          <a:ln w="57150">
            <a:solidFill>
              <a:srgbClr val="C0000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Vodorovný svitek 4"/>
          <p:cNvSpPr/>
          <p:nvPr/>
        </p:nvSpPr>
        <p:spPr>
          <a:xfrm>
            <a:off x="468313" y="4365625"/>
            <a:ext cx="8135937" cy="1727200"/>
          </a:xfrm>
          <a:prstGeom prst="horizontalScroll">
            <a:avLst/>
          </a:prstGeom>
          <a:solidFill>
            <a:schemeClr val="tx2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600" b="1" dirty="0">
                <a:solidFill>
                  <a:srgbClr val="FF0000"/>
                </a:solidFill>
              </a:rPr>
              <a:t>Pokud jsi bez zaváhání došel až sem, zasloužíš jedničku</a:t>
            </a:r>
            <a:r>
              <a:rPr lang="cs-CZ" sz="2800" b="1" dirty="0">
                <a:solidFill>
                  <a:srgbClr val="FF0000"/>
                </a:solidFill>
              </a:rPr>
              <a:t>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2627313" y="1700213"/>
            <a:ext cx="3816350" cy="3457575"/>
          </a:xfrm>
          <a:prstGeom prst="smileyFace">
            <a:avLst>
              <a:gd name="adj" fmla="val -4653"/>
            </a:avLst>
          </a:prstGeom>
          <a:solidFill>
            <a:schemeClr val="tx1">
              <a:lumMod val="50000"/>
              <a:lumOff val="50000"/>
            </a:schemeClr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Tlačítko akce: Zpět nebo Předchozí 2">
            <a:hlinkClick r:id="" action="ppaction://hlinkshowjump?jump=lastslideviewed" highlightClick="1"/>
          </p:cNvPr>
          <p:cNvSpPr/>
          <p:nvPr/>
        </p:nvSpPr>
        <p:spPr>
          <a:xfrm>
            <a:off x="7885113" y="6021388"/>
            <a:ext cx="863600" cy="647700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200" dirty="0" smtClean="0"/>
              <a:t>Použité zdroje</a:t>
            </a:r>
          </a:p>
        </p:txBody>
      </p:sp>
      <p:sp>
        <p:nvSpPr>
          <p:cNvPr id="31747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dirty="0" smtClean="0"/>
              <a:t>Snímek 4</a:t>
            </a:r>
          </a:p>
          <a:p>
            <a:r>
              <a:rPr lang="cs-CZ" sz="1400" dirty="0" smtClean="0"/>
              <a:t>EN:USER:SPLOT. </a:t>
            </a:r>
            <a:r>
              <a:rPr lang="cs-CZ" sz="1400" i="1" dirty="0" smtClean="0"/>
              <a:t>wikipedia.cz</a:t>
            </a:r>
            <a:r>
              <a:rPr lang="cs-CZ" sz="1400" dirty="0" smtClean="0"/>
              <a:t> [online]. [cit. 22.1.2013]. Dostupný na WWW: </a:t>
            </a:r>
            <a:r>
              <a:rPr lang="cs-CZ" sz="1400" dirty="0" smtClean="0">
                <a:hlinkClick r:id="rId2"/>
              </a:rPr>
              <a:t>http://cs.wikipedia.org/wiki/Soubor:Southwest_Asia.PNG</a:t>
            </a:r>
            <a:endParaRPr lang="cs-CZ" sz="1400" dirty="0" smtClean="0"/>
          </a:p>
          <a:p>
            <a:r>
              <a:rPr lang="cs-CZ" sz="1400" dirty="0" smtClean="0"/>
              <a:t>Snímek5</a:t>
            </a:r>
          </a:p>
          <a:p>
            <a:r>
              <a:rPr lang="cs-CZ" sz="1400" dirty="0" smtClean="0"/>
              <a:t>HISTORICAIR. </a:t>
            </a:r>
            <a:r>
              <a:rPr lang="cs-CZ" sz="1400" i="1" dirty="0" smtClean="0"/>
              <a:t>wikipedia.cz</a:t>
            </a:r>
            <a:r>
              <a:rPr lang="cs-CZ" sz="1400" dirty="0" smtClean="0"/>
              <a:t> [online]. [cit. 22.1.2013]. Dostupný na WWW: </a:t>
            </a:r>
            <a:r>
              <a:rPr lang="cs-CZ" sz="1400" dirty="0" smtClean="0">
                <a:hlinkClick r:id="rId3"/>
              </a:rPr>
              <a:t>http://cs.wikipedia.org/wiki/Soubor:Asie.svg</a:t>
            </a:r>
            <a:endParaRPr lang="cs-CZ" sz="1400" dirty="0" smtClean="0"/>
          </a:p>
          <a:p>
            <a:r>
              <a:rPr lang="cs-CZ" sz="1400" dirty="0" smtClean="0"/>
              <a:t>Snímek 11</a:t>
            </a:r>
          </a:p>
          <a:p>
            <a:r>
              <a:rPr lang="cs-CZ" sz="1400" dirty="0" smtClean="0"/>
              <a:t>BERTHOLD WERNER. </a:t>
            </a:r>
            <a:r>
              <a:rPr lang="cs-CZ" sz="1400" i="1" dirty="0" smtClean="0"/>
              <a:t>wikipedia.cz</a:t>
            </a:r>
            <a:r>
              <a:rPr lang="cs-CZ" sz="1400" dirty="0" smtClean="0"/>
              <a:t> [online]. [cit. 22.1.2013]. Dostupný na WWW: </a:t>
            </a: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cs.wikipedia.org/wiki/Soubor:Petra_Jordan_BW_36.JPG</a:t>
            </a:r>
            <a:endParaRPr lang="cs-CZ" sz="1400" dirty="0" smtClean="0"/>
          </a:p>
          <a:p>
            <a:r>
              <a:rPr lang="cs-CZ" sz="1400" dirty="0" smtClean="0"/>
              <a:t>Snímek 13</a:t>
            </a:r>
          </a:p>
          <a:p>
            <a:r>
              <a:rPr lang="cs-CZ" sz="1400" dirty="0" smtClean="0"/>
              <a:t>TITONI THOMAS. </a:t>
            </a:r>
            <a:r>
              <a:rPr lang="cs-CZ" sz="1400" i="1" dirty="0" smtClean="0"/>
              <a:t>wikipedia.cz</a:t>
            </a:r>
            <a:r>
              <a:rPr lang="cs-CZ" sz="1400" dirty="0" smtClean="0"/>
              <a:t> [online]. [cit. 22.1.2013]. Dostupný na WWW: </a:t>
            </a:r>
            <a:r>
              <a:rPr lang="cs-CZ" sz="1400" dirty="0" smtClean="0">
                <a:hlinkClick r:id="rId5"/>
              </a:rPr>
              <a:t>http://cs.wikipedia.org/wiki/Soubor:Burj_Al_Arab_and_360_degree_club,_Dubai,_UAE.jpg</a:t>
            </a:r>
            <a:endParaRPr lang="cs-CZ" sz="1400" dirty="0" smtClean="0"/>
          </a:p>
          <a:p>
            <a:r>
              <a:rPr lang="cs-CZ" sz="1400" dirty="0" smtClean="0"/>
              <a:t>Snímek 18</a:t>
            </a:r>
          </a:p>
          <a:p>
            <a:r>
              <a:rPr lang="cs-CZ" sz="1400" dirty="0" smtClean="0"/>
              <a:t>MESHAL OBEIDALLAH (TALK). </a:t>
            </a:r>
            <a:r>
              <a:rPr lang="cs-CZ" sz="1400" i="1" dirty="0" smtClean="0"/>
              <a:t>wikipedia.cz</a:t>
            </a:r>
            <a:r>
              <a:rPr lang="cs-CZ" sz="1400" dirty="0" smtClean="0"/>
              <a:t> [online]. [cit. 22.1.2013]. Dostupný na WWW</a:t>
            </a:r>
            <a:r>
              <a:rPr lang="cs-CZ" sz="1400" smtClean="0"/>
              <a:t>: </a:t>
            </a:r>
            <a:r>
              <a:rPr lang="cs-CZ" sz="1400">
                <a:hlinkClick r:id="rId6"/>
              </a:rPr>
              <a:t>http://</a:t>
            </a:r>
            <a:r>
              <a:rPr lang="cs-CZ" sz="1400" smtClean="0">
                <a:hlinkClick r:id="rId6"/>
              </a:rPr>
              <a:t>cs.wikipedia.org/wiki/Soubor:The_Holy_Mosque_in_Mecca.jpg</a:t>
            </a:r>
            <a:endParaRPr lang="cs-CZ" sz="1400" smtClean="0"/>
          </a:p>
          <a:p>
            <a:r>
              <a:rPr lang="cs-CZ" sz="1400" smtClean="0"/>
              <a:t>Další </a:t>
            </a:r>
            <a:r>
              <a:rPr lang="cs-CZ" sz="1400" dirty="0" smtClean="0"/>
              <a:t>obrázky  Galerie Microsoft Office - Kliparty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435</TotalTime>
  <Words>548</Words>
  <Application>Microsoft Office PowerPoint</Application>
  <PresentationFormat>Předvádění na obrazovce (4:3)</PresentationFormat>
  <Paragraphs>112</Paragraphs>
  <Slides>31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31</vt:i4>
      </vt:variant>
    </vt:vector>
  </HeadingPairs>
  <TitlesOfParts>
    <vt:vector size="32" baseType="lpstr">
      <vt:lpstr>Výchozí návrh</vt:lpstr>
      <vt:lpstr>Prezentace aplikace PowerPoint</vt:lpstr>
      <vt:lpstr>Prezentace aplikace PowerPoint</vt:lpstr>
      <vt:lpstr>Jihozápadní Asie</vt:lpstr>
      <vt:lpstr>Prezentace aplikace PowerPoint</vt:lpstr>
      <vt:lpstr>Prezentace aplikace PowerPoint</vt:lpstr>
      <vt:lpstr>Přírodní podmínky</vt:lpstr>
      <vt:lpstr>Charakteristika oblasti</vt:lpstr>
      <vt:lpstr>Kliknutím na globus otevřeš mapu jihozápadní Asie.   Vyhledej a ukaž si s pomocí atlasu státy na mapě.</vt:lpstr>
      <vt:lpstr>Zapamatuj si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Mekka – rodiště Mohameda, významné místo pro muslimy</vt:lpstr>
      <vt:lpstr>Známé produkty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Jihozápadní Asie</dc:title>
  <dc:creator>Jechovi</dc:creator>
  <cp:lastModifiedBy>Speciální školy</cp:lastModifiedBy>
  <cp:revision>35</cp:revision>
  <dcterms:created xsi:type="dcterms:W3CDTF">2011-01-18T13:25:39Z</dcterms:created>
  <dcterms:modified xsi:type="dcterms:W3CDTF">2013-03-25T16:32:29Z</dcterms:modified>
</cp:coreProperties>
</file>