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8" r:id="rId4"/>
    <p:sldId id="269" r:id="rId5"/>
    <p:sldId id="275" r:id="rId6"/>
    <p:sldId id="272" r:id="rId7"/>
    <p:sldId id="271" r:id="rId8"/>
    <p:sldId id="273" r:id="rId9"/>
    <p:sldId id="274" r:id="rId10"/>
    <p:sldId id="260" r:id="rId11"/>
    <p:sldId id="276" r:id="rId12"/>
    <p:sldId id="283" r:id="rId13"/>
    <p:sldId id="282" r:id="rId14"/>
    <p:sldId id="281" r:id="rId15"/>
    <p:sldId id="304" r:id="rId16"/>
    <p:sldId id="280" r:id="rId17"/>
    <p:sldId id="302" r:id="rId18"/>
    <p:sldId id="301" r:id="rId19"/>
    <p:sldId id="300" r:id="rId20"/>
    <p:sldId id="299" r:id="rId21"/>
    <p:sldId id="298" r:id="rId22"/>
    <p:sldId id="297" r:id="rId23"/>
    <p:sldId id="296" r:id="rId24"/>
    <p:sldId id="293" r:id="rId25"/>
    <p:sldId id="295" r:id="rId26"/>
    <p:sldId id="317" r:id="rId27"/>
    <p:sldId id="316" r:id="rId28"/>
    <p:sldId id="305" r:id="rId29"/>
    <p:sldId id="306" r:id="rId30"/>
    <p:sldId id="307" r:id="rId31"/>
    <p:sldId id="308" r:id="rId32"/>
    <p:sldId id="309" r:id="rId33"/>
    <p:sldId id="310" r:id="rId34"/>
    <p:sldId id="311" r:id="rId35"/>
    <p:sldId id="312" r:id="rId36"/>
    <p:sldId id="313" r:id="rId37"/>
    <p:sldId id="314" r:id="rId38"/>
    <p:sldId id="315" r:id="rId39"/>
    <p:sldId id="289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62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107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101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315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24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61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78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903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7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630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DE757-7447-47D3-BB9D-83EB43B8589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8EE08-3551-4A8A-8AD8-A2C923DC1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87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8/Illu_urinary_system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8/Illu_urinary_system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8/Illu_urinary_system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035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929145"/>
              </p:ext>
            </p:extLst>
          </p:nvPr>
        </p:nvGraphicFramePr>
        <p:xfrm>
          <a:off x="1524000" y="13970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VY_32_INOVACE_3B_01_Vylučovací </a:t>
                      </a:r>
                    </a:p>
                    <a:p>
                      <a:r>
                        <a:rPr lang="cs-CZ" sz="2400" dirty="0" smtClean="0"/>
                        <a:t>             soustava</a:t>
                      </a:r>
                      <a:endParaRPr lang="cs-CZ" sz="24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Vylučovací soustava</a:t>
                      </a:r>
                      <a:endParaRPr lang="cs-CZ" sz="24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březen  2012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071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197863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13 jsou výkladové. Žáci se seznamují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 stavbou, funkcí  a významem  vylučovací 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soustavy.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14 – 25 obsahují test, ve kterém žáci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vyškrtávají nesprávná tvrzení pomocí pera 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interaktivní tabuli. Některá tvrzení doplňují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na základě vlastních poznatků.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Snímky 27 – 38 </a:t>
                      </a:r>
                      <a:r>
                        <a:rPr lang="cs-CZ" dirty="0" smtClean="0"/>
                        <a:t>jsou řešením testu.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testové opakování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563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0643" y="2967335"/>
            <a:ext cx="854272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VYLUČOVACÍ SOUSTAVA</a:t>
            </a:r>
            <a:endParaRPr lang="cs-CZ" sz="6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493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Nepotřebné z těla ven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těle vznikají při látkové přeměně odpadní látky – </a:t>
            </a:r>
            <a:r>
              <a:rPr lang="cs-CZ" b="1" dirty="0" smtClean="0"/>
              <a:t>oxid uhličitý, voda a soli, močovina</a:t>
            </a:r>
          </a:p>
          <a:p>
            <a:r>
              <a:rPr lang="cs-CZ" dirty="0" smtClean="0"/>
              <a:t>Tyto odpadní látky vylučujeme                                                           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11560" y="3396524"/>
            <a:ext cx="2664296" cy="1224136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PLÍCEMI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5436096" y="4941168"/>
            <a:ext cx="2664296" cy="1224136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LEDVINAMI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2987824" y="4133114"/>
            <a:ext cx="2664296" cy="1224136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KŮŽÍ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411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Vylučovací soustava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Picture 2" descr="Soubor:Illu urinary syst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98618"/>
            <a:ext cx="5123768" cy="437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5580112" y="2996952"/>
            <a:ext cx="136815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508104" y="5445224"/>
            <a:ext cx="1368152" cy="70294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močová</a:t>
            </a:r>
          </a:p>
          <a:p>
            <a:pPr algn="ctr"/>
            <a:r>
              <a:rPr lang="cs-CZ" dirty="0" smtClean="0"/>
              <a:t>trubice 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508104" y="4449541"/>
            <a:ext cx="1512168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močový</a:t>
            </a:r>
          </a:p>
          <a:p>
            <a:pPr algn="ctr"/>
            <a:r>
              <a:rPr lang="cs-CZ" dirty="0" smtClean="0"/>
              <a:t>měchýř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632082" y="3747985"/>
            <a:ext cx="1595376" cy="476619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močovod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123728" y="1798618"/>
            <a:ext cx="3888432" cy="334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58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LEDVINY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Hlavní vylučovací ústrojí</a:t>
            </a:r>
          </a:p>
          <a:p>
            <a:r>
              <a:rPr lang="cs-CZ" dirty="0" smtClean="0"/>
              <a:t>Životně </a:t>
            </a:r>
            <a:r>
              <a:rPr lang="cs-CZ" dirty="0"/>
              <a:t>důležitý </a:t>
            </a:r>
            <a:r>
              <a:rPr lang="cs-CZ" dirty="0" smtClean="0"/>
              <a:t>orgán zajišťující filtraci krve a tvorbu moče</a:t>
            </a:r>
          </a:p>
          <a:p>
            <a:r>
              <a:rPr lang="cs-CZ" dirty="0" smtClean="0"/>
              <a:t>Párový orgán v zadní části dutiny břišní po obou stranách bederní páteře</a:t>
            </a:r>
          </a:p>
          <a:p>
            <a:r>
              <a:rPr lang="cs-CZ" dirty="0" smtClean="0"/>
              <a:t>Pro svoji funkci potřebují dostatek tekutin</a:t>
            </a:r>
          </a:p>
          <a:p>
            <a:r>
              <a:rPr lang="cs-CZ" dirty="0" smtClean="0"/>
              <a:t>Činnost je řízena nervovou soustavou a žlázami    s vnitřní sekrecí</a:t>
            </a:r>
          </a:p>
          <a:p>
            <a:r>
              <a:rPr lang="cs-CZ" dirty="0" smtClean="0"/>
              <a:t>Mají tvar fazole</a:t>
            </a:r>
          </a:p>
          <a:p>
            <a:endParaRPr lang="cs-CZ" dirty="0"/>
          </a:p>
        </p:txBody>
      </p:sp>
      <p:pic>
        <p:nvPicPr>
          <p:cNvPr id="10" name="Picture 3" descr="C:\Users\Speciální školy\AppData\Local\Microsoft\Windows\Temporary Internet Files\Content.IE5\H08AKG9F\MC900426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410" y="116632"/>
            <a:ext cx="1550990" cy="24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45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Speciální školy\AppData\Local\Microsoft\Windows\Temporary Internet Files\Content.IE5\LIUIXJS2\MP900385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125" y="1717964"/>
            <a:ext cx="6400800" cy="4572000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404664"/>
            <a:ext cx="7200800" cy="720080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Uložení ledvin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2507673" y="2424545"/>
            <a:ext cx="1607858" cy="1579419"/>
          </a:xfrm>
          <a:custGeom>
            <a:avLst/>
            <a:gdLst>
              <a:gd name="connsiteX0" fmla="*/ 554182 w 1607858"/>
              <a:gd name="connsiteY0" fmla="*/ 83128 h 1579419"/>
              <a:gd name="connsiteX1" fmla="*/ 290945 w 1607858"/>
              <a:gd name="connsiteY1" fmla="*/ 110837 h 1579419"/>
              <a:gd name="connsiteX2" fmla="*/ 249382 w 1607858"/>
              <a:gd name="connsiteY2" fmla="*/ 138546 h 1579419"/>
              <a:gd name="connsiteX3" fmla="*/ 221672 w 1607858"/>
              <a:gd name="connsiteY3" fmla="*/ 166255 h 1579419"/>
              <a:gd name="connsiteX4" fmla="*/ 193963 w 1607858"/>
              <a:gd name="connsiteY4" fmla="*/ 207819 h 1579419"/>
              <a:gd name="connsiteX5" fmla="*/ 152400 w 1607858"/>
              <a:gd name="connsiteY5" fmla="*/ 290946 h 1579419"/>
              <a:gd name="connsiteX6" fmla="*/ 124691 w 1607858"/>
              <a:gd name="connsiteY6" fmla="*/ 374073 h 1579419"/>
              <a:gd name="connsiteX7" fmla="*/ 96982 w 1607858"/>
              <a:gd name="connsiteY7" fmla="*/ 457200 h 1579419"/>
              <a:gd name="connsiteX8" fmla="*/ 83127 w 1607858"/>
              <a:gd name="connsiteY8" fmla="*/ 540328 h 1579419"/>
              <a:gd name="connsiteX9" fmla="*/ 69272 w 1607858"/>
              <a:gd name="connsiteY9" fmla="*/ 581891 h 1579419"/>
              <a:gd name="connsiteX10" fmla="*/ 55418 w 1607858"/>
              <a:gd name="connsiteY10" fmla="*/ 651164 h 1579419"/>
              <a:gd name="connsiteX11" fmla="*/ 41563 w 1607858"/>
              <a:gd name="connsiteY11" fmla="*/ 692728 h 1579419"/>
              <a:gd name="connsiteX12" fmla="*/ 13854 w 1607858"/>
              <a:gd name="connsiteY12" fmla="*/ 803564 h 1579419"/>
              <a:gd name="connsiteX13" fmla="*/ 0 w 1607858"/>
              <a:gd name="connsiteY13" fmla="*/ 858982 h 1579419"/>
              <a:gd name="connsiteX14" fmla="*/ 13854 w 1607858"/>
              <a:gd name="connsiteY14" fmla="*/ 1066800 h 1579419"/>
              <a:gd name="connsiteX15" fmla="*/ 69272 w 1607858"/>
              <a:gd name="connsiteY15" fmla="*/ 1191491 h 1579419"/>
              <a:gd name="connsiteX16" fmla="*/ 96982 w 1607858"/>
              <a:gd name="connsiteY16" fmla="*/ 1274619 h 1579419"/>
              <a:gd name="connsiteX17" fmla="*/ 152400 w 1607858"/>
              <a:gd name="connsiteY17" fmla="*/ 1371600 h 1579419"/>
              <a:gd name="connsiteX18" fmla="*/ 180109 w 1607858"/>
              <a:gd name="connsiteY18" fmla="*/ 1399310 h 1579419"/>
              <a:gd name="connsiteX19" fmla="*/ 207818 w 1607858"/>
              <a:gd name="connsiteY19" fmla="*/ 1440873 h 1579419"/>
              <a:gd name="connsiteX20" fmla="*/ 290945 w 1607858"/>
              <a:gd name="connsiteY20" fmla="*/ 1496291 h 1579419"/>
              <a:gd name="connsiteX21" fmla="*/ 332509 w 1607858"/>
              <a:gd name="connsiteY21" fmla="*/ 1524000 h 1579419"/>
              <a:gd name="connsiteX22" fmla="*/ 387927 w 1607858"/>
              <a:gd name="connsiteY22" fmla="*/ 1537855 h 1579419"/>
              <a:gd name="connsiteX23" fmla="*/ 471054 w 1607858"/>
              <a:gd name="connsiteY23" fmla="*/ 1565564 h 1579419"/>
              <a:gd name="connsiteX24" fmla="*/ 554182 w 1607858"/>
              <a:gd name="connsiteY24" fmla="*/ 1579419 h 1579419"/>
              <a:gd name="connsiteX25" fmla="*/ 734291 w 1607858"/>
              <a:gd name="connsiteY25" fmla="*/ 1565564 h 1579419"/>
              <a:gd name="connsiteX26" fmla="*/ 858982 w 1607858"/>
              <a:gd name="connsiteY26" fmla="*/ 1537855 h 1579419"/>
              <a:gd name="connsiteX27" fmla="*/ 942109 w 1607858"/>
              <a:gd name="connsiteY27" fmla="*/ 1496291 h 1579419"/>
              <a:gd name="connsiteX28" fmla="*/ 1052945 w 1607858"/>
              <a:gd name="connsiteY28" fmla="*/ 1468582 h 1579419"/>
              <a:gd name="connsiteX29" fmla="*/ 1205345 w 1607858"/>
              <a:gd name="connsiteY29" fmla="*/ 1427019 h 1579419"/>
              <a:gd name="connsiteX30" fmla="*/ 1260763 w 1607858"/>
              <a:gd name="connsiteY30" fmla="*/ 1413164 h 1579419"/>
              <a:gd name="connsiteX31" fmla="*/ 1385454 w 1607858"/>
              <a:gd name="connsiteY31" fmla="*/ 1385455 h 1579419"/>
              <a:gd name="connsiteX32" fmla="*/ 1468582 w 1607858"/>
              <a:gd name="connsiteY32" fmla="*/ 1343891 h 1579419"/>
              <a:gd name="connsiteX33" fmla="*/ 1565563 w 1607858"/>
              <a:gd name="connsiteY33" fmla="*/ 1288473 h 1579419"/>
              <a:gd name="connsiteX34" fmla="*/ 1579418 w 1607858"/>
              <a:gd name="connsiteY34" fmla="*/ 1246910 h 1579419"/>
              <a:gd name="connsiteX35" fmla="*/ 1607127 w 1607858"/>
              <a:gd name="connsiteY35" fmla="*/ 1219200 h 1579419"/>
              <a:gd name="connsiteX36" fmla="*/ 1593272 w 1607858"/>
              <a:gd name="connsiteY36" fmla="*/ 1052946 h 1579419"/>
              <a:gd name="connsiteX37" fmla="*/ 1565563 w 1607858"/>
              <a:gd name="connsiteY37" fmla="*/ 415637 h 1579419"/>
              <a:gd name="connsiteX38" fmla="*/ 1468582 w 1607858"/>
              <a:gd name="connsiteY38" fmla="*/ 290946 h 1579419"/>
              <a:gd name="connsiteX39" fmla="*/ 1357745 w 1607858"/>
              <a:gd name="connsiteY39" fmla="*/ 263237 h 1579419"/>
              <a:gd name="connsiteX40" fmla="*/ 1302327 w 1607858"/>
              <a:gd name="connsiteY40" fmla="*/ 235528 h 1579419"/>
              <a:gd name="connsiteX41" fmla="*/ 1260763 w 1607858"/>
              <a:gd name="connsiteY41" fmla="*/ 221673 h 1579419"/>
              <a:gd name="connsiteX42" fmla="*/ 1219200 w 1607858"/>
              <a:gd name="connsiteY42" fmla="*/ 193964 h 1579419"/>
              <a:gd name="connsiteX43" fmla="*/ 1136072 w 1607858"/>
              <a:gd name="connsiteY43" fmla="*/ 166255 h 1579419"/>
              <a:gd name="connsiteX44" fmla="*/ 1094509 w 1607858"/>
              <a:gd name="connsiteY44" fmla="*/ 138546 h 1579419"/>
              <a:gd name="connsiteX45" fmla="*/ 1039091 w 1607858"/>
              <a:gd name="connsiteY45" fmla="*/ 124691 h 1579419"/>
              <a:gd name="connsiteX46" fmla="*/ 942109 w 1607858"/>
              <a:gd name="connsiteY46" fmla="*/ 110837 h 1579419"/>
              <a:gd name="connsiteX47" fmla="*/ 858982 w 1607858"/>
              <a:gd name="connsiteY47" fmla="*/ 96982 h 1579419"/>
              <a:gd name="connsiteX48" fmla="*/ 789709 w 1607858"/>
              <a:gd name="connsiteY48" fmla="*/ 83128 h 1579419"/>
              <a:gd name="connsiteX49" fmla="*/ 706582 w 1607858"/>
              <a:gd name="connsiteY49" fmla="*/ 55419 h 1579419"/>
              <a:gd name="connsiteX50" fmla="*/ 623454 w 1607858"/>
              <a:gd name="connsiteY50" fmla="*/ 41564 h 1579419"/>
              <a:gd name="connsiteX51" fmla="*/ 581891 w 1607858"/>
              <a:gd name="connsiteY51" fmla="*/ 27710 h 1579419"/>
              <a:gd name="connsiteX52" fmla="*/ 498763 w 1607858"/>
              <a:gd name="connsiteY52" fmla="*/ 13855 h 1579419"/>
              <a:gd name="connsiteX53" fmla="*/ 429491 w 1607858"/>
              <a:gd name="connsiteY53" fmla="*/ 0 h 1579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607858" h="1579419">
                <a:moveTo>
                  <a:pt x="554182" y="83128"/>
                </a:moveTo>
                <a:cubicBezTo>
                  <a:pt x="533837" y="84400"/>
                  <a:pt x="360156" y="76231"/>
                  <a:pt x="290945" y="110837"/>
                </a:cubicBezTo>
                <a:cubicBezTo>
                  <a:pt x="276052" y="118284"/>
                  <a:pt x="262384" y="128144"/>
                  <a:pt x="249382" y="138546"/>
                </a:cubicBezTo>
                <a:cubicBezTo>
                  <a:pt x="239182" y="146706"/>
                  <a:pt x="229832" y="156055"/>
                  <a:pt x="221672" y="166255"/>
                </a:cubicBezTo>
                <a:cubicBezTo>
                  <a:pt x="211270" y="179257"/>
                  <a:pt x="203199" y="193964"/>
                  <a:pt x="193963" y="207819"/>
                </a:cubicBezTo>
                <a:cubicBezTo>
                  <a:pt x="143440" y="359391"/>
                  <a:pt x="224016" y="129810"/>
                  <a:pt x="152400" y="290946"/>
                </a:cubicBezTo>
                <a:cubicBezTo>
                  <a:pt x="140538" y="317636"/>
                  <a:pt x="133927" y="346364"/>
                  <a:pt x="124691" y="374073"/>
                </a:cubicBezTo>
                <a:cubicBezTo>
                  <a:pt x="124690" y="374077"/>
                  <a:pt x="96983" y="457195"/>
                  <a:pt x="96982" y="457200"/>
                </a:cubicBezTo>
                <a:cubicBezTo>
                  <a:pt x="92364" y="484909"/>
                  <a:pt x="89221" y="512905"/>
                  <a:pt x="83127" y="540328"/>
                </a:cubicBezTo>
                <a:cubicBezTo>
                  <a:pt x="79959" y="554584"/>
                  <a:pt x="72814" y="567723"/>
                  <a:pt x="69272" y="581891"/>
                </a:cubicBezTo>
                <a:cubicBezTo>
                  <a:pt x="63561" y="604736"/>
                  <a:pt x="61129" y="628319"/>
                  <a:pt x="55418" y="651164"/>
                </a:cubicBezTo>
                <a:cubicBezTo>
                  <a:pt x="51876" y="665332"/>
                  <a:pt x="45406" y="678638"/>
                  <a:pt x="41563" y="692728"/>
                </a:cubicBezTo>
                <a:cubicBezTo>
                  <a:pt x="31543" y="729468"/>
                  <a:pt x="23090" y="766619"/>
                  <a:pt x="13854" y="803564"/>
                </a:cubicBezTo>
                <a:lnTo>
                  <a:pt x="0" y="858982"/>
                </a:lnTo>
                <a:cubicBezTo>
                  <a:pt x="4618" y="928255"/>
                  <a:pt x="4036" y="998071"/>
                  <a:pt x="13854" y="1066800"/>
                </a:cubicBezTo>
                <a:cubicBezTo>
                  <a:pt x="31222" y="1188380"/>
                  <a:pt x="34258" y="1112710"/>
                  <a:pt x="69272" y="1191491"/>
                </a:cubicBezTo>
                <a:cubicBezTo>
                  <a:pt x="81135" y="1218182"/>
                  <a:pt x="83920" y="1248494"/>
                  <a:pt x="96982" y="1274619"/>
                </a:cubicBezTo>
                <a:cubicBezTo>
                  <a:pt x="115946" y="1312547"/>
                  <a:pt x="126289" y="1338960"/>
                  <a:pt x="152400" y="1371600"/>
                </a:cubicBezTo>
                <a:cubicBezTo>
                  <a:pt x="160560" y="1381800"/>
                  <a:pt x="171949" y="1389110"/>
                  <a:pt x="180109" y="1399310"/>
                </a:cubicBezTo>
                <a:cubicBezTo>
                  <a:pt x="190511" y="1412312"/>
                  <a:pt x="195287" y="1429908"/>
                  <a:pt x="207818" y="1440873"/>
                </a:cubicBezTo>
                <a:cubicBezTo>
                  <a:pt x="232880" y="1462803"/>
                  <a:pt x="263236" y="1477818"/>
                  <a:pt x="290945" y="1496291"/>
                </a:cubicBezTo>
                <a:cubicBezTo>
                  <a:pt x="304800" y="1505527"/>
                  <a:pt x="316355" y="1519961"/>
                  <a:pt x="332509" y="1524000"/>
                </a:cubicBezTo>
                <a:cubicBezTo>
                  <a:pt x="350982" y="1528618"/>
                  <a:pt x="369689" y="1532383"/>
                  <a:pt x="387927" y="1537855"/>
                </a:cubicBezTo>
                <a:cubicBezTo>
                  <a:pt x="415903" y="1546248"/>
                  <a:pt x="442244" y="1560762"/>
                  <a:pt x="471054" y="1565564"/>
                </a:cubicBezTo>
                <a:lnTo>
                  <a:pt x="554182" y="1579419"/>
                </a:lnTo>
                <a:cubicBezTo>
                  <a:pt x="614218" y="1574801"/>
                  <a:pt x="674446" y="1572213"/>
                  <a:pt x="734291" y="1565564"/>
                </a:cubicBezTo>
                <a:cubicBezTo>
                  <a:pt x="765956" y="1562046"/>
                  <a:pt x="826227" y="1546044"/>
                  <a:pt x="858982" y="1537855"/>
                </a:cubicBezTo>
                <a:cubicBezTo>
                  <a:pt x="902634" y="1508753"/>
                  <a:pt x="893574" y="1509528"/>
                  <a:pt x="942109" y="1496291"/>
                </a:cubicBezTo>
                <a:cubicBezTo>
                  <a:pt x="978849" y="1486271"/>
                  <a:pt x="1052945" y="1468582"/>
                  <a:pt x="1052945" y="1468582"/>
                </a:cubicBezTo>
                <a:cubicBezTo>
                  <a:pt x="1130236" y="1417055"/>
                  <a:pt x="1067372" y="1450015"/>
                  <a:pt x="1205345" y="1427019"/>
                </a:cubicBezTo>
                <a:cubicBezTo>
                  <a:pt x="1224127" y="1423889"/>
                  <a:pt x="1242175" y="1417295"/>
                  <a:pt x="1260763" y="1413164"/>
                </a:cubicBezTo>
                <a:cubicBezTo>
                  <a:pt x="1419063" y="1377986"/>
                  <a:pt x="1250301" y="1419244"/>
                  <a:pt x="1385454" y="1385455"/>
                </a:cubicBezTo>
                <a:cubicBezTo>
                  <a:pt x="1465330" y="1332205"/>
                  <a:pt x="1388277" y="1378308"/>
                  <a:pt x="1468582" y="1343891"/>
                </a:cubicBezTo>
                <a:cubicBezTo>
                  <a:pt x="1517801" y="1322797"/>
                  <a:pt x="1523820" y="1316302"/>
                  <a:pt x="1565563" y="1288473"/>
                </a:cubicBezTo>
                <a:cubicBezTo>
                  <a:pt x="1570181" y="1274619"/>
                  <a:pt x="1571904" y="1259433"/>
                  <a:pt x="1579418" y="1246910"/>
                </a:cubicBezTo>
                <a:cubicBezTo>
                  <a:pt x="1586139" y="1235709"/>
                  <a:pt x="1606196" y="1232229"/>
                  <a:pt x="1607127" y="1219200"/>
                </a:cubicBezTo>
                <a:cubicBezTo>
                  <a:pt x="1611089" y="1163731"/>
                  <a:pt x="1597890" y="1108364"/>
                  <a:pt x="1593272" y="1052946"/>
                </a:cubicBezTo>
                <a:cubicBezTo>
                  <a:pt x="1589928" y="915836"/>
                  <a:pt x="1615186" y="614129"/>
                  <a:pt x="1565563" y="415637"/>
                </a:cubicBezTo>
                <a:cubicBezTo>
                  <a:pt x="1553281" y="366509"/>
                  <a:pt x="1524568" y="304942"/>
                  <a:pt x="1468582" y="290946"/>
                </a:cubicBezTo>
                <a:lnTo>
                  <a:pt x="1357745" y="263237"/>
                </a:lnTo>
                <a:cubicBezTo>
                  <a:pt x="1339272" y="254001"/>
                  <a:pt x="1321310" y="243664"/>
                  <a:pt x="1302327" y="235528"/>
                </a:cubicBezTo>
                <a:cubicBezTo>
                  <a:pt x="1288904" y="229775"/>
                  <a:pt x="1273825" y="228204"/>
                  <a:pt x="1260763" y="221673"/>
                </a:cubicBezTo>
                <a:cubicBezTo>
                  <a:pt x="1245870" y="214226"/>
                  <a:pt x="1234416" y="200727"/>
                  <a:pt x="1219200" y="193964"/>
                </a:cubicBezTo>
                <a:cubicBezTo>
                  <a:pt x="1192509" y="182101"/>
                  <a:pt x="1160375" y="182457"/>
                  <a:pt x="1136072" y="166255"/>
                </a:cubicBezTo>
                <a:cubicBezTo>
                  <a:pt x="1122218" y="157019"/>
                  <a:pt x="1109814" y="145105"/>
                  <a:pt x="1094509" y="138546"/>
                </a:cubicBezTo>
                <a:cubicBezTo>
                  <a:pt x="1077007" y="131045"/>
                  <a:pt x="1057825" y="128097"/>
                  <a:pt x="1039091" y="124691"/>
                </a:cubicBezTo>
                <a:cubicBezTo>
                  <a:pt x="1006962" y="118849"/>
                  <a:pt x="974385" y="115802"/>
                  <a:pt x="942109" y="110837"/>
                </a:cubicBezTo>
                <a:cubicBezTo>
                  <a:pt x="914344" y="106566"/>
                  <a:pt x="886620" y="102007"/>
                  <a:pt x="858982" y="96982"/>
                </a:cubicBezTo>
                <a:cubicBezTo>
                  <a:pt x="835814" y="92770"/>
                  <a:pt x="812428" y="89324"/>
                  <a:pt x="789709" y="83128"/>
                </a:cubicBezTo>
                <a:cubicBezTo>
                  <a:pt x="761530" y="75443"/>
                  <a:pt x="735392" y="60221"/>
                  <a:pt x="706582" y="55419"/>
                </a:cubicBezTo>
                <a:cubicBezTo>
                  <a:pt x="678873" y="50801"/>
                  <a:pt x="650877" y="47658"/>
                  <a:pt x="623454" y="41564"/>
                </a:cubicBezTo>
                <a:cubicBezTo>
                  <a:pt x="609198" y="38396"/>
                  <a:pt x="596147" y="30878"/>
                  <a:pt x="581891" y="27710"/>
                </a:cubicBezTo>
                <a:cubicBezTo>
                  <a:pt x="554468" y="21616"/>
                  <a:pt x="526401" y="18880"/>
                  <a:pt x="498763" y="13855"/>
                </a:cubicBezTo>
                <a:cubicBezTo>
                  <a:pt x="475595" y="9642"/>
                  <a:pt x="429491" y="0"/>
                  <a:pt x="429491" y="0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807527" y="2424545"/>
            <a:ext cx="1634837" cy="1468582"/>
          </a:xfrm>
          <a:custGeom>
            <a:avLst/>
            <a:gdLst>
              <a:gd name="connsiteX0" fmla="*/ 318655 w 1634837"/>
              <a:gd name="connsiteY0" fmla="*/ 360219 h 1468582"/>
              <a:gd name="connsiteX1" fmla="*/ 207818 w 1634837"/>
              <a:gd name="connsiteY1" fmla="*/ 387928 h 1468582"/>
              <a:gd name="connsiteX2" fmla="*/ 110837 w 1634837"/>
              <a:gd name="connsiteY2" fmla="*/ 443346 h 1468582"/>
              <a:gd name="connsiteX3" fmla="*/ 55418 w 1634837"/>
              <a:gd name="connsiteY3" fmla="*/ 526473 h 1468582"/>
              <a:gd name="connsiteX4" fmla="*/ 41564 w 1634837"/>
              <a:gd name="connsiteY4" fmla="*/ 581891 h 1468582"/>
              <a:gd name="connsiteX5" fmla="*/ 13855 w 1634837"/>
              <a:gd name="connsiteY5" fmla="*/ 678873 h 1468582"/>
              <a:gd name="connsiteX6" fmla="*/ 0 w 1634837"/>
              <a:gd name="connsiteY6" fmla="*/ 762000 h 1468582"/>
              <a:gd name="connsiteX7" fmla="*/ 13855 w 1634837"/>
              <a:gd name="connsiteY7" fmla="*/ 1108364 h 1468582"/>
              <a:gd name="connsiteX8" fmla="*/ 69273 w 1634837"/>
              <a:gd name="connsiteY8" fmla="*/ 1191491 h 1468582"/>
              <a:gd name="connsiteX9" fmla="*/ 110837 w 1634837"/>
              <a:gd name="connsiteY9" fmla="*/ 1233055 h 1468582"/>
              <a:gd name="connsiteX10" fmla="*/ 207818 w 1634837"/>
              <a:gd name="connsiteY10" fmla="*/ 1288473 h 1468582"/>
              <a:gd name="connsiteX11" fmla="*/ 249382 w 1634837"/>
              <a:gd name="connsiteY11" fmla="*/ 1316182 h 1468582"/>
              <a:gd name="connsiteX12" fmla="*/ 290946 w 1634837"/>
              <a:gd name="connsiteY12" fmla="*/ 1357746 h 1468582"/>
              <a:gd name="connsiteX13" fmla="*/ 374073 w 1634837"/>
              <a:gd name="connsiteY13" fmla="*/ 1385455 h 1468582"/>
              <a:gd name="connsiteX14" fmla="*/ 415637 w 1634837"/>
              <a:gd name="connsiteY14" fmla="*/ 1413164 h 1468582"/>
              <a:gd name="connsiteX15" fmla="*/ 568037 w 1634837"/>
              <a:gd name="connsiteY15" fmla="*/ 1454728 h 1468582"/>
              <a:gd name="connsiteX16" fmla="*/ 609600 w 1634837"/>
              <a:gd name="connsiteY16" fmla="*/ 1468582 h 1468582"/>
              <a:gd name="connsiteX17" fmla="*/ 789709 w 1634837"/>
              <a:gd name="connsiteY17" fmla="*/ 1454728 h 1468582"/>
              <a:gd name="connsiteX18" fmla="*/ 872837 w 1634837"/>
              <a:gd name="connsiteY18" fmla="*/ 1440873 h 1468582"/>
              <a:gd name="connsiteX19" fmla="*/ 1052946 w 1634837"/>
              <a:gd name="connsiteY19" fmla="*/ 1399310 h 1468582"/>
              <a:gd name="connsiteX20" fmla="*/ 1094509 w 1634837"/>
              <a:gd name="connsiteY20" fmla="*/ 1371600 h 1468582"/>
              <a:gd name="connsiteX21" fmla="*/ 1191491 w 1634837"/>
              <a:gd name="connsiteY21" fmla="*/ 1330037 h 1468582"/>
              <a:gd name="connsiteX22" fmla="*/ 1302328 w 1634837"/>
              <a:gd name="connsiteY22" fmla="*/ 1246910 h 1468582"/>
              <a:gd name="connsiteX23" fmla="*/ 1343891 w 1634837"/>
              <a:gd name="connsiteY23" fmla="*/ 1219200 h 1468582"/>
              <a:gd name="connsiteX24" fmla="*/ 1385455 w 1634837"/>
              <a:gd name="connsiteY24" fmla="*/ 1177637 h 1468582"/>
              <a:gd name="connsiteX25" fmla="*/ 1427018 w 1634837"/>
              <a:gd name="connsiteY25" fmla="*/ 1149928 h 1468582"/>
              <a:gd name="connsiteX26" fmla="*/ 1482437 w 1634837"/>
              <a:gd name="connsiteY26" fmla="*/ 1108364 h 1468582"/>
              <a:gd name="connsiteX27" fmla="*/ 1537855 w 1634837"/>
              <a:gd name="connsiteY27" fmla="*/ 1011382 h 1468582"/>
              <a:gd name="connsiteX28" fmla="*/ 1565564 w 1634837"/>
              <a:gd name="connsiteY28" fmla="*/ 955964 h 1468582"/>
              <a:gd name="connsiteX29" fmla="*/ 1579418 w 1634837"/>
              <a:gd name="connsiteY29" fmla="*/ 914400 h 1468582"/>
              <a:gd name="connsiteX30" fmla="*/ 1607128 w 1634837"/>
              <a:gd name="connsiteY30" fmla="*/ 872837 h 1468582"/>
              <a:gd name="connsiteX31" fmla="*/ 1620982 w 1634837"/>
              <a:gd name="connsiteY31" fmla="*/ 789710 h 1468582"/>
              <a:gd name="connsiteX32" fmla="*/ 1634837 w 1634837"/>
              <a:gd name="connsiteY32" fmla="*/ 748146 h 1468582"/>
              <a:gd name="connsiteX33" fmla="*/ 1620982 w 1634837"/>
              <a:gd name="connsiteY33" fmla="*/ 374073 h 1468582"/>
              <a:gd name="connsiteX34" fmla="*/ 1551709 w 1634837"/>
              <a:gd name="connsiteY34" fmla="*/ 249382 h 1468582"/>
              <a:gd name="connsiteX35" fmla="*/ 1468582 w 1634837"/>
              <a:gd name="connsiteY35" fmla="*/ 193964 h 1468582"/>
              <a:gd name="connsiteX36" fmla="*/ 1427018 w 1634837"/>
              <a:gd name="connsiteY36" fmla="*/ 166255 h 1468582"/>
              <a:gd name="connsiteX37" fmla="*/ 1385455 w 1634837"/>
              <a:gd name="connsiteY37" fmla="*/ 124691 h 1468582"/>
              <a:gd name="connsiteX38" fmla="*/ 1260764 w 1634837"/>
              <a:gd name="connsiteY38" fmla="*/ 83128 h 1468582"/>
              <a:gd name="connsiteX39" fmla="*/ 1219200 w 1634837"/>
              <a:gd name="connsiteY39" fmla="*/ 69273 h 1468582"/>
              <a:gd name="connsiteX40" fmla="*/ 1177637 w 1634837"/>
              <a:gd name="connsiteY40" fmla="*/ 41564 h 1468582"/>
              <a:gd name="connsiteX41" fmla="*/ 1080655 w 1634837"/>
              <a:gd name="connsiteY41" fmla="*/ 27710 h 1468582"/>
              <a:gd name="connsiteX42" fmla="*/ 983673 w 1634837"/>
              <a:gd name="connsiteY42" fmla="*/ 0 h 1468582"/>
              <a:gd name="connsiteX43" fmla="*/ 609600 w 1634837"/>
              <a:gd name="connsiteY43" fmla="*/ 13855 h 1468582"/>
              <a:gd name="connsiteX44" fmla="*/ 568037 w 1634837"/>
              <a:gd name="connsiteY44" fmla="*/ 27710 h 1468582"/>
              <a:gd name="connsiteX45" fmla="*/ 512618 w 1634837"/>
              <a:gd name="connsiteY45" fmla="*/ 41564 h 1468582"/>
              <a:gd name="connsiteX46" fmla="*/ 387928 w 1634837"/>
              <a:gd name="connsiteY46" fmla="*/ 69273 h 1468582"/>
              <a:gd name="connsiteX47" fmla="*/ 360218 w 1634837"/>
              <a:gd name="connsiteY47" fmla="*/ 96982 h 1468582"/>
              <a:gd name="connsiteX48" fmla="*/ 318655 w 1634837"/>
              <a:gd name="connsiteY48" fmla="*/ 110837 h 1468582"/>
              <a:gd name="connsiteX49" fmla="*/ 277091 w 1634837"/>
              <a:gd name="connsiteY49" fmla="*/ 138546 h 1468582"/>
              <a:gd name="connsiteX50" fmla="*/ 207818 w 1634837"/>
              <a:gd name="connsiteY50" fmla="*/ 263237 h 1468582"/>
              <a:gd name="connsiteX51" fmla="*/ 207818 w 1634837"/>
              <a:gd name="connsiteY51" fmla="*/ 387928 h 1468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634837" h="1468582">
                <a:moveTo>
                  <a:pt x="318655" y="360219"/>
                </a:moveTo>
                <a:cubicBezTo>
                  <a:pt x="277991" y="368352"/>
                  <a:pt x="245098" y="371951"/>
                  <a:pt x="207818" y="387928"/>
                </a:cubicBezTo>
                <a:cubicBezTo>
                  <a:pt x="158599" y="409022"/>
                  <a:pt x="152580" y="415517"/>
                  <a:pt x="110837" y="443346"/>
                </a:cubicBezTo>
                <a:cubicBezTo>
                  <a:pt x="92364" y="471055"/>
                  <a:pt x="63495" y="494165"/>
                  <a:pt x="55418" y="526473"/>
                </a:cubicBezTo>
                <a:cubicBezTo>
                  <a:pt x="50800" y="544946"/>
                  <a:pt x="46795" y="563582"/>
                  <a:pt x="41564" y="581891"/>
                </a:cubicBezTo>
                <a:cubicBezTo>
                  <a:pt x="23954" y="643525"/>
                  <a:pt x="28295" y="606672"/>
                  <a:pt x="13855" y="678873"/>
                </a:cubicBezTo>
                <a:cubicBezTo>
                  <a:pt x="8346" y="706419"/>
                  <a:pt x="4618" y="734291"/>
                  <a:pt x="0" y="762000"/>
                </a:cubicBezTo>
                <a:cubicBezTo>
                  <a:pt x="4618" y="877455"/>
                  <a:pt x="-4544" y="994291"/>
                  <a:pt x="13855" y="1108364"/>
                </a:cubicBezTo>
                <a:cubicBezTo>
                  <a:pt x="19158" y="1141241"/>
                  <a:pt x="45725" y="1167943"/>
                  <a:pt x="69273" y="1191491"/>
                </a:cubicBezTo>
                <a:cubicBezTo>
                  <a:pt x="83128" y="1205346"/>
                  <a:pt x="95785" y="1220512"/>
                  <a:pt x="110837" y="1233055"/>
                </a:cubicBezTo>
                <a:cubicBezTo>
                  <a:pt x="147660" y="1263741"/>
                  <a:pt x="164701" y="1263835"/>
                  <a:pt x="207818" y="1288473"/>
                </a:cubicBezTo>
                <a:cubicBezTo>
                  <a:pt x="222275" y="1296734"/>
                  <a:pt x="236590" y="1305522"/>
                  <a:pt x="249382" y="1316182"/>
                </a:cubicBezTo>
                <a:cubicBezTo>
                  <a:pt x="264434" y="1328725"/>
                  <a:pt x="273818" y="1348231"/>
                  <a:pt x="290946" y="1357746"/>
                </a:cubicBezTo>
                <a:cubicBezTo>
                  <a:pt x="316478" y="1371931"/>
                  <a:pt x="349771" y="1369254"/>
                  <a:pt x="374073" y="1385455"/>
                </a:cubicBezTo>
                <a:cubicBezTo>
                  <a:pt x="387928" y="1394691"/>
                  <a:pt x="400421" y="1406401"/>
                  <a:pt x="415637" y="1413164"/>
                </a:cubicBezTo>
                <a:cubicBezTo>
                  <a:pt x="492063" y="1447131"/>
                  <a:pt x="493537" y="1436103"/>
                  <a:pt x="568037" y="1454728"/>
                </a:cubicBezTo>
                <a:cubicBezTo>
                  <a:pt x="582205" y="1458270"/>
                  <a:pt x="595746" y="1463964"/>
                  <a:pt x="609600" y="1468582"/>
                </a:cubicBezTo>
                <a:cubicBezTo>
                  <a:pt x="669636" y="1463964"/>
                  <a:pt x="729826" y="1461031"/>
                  <a:pt x="789709" y="1454728"/>
                </a:cubicBezTo>
                <a:cubicBezTo>
                  <a:pt x="817646" y="1451787"/>
                  <a:pt x="845227" y="1446050"/>
                  <a:pt x="872837" y="1440873"/>
                </a:cubicBezTo>
                <a:cubicBezTo>
                  <a:pt x="1012600" y="1414667"/>
                  <a:pt x="970765" y="1426702"/>
                  <a:pt x="1052946" y="1399310"/>
                </a:cubicBezTo>
                <a:cubicBezTo>
                  <a:pt x="1066800" y="1390073"/>
                  <a:pt x="1079616" y="1379047"/>
                  <a:pt x="1094509" y="1371600"/>
                </a:cubicBezTo>
                <a:cubicBezTo>
                  <a:pt x="1209189" y="1314259"/>
                  <a:pt x="1047319" y="1416540"/>
                  <a:pt x="1191491" y="1330037"/>
                </a:cubicBezTo>
                <a:cubicBezTo>
                  <a:pt x="1384803" y="1214050"/>
                  <a:pt x="1212114" y="1319082"/>
                  <a:pt x="1302328" y="1246910"/>
                </a:cubicBezTo>
                <a:cubicBezTo>
                  <a:pt x="1315330" y="1236508"/>
                  <a:pt x="1331099" y="1229860"/>
                  <a:pt x="1343891" y="1219200"/>
                </a:cubicBezTo>
                <a:cubicBezTo>
                  <a:pt x="1358943" y="1206657"/>
                  <a:pt x="1370403" y="1190180"/>
                  <a:pt x="1385455" y="1177637"/>
                </a:cubicBezTo>
                <a:cubicBezTo>
                  <a:pt x="1398247" y="1166977"/>
                  <a:pt x="1413469" y="1159606"/>
                  <a:pt x="1427018" y="1149928"/>
                </a:cubicBezTo>
                <a:cubicBezTo>
                  <a:pt x="1445808" y="1136506"/>
                  <a:pt x="1463964" y="1122219"/>
                  <a:pt x="1482437" y="1108364"/>
                </a:cubicBezTo>
                <a:cubicBezTo>
                  <a:pt x="1566171" y="940897"/>
                  <a:pt x="1459525" y="1148461"/>
                  <a:pt x="1537855" y="1011382"/>
                </a:cubicBezTo>
                <a:cubicBezTo>
                  <a:pt x="1548102" y="993450"/>
                  <a:pt x="1557428" y="974947"/>
                  <a:pt x="1565564" y="955964"/>
                </a:cubicBezTo>
                <a:cubicBezTo>
                  <a:pt x="1571317" y="942541"/>
                  <a:pt x="1572887" y="927462"/>
                  <a:pt x="1579418" y="914400"/>
                </a:cubicBezTo>
                <a:cubicBezTo>
                  <a:pt x="1586865" y="899507"/>
                  <a:pt x="1597891" y="886691"/>
                  <a:pt x="1607128" y="872837"/>
                </a:cubicBezTo>
                <a:cubicBezTo>
                  <a:pt x="1611746" y="845128"/>
                  <a:pt x="1614888" y="817132"/>
                  <a:pt x="1620982" y="789710"/>
                </a:cubicBezTo>
                <a:cubicBezTo>
                  <a:pt x="1624150" y="775454"/>
                  <a:pt x="1634837" y="762750"/>
                  <a:pt x="1634837" y="748146"/>
                </a:cubicBezTo>
                <a:cubicBezTo>
                  <a:pt x="1634837" y="623370"/>
                  <a:pt x="1632279" y="498337"/>
                  <a:pt x="1620982" y="374073"/>
                </a:cubicBezTo>
                <a:cubicBezTo>
                  <a:pt x="1615628" y="315174"/>
                  <a:pt x="1594774" y="282877"/>
                  <a:pt x="1551709" y="249382"/>
                </a:cubicBezTo>
                <a:cubicBezTo>
                  <a:pt x="1525422" y="228936"/>
                  <a:pt x="1496291" y="212437"/>
                  <a:pt x="1468582" y="193964"/>
                </a:cubicBezTo>
                <a:cubicBezTo>
                  <a:pt x="1454727" y="184728"/>
                  <a:pt x="1438792" y="178029"/>
                  <a:pt x="1427018" y="166255"/>
                </a:cubicBezTo>
                <a:cubicBezTo>
                  <a:pt x="1413164" y="152400"/>
                  <a:pt x="1402583" y="134206"/>
                  <a:pt x="1385455" y="124691"/>
                </a:cubicBezTo>
                <a:cubicBezTo>
                  <a:pt x="1385446" y="124686"/>
                  <a:pt x="1281551" y="90057"/>
                  <a:pt x="1260764" y="83128"/>
                </a:cubicBezTo>
                <a:cubicBezTo>
                  <a:pt x="1246909" y="78510"/>
                  <a:pt x="1231351" y="77374"/>
                  <a:pt x="1219200" y="69273"/>
                </a:cubicBezTo>
                <a:cubicBezTo>
                  <a:pt x="1205346" y="60037"/>
                  <a:pt x="1193586" y="46349"/>
                  <a:pt x="1177637" y="41564"/>
                </a:cubicBezTo>
                <a:cubicBezTo>
                  <a:pt x="1146359" y="32181"/>
                  <a:pt x="1112784" y="33552"/>
                  <a:pt x="1080655" y="27710"/>
                </a:cubicBezTo>
                <a:cubicBezTo>
                  <a:pt x="1042385" y="20752"/>
                  <a:pt x="1019282" y="11870"/>
                  <a:pt x="983673" y="0"/>
                </a:cubicBezTo>
                <a:cubicBezTo>
                  <a:pt x="858982" y="4618"/>
                  <a:pt x="734100" y="5555"/>
                  <a:pt x="609600" y="13855"/>
                </a:cubicBezTo>
                <a:cubicBezTo>
                  <a:pt x="595029" y="14826"/>
                  <a:pt x="582079" y="23698"/>
                  <a:pt x="568037" y="27710"/>
                </a:cubicBezTo>
                <a:cubicBezTo>
                  <a:pt x="549728" y="32941"/>
                  <a:pt x="531290" y="37830"/>
                  <a:pt x="512618" y="41564"/>
                </a:cubicBezTo>
                <a:cubicBezTo>
                  <a:pt x="390707" y="65946"/>
                  <a:pt x="468814" y="42311"/>
                  <a:pt x="387928" y="69273"/>
                </a:cubicBezTo>
                <a:cubicBezTo>
                  <a:pt x="378691" y="78509"/>
                  <a:pt x="371419" y="90261"/>
                  <a:pt x="360218" y="96982"/>
                </a:cubicBezTo>
                <a:cubicBezTo>
                  <a:pt x="347695" y="104496"/>
                  <a:pt x="331717" y="104306"/>
                  <a:pt x="318655" y="110837"/>
                </a:cubicBezTo>
                <a:cubicBezTo>
                  <a:pt x="303762" y="118284"/>
                  <a:pt x="290946" y="129310"/>
                  <a:pt x="277091" y="138546"/>
                </a:cubicBezTo>
                <a:cubicBezTo>
                  <a:pt x="261237" y="162328"/>
                  <a:pt x="211302" y="221434"/>
                  <a:pt x="207818" y="263237"/>
                </a:cubicBezTo>
                <a:cubicBezTo>
                  <a:pt x="204366" y="304657"/>
                  <a:pt x="207818" y="346364"/>
                  <a:pt x="207818" y="387928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45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457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Vnitřní stavba ledviny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H08AKG9F\MC900426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2736304" cy="424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755576" y="1675075"/>
            <a:ext cx="2232248" cy="122413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Dřeň se soustavou kanálků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5576" y="4944202"/>
            <a:ext cx="2232248" cy="122413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Ledvinová kůra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516216" y="1481216"/>
            <a:ext cx="2232248" cy="122413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Ledvinová pánvička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660232" y="4779150"/>
            <a:ext cx="2232248" cy="122413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očovod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8" idx="6"/>
          </p:cNvCxnSpPr>
          <p:nvPr/>
        </p:nvCxnSpPr>
        <p:spPr>
          <a:xfrm flipV="1">
            <a:off x="2987824" y="5157192"/>
            <a:ext cx="576064" cy="399078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0" idx="2"/>
          </p:cNvCxnSpPr>
          <p:nvPr/>
        </p:nvCxnSpPr>
        <p:spPr>
          <a:xfrm flipH="1" flipV="1">
            <a:off x="5652120" y="5338208"/>
            <a:ext cx="1008112" cy="53010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2"/>
          </p:cNvCxnSpPr>
          <p:nvPr/>
        </p:nvCxnSpPr>
        <p:spPr>
          <a:xfrm flipH="1">
            <a:off x="5220072" y="2093284"/>
            <a:ext cx="1296144" cy="1802408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915816" y="2420888"/>
            <a:ext cx="1008112" cy="1009569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987824" y="2287143"/>
            <a:ext cx="1656184" cy="0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21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33001" y="-70280"/>
            <a:ext cx="9144000" cy="6925753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Základní funkční jednotkou ledviny 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267744" y="1412776"/>
            <a:ext cx="4320480" cy="1296144"/>
          </a:xfrm>
          <a:prstGeom prst="ellipse">
            <a:avLst/>
          </a:prstGeom>
          <a:solidFill>
            <a:srgbClr val="FF0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Ledvinné tělísko</a:t>
            </a:r>
            <a:endParaRPr lang="cs-CZ" sz="2800" b="1" dirty="0"/>
          </a:p>
        </p:txBody>
      </p:sp>
      <p:sp>
        <p:nvSpPr>
          <p:cNvPr id="6" name="Ovál 5"/>
          <p:cNvSpPr/>
          <p:nvPr/>
        </p:nvSpPr>
        <p:spPr>
          <a:xfrm>
            <a:off x="77594" y="3573807"/>
            <a:ext cx="4380299" cy="1728192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V obou ledvinách jich jsou jich asi 2 miliony</a:t>
            </a:r>
          </a:p>
        </p:txBody>
      </p:sp>
      <p:sp>
        <p:nvSpPr>
          <p:cNvPr id="8" name="Ovál 7"/>
          <p:cNvSpPr/>
          <p:nvPr/>
        </p:nvSpPr>
        <p:spPr>
          <a:xfrm>
            <a:off x="4762516" y="3573807"/>
            <a:ext cx="4371140" cy="1938955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Zde se filtruje </a:t>
            </a:r>
            <a:r>
              <a:rPr lang="cs-CZ" sz="2400" dirty="0" smtClean="0">
                <a:solidFill>
                  <a:schemeClr val="bg1"/>
                </a:solidFill>
              </a:rPr>
              <a:t>krev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a tvoří moč, </a:t>
            </a:r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která </a:t>
            </a:r>
            <a:r>
              <a:rPr lang="cs-CZ" sz="2400" dirty="0">
                <a:solidFill>
                  <a:schemeClr val="bg1"/>
                </a:solidFill>
              </a:rPr>
              <a:t>sběracími kanálky odchází do ledvinné pánvičky</a:t>
            </a:r>
          </a:p>
        </p:txBody>
      </p:sp>
    </p:spTree>
    <p:extLst>
      <p:ext uri="{BB962C8B-B14F-4D97-AF65-F5344CB8AC3E}">
        <p14:creationId xmlns:p14="http://schemas.microsoft.com/office/powerpoint/2010/main" val="389021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Močový měchýř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95" y="1473277"/>
            <a:ext cx="42599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Vak z hladkého svalstva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Hromadí se v něm moč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Obsah 500 – 700 ml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Vyprazdňuje se smršťováním svaloviny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Picture 2" descr="Soubor:Illu urinary syst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475" y="2132856"/>
            <a:ext cx="505950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148960" y="2132856"/>
            <a:ext cx="380741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4788024" y="1268760"/>
            <a:ext cx="981116" cy="446095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7317284" y="4509120"/>
            <a:ext cx="1689877" cy="97004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močový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měchýř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03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Močová trubice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132856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610932"/>
            <a:ext cx="4104456" cy="2376264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Navazuje </a:t>
            </a:r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na močový měchýř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Zajišťuje </a:t>
            </a:r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odtok moči z těla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Zevní </a:t>
            </a:r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svěrač je ovládán naší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vůlí</a:t>
            </a:r>
          </a:p>
          <a:p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Picture 2" descr="Soubor:Illu urinary syst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10932"/>
            <a:ext cx="4571999" cy="399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596796" y="1670616"/>
            <a:ext cx="3456384" cy="3779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332817" y="4758483"/>
            <a:ext cx="1692189" cy="92474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močová</a:t>
            </a:r>
          </a:p>
          <a:p>
            <a:pPr algn="ctr"/>
            <a:r>
              <a:rPr lang="cs-CZ" sz="2400" b="1" dirty="0" smtClean="0"/>
              <a:t>trubice 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323528" y="5608218"/>
            <a:ext cx="4680520" cy="847427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Jedinec vyloučí za den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zhruba 1 – 1,5 l moče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Onemocnění ledvin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556792"/>
            <a:ext cx="6912768" cy="4536504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Je vždy vážné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Příčiny</a:t>
            </a:r>
            <a:r>
              <a:rPr lang="cs-CZ" sz="2800" dirty="0" smtClean="0"/>
              <a:t>: prochladnutí</a:t>
            </a:r>
          </a:p>
          <a:p>
            <a:r>
              <a:rPr lang="cs-CZ" sz="2800" dirty="0" smtClean="0"/>
              <a:t>              nadměrné kořenění jídel a solení</a:t>
            </a:r>
          </a:p>
          <a:p>
            <a:r>
              <a:rPr lang="cs-CZ" sz="2800" dirty="0" smtClean="0"/>
              <a:t>              přecházení různých onemocnění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/angíny, chřipky, atd./                                                               </a:t>
            </a:r>
          </a:p>
          <a:p>
            <a:r>
              <a:rPr lang="cs-CZ" sz="2800" dirty="0" smtClean="0"/>
              <a:t>              nesprávné užívání léků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nadměrné pití alkoholu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nadměrné kouření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dlouhodobé zadržování moče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nedostatek tekutin</a:t>
            </a:r>
          </a:p>
          <a:p>
            <a:endParaRPr lang="cs-CZ" sz="2800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00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dirty="0" smtClean="0"/>
              <a:t>Selhání ledvin – může být pro člověka i smrtelné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0" y="3751700"/>
            <a:ext cx="4072220" cy="144016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NAPOJENÍ </a:t>
            </a:r>
          </a:p>
          <a:p>
            <a:pPr algn="ctr"/>
            <a:r>
              <a:rPr lang="cs-CZ" sz="2800" b="1" dirty="0" smtClean="0"/>
              <a:t>NA UMĚLOU  LEDVINU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5292080" y="3751700"/>
            <a:ext cx="3851920" cy="144016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TRANSPLANTACE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 LEDVINY OD DÁRCE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2915816" y="1700808"/>
            <a:ext cx="3816424" cy="1512168"/>
          </a:xfrm>
          <a:prstGeom prst="downArrow">
            <a:avLst/>
          </a:prstGeom>
          <a:solidFill>
            <a:srgbClr val="FF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ZÁCHRANA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QY3N08WD\MP9004423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065" y="3588463"/>
            <a:ext cx="2107973" cy="316196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0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445033" y="1628800"/>
            <a:ext cx="6120680" cy="3600400"/>
          </a:xfrm>
          <a:prstGeom prst="ellipse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C000"/>
                </a:solidFill>
              </a:rPr>
              <a:t>TEST</a:t>
            </a:r>
          </a:p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661248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Nesprávná tvrzení vyškrtněte.</a:t>
            </a:r>
          </a:p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Některé úkoly mají více správných tvrzení!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04664"/>
            <a:ext cx="7056784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Přeji vám jasnou mysl a správnou volbu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0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Vylučování se děje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kůží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plícemi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ledvinami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270" y="15403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968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29166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Ledviny jsou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Vlastní vylučovací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Párový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Nedůležitý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Dýchací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270" y="15403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06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Stavba ledviny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7608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Kůra, sval, kost, dřeň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Kůra, dřeň, ledvinová pánvička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Speciální školy\AppData\Local\Microsoft\Windows\Temporary Internet Files\Content.IE5\H08AKG9F\MC900426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3451626"/>
            <a:ext cx="2088232" cy="324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270" y="15403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Ledvinné tělísko je  základní funkční jednotka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močovodu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Za 24 hodin člověk vyloučí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1,5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3,5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9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Ledviny odstraňují odpadní látky ve formě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2689" y="19594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potu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oxidu uhličitého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dechu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52036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moče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260648"/>
            <a:ext cx="8229600" cy="1143000"/>
          </a:xfrm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Funkce ledvin je řízena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nervovou soustavou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žlázami s vnitřní sekrecí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plícemi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9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Močová trubice navazuje na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ohlavní orgány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očový měchýř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dřeň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Lékařská věda pomáhá pacientům se selháním ledvin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amputací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transplantací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znehybněním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umělou ledvinou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Napojení pacienta na umělou ledvinu se nazývá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dialýza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diuréza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diafýza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enuréza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4693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Činnost ledvin negativně ovlivňuje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2" y="1982835"/>
            <a:ext cx="3103241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prochladnutí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3009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nedostatek tekutin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 potravě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nadměrné pití alkoholu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60420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nadměrné solení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Speciální školy\AppData\Local\Microsoft\Windows\Temporary Internet Files\Content.IE5\GUQKYWHK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403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0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Nyní zhodnoťte své snažení: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179512" y="1412776"/>
            <a:ext cx="2880320" cy="2376264"/>
          </a:xfrm>
          <a:prstGeom prst="smileyFac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843808" y="2852402"/>
            <a:ext cx="2880320" cy="2376264"/>
          </a:xfrm>
          <a:prstGeom prst="smileyFace">
            <a:avLst>
              <a:gd name="adj" fmla="val -594"/>
            </a:avLst>
          </a:prstGeom>
          <a:solidFill>
            <a:schemeClr val="accent2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724128" y="4040534"/>
            <a:ext cx="2880320" cy="2376264"/>
          </a:xfrm>
          <a:prstGeom prst="smileyFace">
            <a:avLst>
              <a:gd name="adj" fmla="val -4653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43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2339752" y="1988840"/>
            <a:ext cx="4680520" cy="3528392"/>
          </a:xfrm>
          <a:prstGeom prst="flowChartMagneticDisk">
            <a:avLst/>
          </a:prstGeom>
          <a:solidFill>
            <a:srgbClr val="FF0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ŘEŠENÍ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1123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Vylučování se děje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kůží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plícemi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ledvinami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652120" y="1982835"/>
            <a:ext cx="2664296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93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Ledviny jsou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Vlastní vylučovací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Párový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Nedůležitý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Dýchací orgán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439072" y="1844824"/>
            <a:ext cx="2661320" cy="186620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9072" y="4077072"/>
            <a:ext cx="3096344" cy="19442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46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Stavba ledviny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7608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Kůra, sval, kost, dřeň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Kůra, dřeň, ledvinová pánvička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Speciální školy\AppData\Local\Microsoft\Windows\Temporary Internet Files\Content.IE5\H08AKG9F\MC900426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3451626"/>
            <a:ext cx="2088232" cy="324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99592" y="1700808"/>
            <a:ext cx="2376264" cy="21602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37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Ledvinné tělísko je  základní funkční jednotka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močovodu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1982835"/>
            <a:ext cx="2880320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868144" y="1982835"/>
            <a:ext cx="2376264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48064" y="4077072"/>
            <a:ext cx="3387352" cy="19442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65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Za 24 hodin člověk vyloučí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1,5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3,5 l moče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1982835"/>
            <a:ext cx="2676841" cy="180620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652120" y="2204864"/>
            <a:ext cx="2520280" cy="15841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652120" y="4293096"/>
            <a:ext cx="3096344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53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Ledviny odstraňují odpadní látky ve formě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2689" y="19594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potu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oxidu uhličitého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dechu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52036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moče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1959496"/>
            <a:ext cx="2664296" cy="1469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9072" y="1959496"/>
            <a:ext cx="2949352" cy="1728192"/>
          </a:xfrm>
          <a:prstGeom prst="line">
            <a:avLst/>
          </a:prstGeom>
          <a:ln w="381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293096"/>
            <a:ext cx="3096344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98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Funkce ledvin je řízena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srdcem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nervovou soustavou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žlázami s vnitřní sekrecí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plícemi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96113" y="1844824"/>
            <a:ext cx="3096344" cy="186620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9072" y="4293096"/>
            <a:ext cx="3096344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901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Močová trubice navazuje na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3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ohlavní orgány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ledviny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očový měchýř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dřeň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1982835"/>
            <a:ext cx="2892865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99592" y="4293096"/>
            <a:ext cx="2880320" cy="15841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220072" y="4293096"/>
            <a:ext cx="3315344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11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Lékařská věda pomáhá pacientům se selháním ledvin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amputací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transplantací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znehybněním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umělou ledvinou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1772816"/>
            <a:ext cx="3096344" cy="193821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9072" y="1772816"/>
            <a:ext cx="2949352" cy="193821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95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Napojení pacienta na umělou ledvinu se nazývá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dialýza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3568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diuréza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diafýza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39072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enuréza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580112" y="1982835"/>
            <a:ext cx="2736304" cy="17281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3568" y="4293096"/>
            <a:ext cx="3096344" cy="187220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148064" y="4293096"/>
            <a:ext cx="3387352" cy="187220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486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Činnost ledvin negativně ovlivňuje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6112" y="1982835"/>
            <a:ext cx="3103241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prochladnutí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3009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nedostatek tekutin v potravě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39072" y="1982835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nadměrné pití alkoholu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60420" y="4293096"/>
            <a:ext cx="3096344" cy="172819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nadměrné solení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54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Použité zdroje: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Galerie Microsoft Office </a:t>
            </a:r>
            <a:r>
              <a:rPr lang="cs-CZ" sz="2400" dirty="0" smtClean="0"/>
              <a:t>– Klipart</a:t>
            </a:r>
          </a:p>
          <a:p>
            <a:r>
              <a:rPr lang="cs-CZ" sz="2400" dirty="0" smtClean="0"/>
              <a:t>Snímek 5, 10, 11 </a:t>
            </a:r>
          </a:p>
          <a:p>
            <a:r>
              <a:rPr lang="cs-CZ" sz="2400" smtClean="0"/>
              <a:t>AUTOR NEUVEDEN</a:t>
            </a:r>
            <a:r>
              <a:rPr lang="en-US" sz="2400" smtClean="0"/>
              <a:t>. </a:t>
            </a:r>
            <a:r>
              <a:rPr lang="en-US" sz="2400" i="1" dirty="0" err="1"/>
              <a:t>Wikipedie</a:t>
            </a:r>
            <a:r>
              <a:rPr lang="en-US" sz="2400" dirty="0"/>
              <a:t> [online]. [cit. </a:t>
            </a:r>
            <a:r>
              <a:rPr lang="en-US" sz="2400" dirty="0" smtClean="0"/>
              <a:t>1.3.201</a:t>
            </a:r>
            <a:r>
              <a:rPr lang="cs-CZ" sz="2400" dirty="0" smtClean="0"/>
              <a:t>2</a:t>
            </a:r>
            <a:r>
              <a:rPr lang="en-US" sz="2400" dirty="0" smtClean="0"/>
              <a:t>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http://cs.wikipedia.org/wiki/Soubor:Illu_urinary_system.jpg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228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505</TotalTime>
  <Words>694</Words>
  <Application>Microsoft Office PowerPoint</Application>
  <PresentationFormat>Předvádění na obrazovce (4:3)</PresentationFormat>
  <Paragraphs>208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systému Office</vt:lpstr>
      <vt:lpstr>Prezentace aplikace PowerPoint</vt:lpstr>
      <vt:lpstr>Prezentace aplikace PowerPoint</vt:lpstr>
      <vt:lpstr>Prezentace aplikace PowerPoint</vt:lpstr>
      <vt:lpstr>Nepotřebné z těla ven</vt:lpstr>
      <vt:lpstr>Vylučovací soustava</vt:lpstr>
      <vt:lpstr>LEDVINY</vt:lpstr>
      <vt:lpstr>Prezentace aplikace PowerPoint</vt:lpstr>
      <vt:lpstr>Vnitřní stavba ledviny</vt:lpstr>
      <vt:lpstr>Základní funkční jednotkou ledviny je</vt:lpstr>
      <vt:lpstr>Močový měchýř</vt:lpstr>
      <vt:lpstr>Močová trubice</vt:lpstr>
      <vt:lpstr>Onemocnění ledvin</vt:lpstr>
      <vt:lpstr>Selhání ledvin – může být pro člověka i smrtelné</vt:lpstr>
      <vt:lpstr>Prezentace aplikace PowerPoint</vt:lpstr>
      <vt:lpstr>Vylučování se děje</vt:lpstr>
      <vt:lpstr>Ledviny jsou</vt:lpstr>
      <vt:lpstr>Stavba ledviny</vt:lpstr>
      <vt:lpstr>Ledvinné tělísko je  základní funkční jednotka</vt:lpstr>
      <vt:lpstr>Za 24 hodin člověk vyloučí</vt:lpstr>
      <vt:lpstr>Ledviny odstraňují odpadní látky ve formě</vt:lpstr>
      <vt:lpstr>Funkce ledvin je řízena</vt:lpstr>
      <vt:lpstr>Močová trubice navazuje na</vt:lpstr>
      <vt:lpstr>Lékařská věda pomáhá pacientům se selháním ledvin</vt:lpstr>
      <vt:lpstr>Napojení pacienta na umělou ledvinu se nazývá</vt:lpstr>
      <vt:lpstr>Činnost ledvin negativně ovlivňuje</vt:lpstr>
      <vt:lpstr>Nyní zhodnoťte své snažení:</vt:lpstr>
      <vt:lpstr>Prezentace aplikace PowerPoint</vt:lpstr>
      <vt:lpstr>Vylučování se děje</vt:lpstr>
      <vt:lpstr>Ledviny jsou</vt:lpstr>
      <vt:lpstr>Stavba ledviny</vt:lpstr>
      <vt:lpstr>Ledvinné tělísko je  základní funkční jednotka</vt:lpstr>
      <vt:lpstr>Za 24 hodin člověk vyloučí</vt:lpstr>
      <vt:lpstr>Ledviny odstraňují odpadní látky ve formě</vt:lpstr>
      <vt:lpstr>Funkce ledvin je řízena</vt:lpstr>
      <vt:lpstr>Močová trubice navazuje na</vt:lpstr>
      <vt:lpstr>Lékařská věda pomáhá pacientům se selháním ledvin</vt:lpstr>
      <vt:lpstr>Napojení pacienta na umělou ledvinu se nazývá</vt:lpstr>
      <vt:lpstr>Činnost ledvin negativně ovlivňuje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Speciální školy</dc:creator>
  <cp:lastModifiedBy>Speciální školy</cp:lastModifiedBy>
  <cp:revision>61</cp:revision>
  <dcterms:created xsi:type="dcterms:W3CDTF">2013-02-24T14:24:14Z</dcterms:created>
  <dcterms:modified xsi:type="dcterms:W3CDTF">2013-03-24T20:56:14Z</dcterms:modified>
</cp:coreProperties>
</file>