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4" r:id="rId3"/>
    <p:sldId id="306" r:id="rId4"/>
    <p:sldId id="279" r:id="rId5"/>
    <p:sldId id="280" r:id="rId6"/>
    <p:sldId id="281" r:id="rId7"/>
    <p:sldId id="298" r:id="rId8"/>
    <p:sldId id="299" r:id="rId9"/>
    <p:sldId id="300" r:id="rId10"/>
    <p:sldId id="301" r:id="rId11"/>
    <p:sldId id="302" r:id="rId12"/>
    <p:sldId id="303" r:id="rId13"/>
    <p:sldId id="307" r:id="rId14"/>
    <p:sldId id="258" r:id="rId15"/>
    <p:sldId id="264" r:id="rId16"/>
    <p:sldId id="259" r:id="rId17"/>
    <p:sldId id="265" r:id="rId18"/>
    <p:sldId id="260" r:id="rId19"/>
    <p:sldId id="266" r:id="rId20"/>
    <p:sldId id="261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305" r:id="rId29"/>
    <p:sldId id="304" r:id="rId30"/>
    <p:sldId id="262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915C258-2622-4662-9F9D-4D0A66AC02C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37B024E-9EB6-40BE-97D9-236D1537C953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98282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930234"/>
              </p:ext>
            </p:extLst>
          </p:nvPr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PaedDr. Hana Hrubcová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 VY_32_INOVACE_3B_11_Dědičnost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Nauka o dědičnosti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leden 2013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 </a:t>
                      </a:r>
                      <a:r>
                        <a:rPr lang="cs-CZ" sz="2400" smtClean="0"/>
                        <a:t>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86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223322"/>
              </p:ext>
            </p:extLst>
          </p:nvPr>
        </p:nvGraphicFramePr>
        <p:xfrm>
          <a:off x="539552" y="260648"/>
          <a:ext cx="8352928" cy="632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2516"/>
                <a:gridCol w="5250412"/>
              </a:tblGrid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Vzdělávací oblast: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Člověk a příroda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3 – 12 výkladová část, ve které se žáci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seznamují se základními pojmy z genetiky:  gen, DNA,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dědičný přenos s úplnou a neúplnou dominancí.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 zde znázorněno schéma dědičného přenosu pohlaví.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Pomocí hypertextového odkazu žáci zjišťují, co je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genové inženýrství.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13 – 28  obsahují testové otázky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s hodnocením.</a:t>
                      </a:r>
                      <a:endParaRPr lang="cs-CZ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a testové opakování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Základní vzdělávání žáků s LMP, II. stupeň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12 – 15 let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56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2967335"/>
            <a:ext cx="756084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8800" b="1" cap="none" spc="0" dirty="0" smtClean="0">
                <a:ln/>
                <a:solidFill>
                  <a:schemeClr val="accent3"/>
                </a:solidFill>
                <a:effectLst/>
              </a:rPr>
              <a:t>DĚDIČNOST</a:t>
            </a:r>
            <a:endParaRPr lang="cs-CZ" sz="88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5207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1435608" y="274320"/>
            <a:ext cx="749808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Nauka o dědičnosti -  genetika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435608" y="1524000"/>
            <a:ext cx="3657600" cy="466344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Její zakladatel: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Johann Gregor Mendel   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–  moravský opat a badatel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Pokusy s křížením rostlin prováděl v Brně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56792"/>
            <a:ext cx="3695147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14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Genetika</a:t>
            </a:r>
            <a:endParaRPr lang="cs-CZ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Zabývá se studiem dědičnosti a proměnlivosti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jednotkou genetické informace je </a:t>
            </a:r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gen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(vloha)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Soubor genů se přenáší na potomky </a:t>
            </a:r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pohlavními buňkami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Geny jsou uloženy v </a:t>
            </a:r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chromozomech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které jsou v buněčných jádrech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2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320"/>
            <a:ext cx="7498080" cy="11430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DNA – kyselina deoxyribonukleová</a:t>
            </a:r>
            <a:endParaRPr lang="cs-CZ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435608" y="1524000"/>
            <a:ext cx="3657600" cy="466344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Je vlastní dědičná hmota, která nese genetickou informaci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Struktura má podobu dvou šroubovitě stočených vláken</a:t>
            </a:r>
          </a:p>
          <a:p>
            <a:endParaRPr lang="cs-CZ" smtClean="0"/>
          </a:p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3AFWT04T\MP9004095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56792"/>
            <a:ext cx="3062869" cy="457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34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Znaky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– barva vlasů, očí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nedědí hotové, ale dědí se jen vlohy pro jejich tvorbu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Každý znak je určován nejméně 1 párem genů – </a:t>
            </a:r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otce a</a:t>
            </a:r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matky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Vlohy se nacházejí v chromozomech, kterých má člověk </a:t>
            </a:r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23 párů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(tj. 46)</a:t>
            </a:r>
          </a:p>
        </p:txBody>
      </p:sp>
    </p:spTree>
    <p:extLst>
      <p:ext uri="{BB962C8B-B14F-4D97-AF65-F5344CB8AC3E}">
        <p14:creationId xmlns:p14="http://schemas.microsoft.com/office/powerpoint/2010/main" val="365921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379164" y="274725"/>
            <a:ext cx="749808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Příklad dědičnosti s </a:t>
            </a:r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úplnou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dominancí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7cípá hvězda 2"/>
          <p:cNvSpPr/>
          <p:nvPr/>
        </p:nvSpPr>
        <p:spPr>
          <a:xfrm>
            <a:off x="4211960" y="4509120"/>
            <a:ext cx="648072" cy="648072"/>
          </a:xfrm>
          <a:prstGeom prst="star7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7cípá hvězda 3"/>
          <p:cNvSpPr/>
          <p:nvPr/>
        </p:nvSpPr>
        <p:spPr>
          <a:xfrm>
            <a:off x="5715209" y="1432901"/>
            <a:ext cx="648072" cy="648072"/>
          </a:xfrm>
          <a:prstGeom prst="star7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7cípá hvězda 4"/>
          <p:cNvSpPr/>
          <p:nvPr/>
        </p:nvSpPr>
        <p:spPr>
          <a:xfrm>
            <a:off x="2797424" y="1419940"/>
            <a:ext cx="648072" cy="648072"/>
          </a:xfrm>
          <a:prstGeom prst="star7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59863" y="2439380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5753440" y="3456977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245459" y="2439380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3017635" y="3484865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443206" y="2439380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696156" y="5438742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773666" y="5445224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89690" y="4149080"/>
            <a:ext cx="922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kříženci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>
            <a:off x="4211960" y="1628800"/>
            <a:ext cx="484196" cy="4259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4211960" y="1628800"/>
            <a:ext cx="484196" cy="4259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067944" y="1124744"/>
            <a:ext cx="844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rodiče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773666" y="3491524"/>
            <a:ext cx="1655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Pohlavní buňky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5281049" y="2439380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89690" y="4139788"/>
            <a:ext cx="922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kříženci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273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320"/>
            <a:ext cx="749808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Příklad dědičnosti s </a:t>
            </a:r>
            <a:r>
              <a:rPr lang="cs-CZ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neúplnou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dominancí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2243839" y="2734938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3556661" y="2734938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17036" y="2461697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white"/>
                </a:solidFill>
              </a:rPr>
              <a:t>A</a:t>
            </a:r>
          </a:p>
        </p:txBody>
      </p:sp>
      <p:sp>
        <p:nvSpPr>
          <p:cNvPr id="6" name="Ovál 5"/>
          <p:cNvSpPr/>
          <p:nvPr/>
        </p:nvSpPr>
        <p:spPr>
          <a:xfrm>
            <a:off x="5282322" y="5872341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878229" y="5830746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214889" y="3560976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714370" y="2754385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6725548" y="2734938"/>
            <a:ext cx="432048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933010" y="3560976"/>
            <a:ext cx="432048" cy="36004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88709" y="3551684"/>
            <a:ext cx="1649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Pohlavní buňky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4509120"/>
            <a:ext cx="1145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kříženci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1412776"/>
            <a:ext cx="1008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rodiče</a:t>
            </a:r>
            <a:endParaRPr lang="cs-CZ" dirty="0"/>
          </a:p>
        </p:txBody>
      </p:sp>
      <p:cxnSp>
        <p:nvCxnSpPr>
          <p:cNvPr id="15" name="Přímá spojnice 14"/>
          <p:cNvCxnSpPr/>
          <p:nvPr/>
        </p:nvCxnSpPr>
        <p:spPr>
          <a:xfrm>
            <a:off x="4462277" y="1952836"/>
            <a:ext cx="493313" cy="3240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4462277" y="1952836"/>
            <a:ext cx="493313" cy="4375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2cípá hvězda 16"/>
          <p:cNvSpPr/>
          <p:nvPr/>
        </p:nvSpPr>
        <p:spPr>
          <a:xfrm>
            <a:off x="2675887" y="1903065"/>
            <a:ext cx="840191" cy="608243"/>
          </a:xfrm>
          <a:prstGeom prst="star12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12cípá hvězda 17"/>
          <p:cNvSpPr/>
          <p:nvPr/>
        </p:nvSpPr>
        <p:spPr>
          <a:xfrm>
            <a:off x="4379339" y="5085184"/>
            <a:ext cx="840191" cy="608243"/>
          </a:xfrm>
          <a:prstGeom prst="star12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12cípá hvězda 18"/>
          <p:cNvSpPr/>
          <p:nvPr/>
        </p:nvSpPr>
        <p:spPr>
          <a:xfrm>
            <a:off x="6010817" y="1867471"/>
            <a:ext cx="840191" cy="608243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22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320"/>
            <a:ext cx="749808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Pohlavní chromozomy</a:t>
            </a:r>
            <a:endParaRPr lang="cs-CZ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0" y="1524000"/>
            <a:ext cx="3657600" cy="24812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Ženy  označujeme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XX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Vajíčko obsahuje vždy </a:t>
            </a:r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jen jeden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chromozom </a:t>
            </a:r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cs-CZ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4"/>
          <p:cNvSpPr txBox="1">
            <a:spLocks/>
          </p:cNvSpPr>
          <p:nvPr/>
        </p:nvSpPr>
        <p:spPr>
          <a:xfrm>
            <a:off x="5486400" y="1524000"/>
            <a:ext cx="3657600" cy="2625725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Muže označujeme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XY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Spermie obsahuje </a:t>
            </a:r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jen jeden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chromozom   </a:t>
            </a:r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nebo Y</a:t>
            </a:r>
            <a:endParaRPr lang="cs-CZ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4567661"/>
            <a:ext cx="698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Při oplození se spojuje vždy 1 vajíčko a 1 spermie. Narodí se chlapec nebo holčička – </a:t>
            </a:r>
            <a:r>
              <a:rPr lang="cs-CZ" sz="2800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rozhodující je typ spermie otce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01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320"/>
            <a:ext cx="749808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Schéma dědičného přenosu pohlaví u člověka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5" descr="C:\Users\Speciální školy\AppData\Local\Microsoft\Windows\Temporary Internet Files\Content.IE5\3AFWT04T\MC9004406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367" y="1555154"/>
            <a:ext cx="1112612" cy="1155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2284288" y="3053827"/>
            <a:ext cx="79208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XX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551825" y="4111887"/>
            <a:ext cx="79208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863298" y="4125742"/>
            <a:ext cx="79208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990930" y="3053827"/>
            <a:ext cx="79208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XY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292080" y="4090571"/>
            <a:ext cx="79208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718578" y="4092207"/>
            <a:ext cx="79208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2863298" y="3629891"/>
            <a:ext cx="213078" cy="495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4" idx="3"/>
          </p:cNvCxnSpPr>
          <p:nvPr/>
        </p:nvCxnSpPr>
        <p:spPr>
          <a:xfrm flipH="1">
            <a:off x="2051720" y="3545528"/>
            <a:ext cx="348567" cy="545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7" idx="3"/>
          </p:cNvCxnSpPr>
          <p:nvPr/>
        </p:nvCxnSpPr>
        <p:spPr>
          <a:xfrm flipH="1">
            <a:off x="5823098" y="3545528"/>
            <a:ext cx="283831" cy="5802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7" idx="5"/>
            <a:endCxn id="9" idx="0"/>
          </p:cNvCxnSpPr>
          <p:nvPr/>
        </p:nvCxnSpPr>
        <p:spPr>
          <a:xfrm>
            <a:off x="6667019" y="3545528"/>
            <a:ext cx="447603" cy="5466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2863298" y="4687951"/>
            <a:ext cx="213078" cy="6852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9" idx="3"/>
          </p:cNvCxnSpPr>
          <p:nvPr/>
        </p:nvCxnSpPr>
        <p:spPr>
          <a:xfrm flipH="1">
            <a:off x="2863298" y="4583908"/>
            <a:ext cx="3971279" cy="789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5" idx="5"/>
          </p:cNvCxnSpPr>
          <p:nvPr/>
        </p:nvCxnSpPr>
        <p:spPr>
          <a:xfrm>
            <a:off x="2227914" y="4603588"/>
            <a:ext cx="3879015" cy="6256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8" idx="5"/>
          </p:cNvCxnSpPr>
          <p:nvPr/>
        </p:nvCxnSpPr>
        <p:spPr>
          <a:xfrm>
            <a:off x="5968169" y="4582272"/>
            <a:ext cx="138760" cy="6469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7" descr="C:\Users\Speciální školy\AppData\Local\Microsoft\Windows\Temporary Internet Files\Content.IE5\RLAPX5JI\MC90044067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246" y="5428634"/>
            <a:ext cx="960644" cy="96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Speciální školy\AppData\Local\Microsoft\Windows\Temporary Internet Files\Content.IE5\3AFWT04T\MC9004405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697" y="5306421"/>
            <a:ext cx="898321" cy="113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C:\Users\Speciální školy\AppData\Local\Microsoft\Windows\Temporary Internet Files\Content.IE5\JMT0UYYV\MC90044064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304" y="1554852"/>
            <a:ext cx="1154520" cy="115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42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Genové inženýrství se zabývá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Speciální školy\AppData\Local\Microsoft\Windows\Temporary Internet Files\Content.IE5\OHNR7UCT\MC9003707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64" y="4725144"/>
            <a:ext cx="1105510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 7"/>
          <p:cNvSpPr/>
          <p:nvPr/>
        </p:nvSpPr>
        <p:spPr>
          <a:xfrm>
            <a:off x="1598146" y="1680204"/>
            <a:ext cx="7010166" cy="446449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přenosy genů mezi jednotlivými organismy a má velký </a:t>
            </a:r>
            <a:r>
              <a:rPr lang="cs-CZ" sz="2400" dirty="0" smtClean="0">
                <a:solidFill>
                  <a:schemeClr val="tx1"/>
                </a:solidFill>
              </a:rPr>
              <a:t>význam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v lékařství a zemědělství.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1" name="Picture 2" descr="C:\Users\Speciální školy\AppData\Local\Microsoft\Windows\Temporary Internet Files\Content.IE5\OHNR7UCT\MC9003707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178" y="980728"/>
            <a:ext cx="1105510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1736725" y="360363"/>
            <a:ext cx="6723707" cy="1471612"/>
          </a:xfrm>
        </p:spPr>
        <p:txBody>
          <a:bodyPr>
            <a:normAutofit/>
          </a:bodyPr>
          <a:lstStyle/>
          <a:p>
            <a:r>
              <a:rPr lang="cs-CZ" sz="8800" dirty="0" smtClean="0"/>
              <a:t>Test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3065150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Genetika je nauka 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5076056" y="4397440"/>
            <a:ext cx="3500683" cy="186450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jedinečnosti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683568" y="4345485"/>
            <a:ext cx="3500683" cy="186450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dědičnosti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87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Kdo je zakladatelem genetiky?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899592" y="4222754"/>
            <a:ext cx="223224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591597" y="4228790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J.G.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MANDEL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6084168" y="4222754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J.G.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MENDEL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2" action="ppaction://hlinksldjump"/>
          </p:cNvPr>
          <p:cNvSpPr/>
          <p:nvPr/>
        </p:nvSpPr>
        <p:spPr>
          <a:xfrm>
            <a:off x="934108" y="4195789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J.G.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MAHDAL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29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38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2179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Základní jednotkou genetické informace je: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899592" y="4222754"/>
            <a:ext cx="223224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605095" y="4195789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gen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6084168" y="4222754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gem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934108" y="4195789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gram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29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38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8681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Zkratka vlastní dědičné hmoty je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899592" y="4222754"/>
            <a:ext cx="223224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591597" y="4228790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NAD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6084168" y="4222754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DAN</a:t>
            </a: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934108" y="4195789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DNA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peciální školy\AppData\Local\Microsoft\Windows\Temporary Internet Files\Content.IE5\H08AKG9F\MP90040950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81238" y="1192811"/>
            <a:ext cx="2052966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29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38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Geny (vlohy) jsou uloženy v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2" action="ppaction://hlinksldjump"/>
          </p:cNvPr>
          <p:cNvSpPr/>
          <p:nvPr/>
        </p:nvSpPr>
        <p:spPr>
          <a:xfrm>
            <a:off x="683568" y="4345485"/>
            <a:ext cx="3500683" cy="186450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mechozomech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>
            <a:hlinkClick r:id="rId3" action="ppaction://hlinksldjump"/>
          </p:cNvPr>
          <p:cNvSpPr/>
          <p:nvPr/>
        </p:nvSpPr>
        <p:spPr>
          <a:xfrm>
            <a:off x="4555767" y="4473655"/>
            <a:ext cx="3500683" cy="186450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chromozomech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30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70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8681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Člověk má kolik párů chromozomů?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899592" y="4222754"/>
            <a:ext cx="223224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591597" y="4228790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6084168" y="4222754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7" name="Ovál 6">
            <a:hlinkClick r:id="rId2" action="ppaction://hlinksldjump"/>
          </p:cNvPr>
          <p:cNvSpPr/>
          <p:nvPr/>
        </p:nvSpPr>
        <p:spPr>
          <a:xfrm>
            <a:off x="934108" y="4195789"/>
            <a:ext cx="2232248" cy="151216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24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06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85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98080" cy="1143000"/>
          </a:xfrm>
          <a:solidFill>
            <a:schemeClr val="bg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O pohlaví dítěte rozhoduje typ spermie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2" action="ppaction://hlinksldjump"/>
          </p:cNvPr>
          <p:cNvSpPr/>
          <p:nvPr/>
        </p:nvSpPr>
        <p:spPr>
          <a:xfrm>
            <a:off x="683568" y="4345485"/>
            <a:ext cx="3500683" cy="186450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matky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>
            <a:hlinkClick r:id="rId3" action="ppaction://hlinksldjump"/>
          </p:cNvPr>
          <p:cNvSpPr/>
          <p:nvPr/>
        </p:nvSpPr>
        <p:spPr>
          <a:xfrm>
            <a:off x="4572000" y="4484774"/>
            <a:ext cx="3500683" cy="186450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otce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15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Jsi šikula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2489"/>
            <a:ext cx="4926336" cy="492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nextslide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21299999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03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Vše </a:t>
            </a:r>
            <a:r>
              <a:rPr lang="cs-CZ" smtClean="0"/>
              <a:t>jsi </a:t>
            </a:r>
            <a:r>
              <a:rPr lang="cs-CZ" smtClean="0"/>
              <a:t>zvládl/a</a:t>
            </a:r>
            <a:r>
              <a:rPr lang="cs-CZ" dirty="0" smtClean="0"/>
              <a:t>/, jsi </a:t>
            </a:r>
            <a:endParaRPr lang="cs-CZ" dirty="0"/>
          </a:p>
        </p:txBody>
      </p:sp>
      <p:pic>
        <p:nvPicPr>
          <p:cNvPr id="1027" name="Picture 3" descr="C:\Users\Speciální školy\AppData\Local\Microsoft\Windows\Temporary Internet Files\Content.IE5\3PRB67TW\MC9004357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49591"/>
            <a:ext cx="2232248" cy="485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91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AUTOR NEUVEDEN. </a:t>
            </a:r>
            <a:r>
              <a:rPr lang="cs-CZ" sz="2400" i="1" dirty="0"/>
              <a:t>Wikipedie</a:t>
            </a:r>
            <a:r>
              <a:rPr lang="cs-CZ" sz="2400" dirty="0"/>
              <a:t> [online]. [cit. </a:t>
            </a:r>
            <a:r>
              <a:rPr lang="cs-CZ" sz="2400" smtClean="0"/>
              <a:t>1.1.2013</a:t>
            </a:r>
            <a:r>
              <a:rPr lang="cs-CZ" sz="2400" dirty="0"/>
              <a:t>]. Dostupný na WWW: http://cs.wikipedia.org/wiki/Soubor:Gregor_Mendel.png </a:t>
            </a:r>
            <a:endParaRPr lang="cs-CZ" sz="2400" dirty="0" smtClean="0"/>
          </a:p>
          <a:p>
            <a:r>
              <a:rPr lang="cs-CZ" sz="2400" dirty="0"/>
              <a:t>Galerie Microsoft Office - Klipart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7557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Špatně</a:t>
            </a: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524328" y="5805264"/>
            <a:ext cx="1042416" cy="1042416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C:\Users\Speciální školy\AppData\Local\Microsoft\Windows\Temporary Internet Files\Content.IE5\0T7DMSTP\MC9004331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12776"/>
            <a:ext cx="5000600" cy="5000600"/>
          </a:xfrm>
          <a:prstGeom prst="rect">
            <a:avLst/>
          </a:prstGeom>
          <a:noFill/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84738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490</Words>
  <Application>Microsoft Office PowerPoint</Application>
  <PresentationFormat>Předvádění na obrazovce (4:3)</PresentationFormat>
  <Paragraphs>123</Paragraphs>
  <Slides>30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Slunovrat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Test</vt:lpstr>
      <vt:lpstr>Genetika je nauka o</vt:lpstr>
      <vt:lpstr>Jsi šikula</vt:lpstr>
      <vt:lpstr>Kdo je zakladatelem genetiky?</vt:lpstr>
      <vt:lpstr>Jsi šikula</vt:lpstr>
      <vt:lpstr>Základní jednotkou genetické informace je:</vt:lpstr>
      <vt:lpstr>Jsi šikula</vt:lpstr>
      <vt:lpstr>Zkratka vlastní dědičné hmoty je</vt:lpstr>
      <vt:lpstr>Jsi šikula</vt:lpstr>
      <vt:lpstr>Geny (vlohy) jsou uloženy v</vt:lpstr>
      <vt:lpstr>Jsi šikula</vt:lpstr>
      <vt:lpstr>Člověk má kolik párů chromozomů?</vt:lpstr>
      <vt:lpstr>Jsi šikula</vt:lpstr>
      <vt:lpstr>O pohlaví dítěte rozhoduje typ spermie </vt:lpstr>
      <vt:lpstr>Jsi šikula</vt:lpstr>
      <vt:lpstr>Vše jsi zvládl/a/, jsi </vt:lpstr>
      <vt:lpstr>Použité zdroje:</vt:lpstr>
      <vt:lpstr>Špatně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Počítání do 10</dc:title>
  <dc:creator>Speciální školy</dc:creator>
  <cp:lastModifiedBy>Speciální školy</cp:lastModifiedBy>
  <cp:revision>55</cp:revision>
  <dcterms:created xsi:type="dcterms:W3CDTF">2013-01-10T15:33:44Z</dcterms:created>
  <dcterms:modified xsi:type="dcterms:W3CDTF">2013-03-24T21:30:22Z</dcterms:modified>
</cp:coreProperties>
</file>