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8" r:id="rId2"/>
    <p:sldId id="259" r:id="rId3"/>
    <p:sldId id="260" r:id="rId4"/>
    <p:sldId id="261" r:id="rId5"/>
    <p:sldId id="262" r:id="rId6"/>
    <p:sldId id="265" r:id="rId7"/>
    <p:sldId id="266" r:id="rId8"/>
    <p:sldId id="267" r:id="rId9"/>
    <p:sldId id="268" r:id="rId10"/>
    <p:sldId id="269" r:id="rId11"/>
    <p:sldId id="284" r:id="rId12"/>
    <p:sldId id="278" r:id="rId13"/>
    <p:sldId id="285" r:id="rId14"/>
    <p:sldId id="277" r:id="rId15"/>
    <p:sldId id="286" r:id="rId16"/>
    <p:sldId id="276" r:id="rId17"/>
    <p:sldId id="287" r:id="rId18"/>
    <p:sldId id="275" r:id="rId19"/>
    <p:sldId id="288" r:id="rId20"/>
    <p:sldId id="274" r:id="rId21"/>
    <p:sldId id="289" r:id="rId22"/>
    <p:sldId id="279" r:id="rId23"/>
    <p:sldId id="290" r:id="rId24"/>
    <p:sldId id="273" r:id="rId25"/>
    <p:sldId id="291" r:id="rId26"/>
    <p:sldId id="281" r:id="rId27"/>
    <p:sldId id="283" r:id="rId28"/>
    <p:sldId id="272" r:id="rId29"/>
    <p:sldId id="282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18B2F5-3BCB-46B6-97DC-A79E23F7588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4E9A6-E51D-4AE4-B211-A9E76CBA8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44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4E9A6-E51D-4AE4-B211-A9E76CBA82D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3454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4E9A6-E51D-4AE4-B211-A9E76CBA82D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5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061AD4F-AD4C-4211-9478-D7D1A22C992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1404CB7-B7C1-4A0B-8BD6-F3A3AF7A23D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941168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6119034"/>
              </p:ext>
            </p:extLst>
          </p:nvPr>
        </p:nvGraphicFramePr>
        <p:xfrm>
          <a:off x="1524000" y="13970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Název:VY_32_INOVACE_3B_15_Srdce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Srdce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 </a:t>
                      </a:r>
                      <a:r>
                        <a:rPr lang="cs-CZ" sz="2400" smtClean="0"/>
                        <a:t>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3365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5964890"/>
              </p:ext>
            </p:extLst>
          </p:nvPr>
        </p:nvGraphicFramePr>
        <p:xfrm>
          <a:off x="827584" y="1052736"/>
          <a:ext cx="7704856" cy="4988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61804"/>
                <a:gridCol w="4843052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3 – 8 jsou součástí výkladu.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se seznamují s novými pojmy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zároveň mohou výklad doplnit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vlastní zkušenosti. Porovnávají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stavbu srdce člověka a ostatních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živočichů.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9 – 27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obsahují otázky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na procvičení probraného učiva.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a testové opakování.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38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rdce 3"/>
          <p:cNvSpPr/>
          <p:nvPr/>
        </p:nvSpPr>
        <p:spPr>
          <a:xfrm>
            <a:off x="1691680" y="1340768"/>
            <a:ext cx="5544616" cy="4104456"/>
          </a:xfrm>
          <a:prstGeom prst="heart">
            <a:avLst/>
          </a:prstGeom>
          <a:ln w="1905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accent4"/>
                </a:solidFill>
              </a:rPr>
              <a:t>SRDCE</a:t>
            </a:r>
            <a:endParaRPr lang="cs-CZ" sz="66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80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83568" y="404664"/>
            <a:ext cx="2520280" cy="864096"/>
          </a:xfrm>
          <a:prstGeom prst="roundRect">
            <a:avLst/>
          </a:prstGeom>
          <a:ln w="571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chemeClr val="accent4"/>
                </a:solidFill>
              </a:rPr>
              <a:t>SRDCE</a:t>
            </a:r>
            <a:endParaRPr lang="cs-CZ" sz="3400" b="1" dirty="0">
              <a:solidFill>
                <a:schemeClr val="accent4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1700808"/>
            <a:ext cx="7776864" cy="3888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Je dutý svalový orgán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Tvořený srdeční svalovinou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Je uloženo v dutině hrudní mezi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plicními laloky</a:t>
            </a:r>
          </a:p>
          <a:p>
            <a:r>
              <a:rPr lang="cs-CZ" sz="2800" dirty="0">
                <a:solidFill>
                  <a:schemeClr val="tx1"/>
                </a:solidFill>
              </a:rPr>
              <a:t>  Je uloženo ve vazivovém pouzdře =</a:t>
            </a:r>
          </a:p>
          <a:p>
            <a:r>
              <a:rPr lang="cs-CZ" sz="2800" dirty="0">
                <a:solidFill>
                  <a:schemeClr val="tx1"/>
                </a:solidFill>
              </a:rPr>
              <a:t>  osrdečníku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Má tvar kužele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 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Srdce 6"/>
          <p:cNvSpPr/>
          <p:nvPr/>
        </p:nvSpPr>
        <p:spPr>
          <a:xfrm>
            <a:off x="825588" y="2025257"/>
            <a:ext cx="216024" cy="288032"/>
          </a:xfrm>
          <a:prstGeom prst="hear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825588" y="2450316"/>
            <a:ext cx="216024" cy="288032"/>
          </a:xfrm>
          <a:prstGeom prst="hear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848780" y="3789040"/>
            <a:ext cx="216024" cy="288032"/>
          </a:xfrm>
          <a:prstGeom prst="hear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825588" y="2918006"/>
            <a:ext cx="216024" cy="288032"/>
          </a:xfrm>
          <a:prstGeom prst="hear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879251" y="4597794"/>
            <a:ext cx="216024" cy="288032"/>
          </a:xfrm>
          <a:prstGeom prst="hear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2" descr="C:\Users\Speciální školy\AppData\Local\Microsoft\Windows\Temporary Internet Files\Content.IE5\42S0LK0Y\MP9003211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566"/>
            <a:ext cx="2371793" cy="3324944"/>
          </a:xfrm>
          <a:prstGeom prst="ellipse">
            <a:avLst/>
          </a:prstGeom>
          <a:noFill/>
          <a:ln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99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peciální školy\AppData\Local\Microsoft\Windows\Temporary Internet Files\Content.IE5\OVJQ31BL\MP9004252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807" y="146636"/>
            <a:ext cx="4192549" cy="659473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4045527" y="1288473"/>
            <a:ext cx="1717964" cy="1967345"/>
          </a:xfrm>
          <a:custGeom>
            <a:avLst/>
            <a:gdLst>
              <a:gd name="connsiteX0" fmla="*/ 387928 w 1717964"/>
              <a:gd name="connsiteY0" fmla="*/ 207818 h 1967345"/>
              <a:gd name="connsiteX1" fmla="*/ 318655 w 1717964"/>
              <a:gd name="connsiteY1" fmla="*/ 221672 h 1967345"/>
              <a:gd name="connsiteX2" fmla="*/ 249382 w 1717964"/>
              <a:gd name="connsiteY2" fmla="*/ 290945 h 1967345"/>
              <a:gd name="connsiteX3" fmla="*/ 207818 w 1717964"/>
              <a:gd name="connsiteY3" fmla="*/ 332509 h 1967345"/>
              <a:gd name="connsiteX4" fmla="*/ 166255 w 1717964"/>
              <a:gd name="connsiteY4" fmla="*/ 401782 h 1967345"/>
              <a:gd name="connsiteX5" fmla="*/ 152400 w 1717964"/>
              <a:gd name="connsiteY5" fmla="*/ 443345 h 1967345"/>
              <a:gd name="connsiteX6" fmla="*/ 124691 w 1717964"/>
              <a:gd name="connsiteY6" fmla="*/ 484909 h 1967345"/>
              <a:gd name="connsiteX7" fmla="*/ 83128 w 1717964"/>
              <a:gd name="connsiteY7" fmla="*/ 609600 h 1967345"/>
              <a:gd name="connsiteX8" fmla="*/ 55418 w 1717964"/>
              <a:gd name="connsiteY8" fmla="*/ 692727 h 1967345"/>
              <a:gd name="connsiteX9" fmla="*/ 41564 w 1717964"/>
              <a:gd name="connsiteY9" fmla="*/ 762000 h 1967345"/>
              <a:gd name="connsiteX10" fmla="*/ 13855 w 1717964"/>
              <a:gd name="connsiteY10" fmla="*/ 845127 h 1967345"/>
              <a:gd name="connsiteX11" fmla="*/ 0 w 1717964"/>
              <a:gd name="connsiteY11" fmla="*/ 886691 h 1967345"/>
              <a:gd name="connsiteX12" fmla="*/ 13855 w 1717964"/>
              <a:gd name="connsiteY12" fmla="*/ 1274618 h 1967345"/>
              <a:gd name="connsiteX13" fmla="*/ 27709 w 1717964"/>
              <a:gd name="connsiteY13" fmla="*/ 1316182 h 1967345"/>
              <a:gd name="connsiteX14" fmla="*/ 55418 w 1717964"/>
              <a:gd name="connsiteY14" fmla="*/ 1357745 h 1967345"/>
              <a:gd name="connsiteX15" fmla="*/ 138546 w 1717964"/>
              <a:gd name="connsiteY15" fmla="*/ 1524000 h 1967345"/>
              <a:gd name="connsiteX16" fmla="*/ 166255 w 1717964"/>
              <a:gd name="connsiteY16" fmla="*/ 1565563 h 1967345"/>
              <a:gd name="connsiteX17" fmla="*/ 193964 w 1717964"/>
              <a:gd name="connsiteY17" fmla="*/ 1607127 h 1967345"/>
              <a:gd name="connsiteX18" fmla="*/ 235528 w 1717964"/>
              <a:gd name="connsiteY18" fmla="*/ 1676400 h 1967345"/>
              <a:gd name="connsiteX19" fmla="*/ 263237 w 1717964"/>
              <a:gd name="connsiteY19" fmla="*/ 1717963 h 1967345"/>
              <a:gd name="connsiteX20" fmla="*/ 387928 w 1717964"/>
              <a:gd name="connsiteY20" fmla="*/ 1814945 h 1967345"/>
              <a:gd name="connsiteX21" fmla="*/ 471055 w 1717964"/>
              <a:gd name="connsiteY21" fmla="*/ 1870363 h 1967345"/>
              <a:gd name="connsiteX22" fmla="*/ 540328 w 1717964"/>
              <a:gd name="connsiteY22" fmla="*/ 1898072 h 1967345"/>
              <a:gd name="connsiteX23" fmla="*/ 581891 w 1717964"/>
              <a:gd name="connsiteY23" fmla="*/ 1911927 h 1967345"/>
              <a:gd name="connsiteX24" fmla="*/ 637309 w 1717964"/>
              <a:gd name="connsiteY24" fmla="*/ 1939636 h 1967345"/>
              <a:gd name="connsiteX25" fmla="*/ 900546 w 1717964"/>
              <a:gd name="connsiteY25" fmla="*/ 1967345 h 1967345"/>
              <a:gd name="connsiteX26" fmla="*/ 1149928 w 1717964"/>
              <a:gd name="connsiteY26" fmla="*/ 1953491 h 1967345"/>
              <a:gd name="connsiteX27" fmla="*/ 1205346 w 1717964"/>
              <a:gd name="connsiteY27" fmla="*/ 1939636 h 1967345"/>
              <a:gd name="connsiteX28" fmla="*/ 1302328 w 1717964"/>
              <a:gd name="connsiteY28" fmla="*/ 1898072 h 1967345"/>
              <a:gd name="connsiteX29" fmla="*/ 1330037 w 1717964"/>
              <a:gd name="connsiteY29" fmla="*/ 1856509 h 1967345"/>
              <a:gd name="connsiteX30" fmla="*/ 1371600 w 1717964"/>
              <a:gd name="connsiteY30" fmla="*/ 1842654 h 1967345"/>
              <a:gd name="connsiteX31" fmla="*/ 1385455 w 1717964"/>
              <a:gd name="connsiteY31" fmla="*/ 1801091 h 1967345"/>
              <a:gd name="connsiteX32" fmla="*/ 1454728 w 1717964"/>
              <a:gd name="connsiteY32" fmla="*/ 1731818 h 1967345"/>
              <a:gd name="connsiteX33" fmla="*/ 1524000 w 1717964"/>
              <a:gd name="connsiteY33" fmla="*/ 1607127 h 1967345"/>
              <a:gd name="connsiteX34" fmla="*/ 1551709 w 1717964"/>
              <a:gd name="connsiteY34" fmla="*/ 1565563 h 1967345"/>
              <a:gd name="connsiteX35" fmla="*/ 1607128 w 1717964"/>
              <a:gd name="connsiteY35" fmla="*/ 1468582 h 1967345"/>
              <a:gd name="connsiteX36" fmla="*/ 1620982 w 1717964"/>
              <a:gd name="connsiteY36" fmla="*/ 1427018 h 1967345"/>
              <a:gd name="connsiteX37" fmla="*/ 1648691 w 1717964"/>
              <a:gd name="connsiteY37" fmla="*/ 1385454 h 1967345"/>
              <a:gd name="connsiteX38" fmla="*/ 1676400 w 1717964"/>
              <a:gd name="connsiteY38" fmla="*/ 1288472 h 1967345"/>
              <a:gd name="connsiteX39" fmla="*/ 1690255 w 1717964"/>
              <a:gd name="connsiteY39" fmla="*/ 1219200 h 1967345"/>
              <a:gd name="connsiteX40" fmla="*/ 1717964 w 1717964"/>
              <a:gd name="connsiteY40" fmla="*/ 1052945 h 1967345"/>
              <a:gd name="connsiteX41" fmla="*/ 1704109 w 1717964"/>
              <a:gd name="connsiteY41" fmla="*/ 443345 h 1967345"/>
              <a:gd name="connsiteX42" fmla="*/ 1676400 w 1717964"/>
              <a:gd name="connsiteY42" fmla="*/ 360218 h 1967345"/>
              <a:gd name="connsiteX43" fmla="*/ 1662546 w 1717964"/>
              <a:gd name="connsiteY43" fmla="*/ 318654 h 1967345"/>
              <a:gd name="connsiteX44" fmla="*/ 1593273 w 1717964"/>
              <a:gd name="connsiteY44" fmla="*/ 235527 h 1967345"/>
              <a:gd name="connsiteX45" fmla="*/ 1510146 w 1717964"/>
              <a:gd name="connsiteY45" fmla="*/ 180109 h 1967345"/>
              <a:gd name="connsiteX46" fmla="*/ 1454728 w 1717964"/>
              <a:gd name="connsiteY46" fmla="*/ 166254 h 1967345"/>
              <a:gd name="connsiteX47" fmla="*/ 1371600 w 1717964"/>
              <a:gd name="connsiteY47" fmla="*/ 124691 h 1967345"/>
              <a:gd name="connsiteX48" fmla="*/ 1316182 w 1717964"/>
              <a:gd name="connsiteY48" fmla="*/ 96982 h 1967345"/>
              <a:gd name="connsiteX49" fmla="*/ 1260764 w 1717964"/>
              <a:gd name="connsiteY49" fmla="*/ 83127 h 1967345"/>
              <a:gd name="connsiteX50" fmla="*/ 1219200 w 1717964"/>
              <a:gd name="connsiteY50" fmla="*/ 69272 h 1967345"/>
              <a:gd name="connsiteX51" fmla="*/ 1108364 w 1717964"/>
              <a:gd name="connsiteY51" fmla="*/ 41563 h 1967345"/>
              <a:gd name="connsiteX52" fmla="*/ 1025237 w 1717964"/>
              <a:gd name="connsiteY52" fmla="*/ 13854 h 1967345"/>
              <a:gd name="connsiteX53" fmla="*/ 886691 w 1717964"/>
              <a:gd name="connsiteY53" fmla="*/ 0 h 1967345"/>
              <a:gd name="connsiteX54" fmla="*/ 554182 w 1717964"/>
              <a:gd name="connsiteY54" fmla="*/ 13854 h 1967345"/>
              <a:gd name="connsiteX55" fmla="*/ 471055 w 1717964"/>
              <a:gd name="connsiteY55" fmla="*/ 27709 h 1967345"/>
              <a:gd name="connsiteX56" fmla="*/ 387928 w 1717964"/>
              <a:gd name="connsiteY56" fmla="*/ 55418 h 1967345"/>
              <a:gd name="connsiteX57" fmla="*/ 318655 w 1717964"/>
              <a:gd name="connsiteY57" fmla="*/ 96982 h 1967345"/>
              <a:gd name="connsiteX58" fmla="*/ 277091 w 1717964"/>
              <a:gd name="connsiteY58" fmla="*/ 138545 h 1967345"/>
              <a:gd name="connsiteX59" fmla="*/ 263237 w 1717964"/>
              <a:gd name="connsiteY59" fmla="*/ 180109 h 1967345"/>
              <a:gd name="connsiteX60" fmla="*/ 235528 w 1717964"/>
              <a:gd name="connsiteY60" fmla="*/ 221672 h 1967345"/>
              <a:gd name="connsiteX61" fmla="*/ 221673 w 1717964"/>
              <a:gd name="connsiteY61" fmla="*/ 290945 h 196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717964" h="1967345">
                <a:moveTo>
                  <a:pt x="387928" y="207818"/>
                </a:moveTo>
                <a:cubicBezTo>
                  <a:pt x="364837" y="212436"/>
                  <a:pt x="340704" y="213404"/>
                  <a:pt x="318655" y="221672"/>
                </a:cubicBezTo>
                <a:cubicBezTo>
                  <a:pt x="269395" y="240144"/>
                  <a:pt x="280169" y="254001"/>
                  <a:pt x="249382" y="290945"/>
                </a:cubicBezTo>
                <a:cubicBezTo>
                  <a:pt x="236839" y="305997"/>
                  <a:pt x="221673" y="318654"/>
                  <a:pt x="207818" y="332509"/>
                </a:cubicBezTo>
                <a:cubicBezTo>
                  <a:pt x="168574" y="450242"/>
                  <a:pt x="223305" y="306698"/>
                  <a:pt x="166255" y="401782"/>
                </a:cubicBezTo>
                <a:cubicBezTo>
                  <a:pt x="158741" y="414305"/>
                  <a:pt x="158931" y="430283"/>
                  <a:pt x="152400" y="443345"/>
                </a:cubicBezTo>
                <a:cubicBezTo>
                  <a:pt x="144953" y="458238"/>
                  <a:pt x="133927" y="471054"/>
                  <a:pt x="124691" y="484909"/>
                </a:cubicBezTo>
                <a:lnTo>
                  <a:pt x="83128" y="609600"/>
                </a:lnTo>
                <a:cubicBezTo>
                  <a:pt x="83127" y="609604"/>
                  <a:pt x="55419" y="692724"/>
                  <a:pt x="55418" y="692727"/>
                </a:cubicBezTo>
                <a:cubicBezTo>
                  <a:pt x="50800" y="715818"/>
                  <a:pt x="47760" y="739281"/>
                  <a:pt x="41564" y="762000"/>
                </a:cubicBezTo>
                <a:cubicBezTo>
                  <a:pt x="33879" y="790179"/>
                  <a:pt x="23091" y="817418"/>
                  <a:pt x="13855" y="845127"/>
                </a:cubicBezTo>
                <a:lnTo>
                  <a:pt x="0" y="886691"/>
                </a:lnTo>
                <a:cubicBezTo>
                  <a:pt x="4618" y="1016000"/>
                  <a:pt x="5525" y="1145495"/>
                  <a:pt x="13855" y="1274618"/>
                </a:cubicBezTo>
                <a:cubicBezTo>
                  <a:pt x="14795" y="1289192"/>
                  <a:pt x="21178" y="1303120"/>
                  <a:pt x="27709" y="1316182"/>
                </a:cubicBezTo>
                <a:cubicBezTo>
                  <a:pt x="35155" y="1331075"/>
                  <a:pt x="48655" y="1342529"/>
                  <a:pt x="55418" y="1357745"/>
                </a:cubicBezTo>
                <a:cubicBezTo>
                  <a:pt x="131900" y="1529825"/>
                  <a:pt x="23326" y="1351169"/>
                  <a:pt x="138546" y="1524000"/>
                </a:cubicBezTo>
                <a:lnTo>
                  <a:pt x="166255" y="1565563"/>
                </a:lnTo>
                <a:lnTo>
                  <a:pt x="193964" y="1607127"/>
                </a:lnTo>
                <a:cubicBezTo>
                  <a:pt x="218023" y="1679308"/>
                  <a:pt x="192058" y="1622064"/>
                  <a:pt x="235528" y="1676400"/>
                </a:cubicBezTo>
                <a:cubicBezTo>
                  <a:pt x="245930" y="1689402"/>
                  <a:pt x="252577" y="1705171"/>
                  <a:pt x="263237" y="1717963"/>
                </a:cubicBezTo>
                <a:cubicBezTo>
                  <a:pt x="303934" y="1766800"/>
                  <a:pt x="329993" y="1776322"/>
                  <a:pt x="387928" y="1814945"/>
                </a:cubicBezTo>
                <a:lnTo>
                  <a:pt x="471055" y="1870363"/>
                </a:lnTo>
                <a:cubicBezTo>
                  <a:pt x="494146" y="1879599"/>
                  <a:pt x="517042" y="1889340"/>
                  <a:pt x="540328" y="1898072"/>
                </a:cubicBezTo>
                <a:cubicBezTo>
                  <a:pt x="554002" y="1903200"/>
                  <a:pt x="568468" y="1906174"/>
                  <a:pt x="581891" y="1911927"/>
                </a:cubicBezTo>
                <a:cubicBezTo>
                  <a:pt x="600874" y="1920063"/>
                  <a:pt x="617185" y="1934992"/>
                  <a:pt x="637309" y="1939636"/>
                </a:cubicBezTo>
                <a:cubicBezTo>
                  <a:pt x="651833" y="1942988"/>
                  <a:pt x="893849" y="1966675"/>
                  <a:pt x="900546" y="1967345"/>
                </a:cubicBezTo>
                <a:cubicBezTo>
                  <a:pt x="983673" y="1962727"/>
                  <a:pt x="1067014" y="1961029"/>
                  <a:pt x="1149928" y="1953491"/>
                </a:cubicBezTo>
                <a:cubicBezTo>
                  <a:pt x="1168891" y="1951767"/>
                  <a:pt x="1187037" y="1944867"/>
                  <a:pt x="1205346" y="1939636"/>
                </a:cubicBezTo>
                <a:cubicBezTo>
                  <a:pt x="1252916" y="1926045"/>
                  <a:pt x="1253063" y="1922705"/>
                  <a:pt x="1302328" y="1898072"/>
                </a:cubicBezTo>
                <a:cubicBezTo>
                  <a:pt x="1311564" y="1884218"/>
                  <a:pt x="1317035" y="1866911"/>
                  <a:pt x="1330037" y="1856509"/>
                </a:cubicBezTo>
                <a:cubicBezTo>
                  <a:pt x="1341441" y="1847386"/>
                  <a:pt x="1361274" y="1852980"/>
                  <a:pt x="1371600" y="1842654"/>
                </a:cubicBezTo>
                <a:cubicBezTo>
                  <a:pt x="1381926" y="1832328"/>
                  <a:pt x="1376693" y="1812774"/>
                  <a:pt x="1385455" y="1801091"/>
                </a:cubicBezTo>
                <a:cubicBezTo>
                  <a:pt x="1405049" y="1774967"/>
                  <a:pt x="1454728" y="1731818"/>
                  <a:pt x="1454728" y="1731818"/>
                </a:cubicBezTo>
                <a:cubicBezTo>
                  <a:pt x="1479113" y="1658660"/>
                  <a:pt x="1460481" y="1702406"/>
                  <a:pt x="1524000" y="1607127"/>
                </a:cubicBezTo>
                <a:lnTo>
                  <a:pt x="1551709" y="1565563"/>
                </a:lnTo>
                <a:cubicBezTo>
                  <a:pt x="1581013" y="1448351"/>
                  <a:pt x="1541093" y="1567635"/>
                  <a:pt x="1607128" y="1468582"/>
                </a:cubicBezTo>
                <a:cubicBezTo>
                  <a:pt x="1615229" y="1456431"/>
                  <a:pt x="1614451" y="1440080"/>
                  <a:pt x="1620982" y="1427018"/>
                </a:cubicBezTo>
                <a:cubicBezTo>
                  <a:pt x="1628428" y="1412125"/>
                  <a:pt x="1641244" y="1400347"/>
                  <a:pt x="1648691" y="1385454"/>
                </a:cubicBezTo>
                <a:cubicBezTo>
                  <a:pt x="1657951" y="1366934"/>
                  <a:pt x="1672847" y="1304460"/>
                  <a:pt x="1676400" y="1288472"/>
                </a:cubicBezTo>
                <a:cubicBezTo>
                  <a:pt x="1681508" y="1265485"/>
                  <a:pt x="1686163" y="1242390"/>
                  <a:pt x="1690255" y="1219200"/>
                </a:cubicBezTo>
                <a:cubicBezTo>
                  <a:pt x="1700019" y="1163872"/>
                  <a:pt x="1717964" y="1052945"/>
                  <a:pt x="1717964" y="1052945"/>
                </a:cubicBezTo>
                <a:cubicBezTo>
                  <a:pt x="1713346" y="849745"/>
                  <a:pt x="1716282" y="646233"/>
                  <a:pt x="1704109" y="443345"/>
                </a:cubicBezTo>
                <a:cubicBezTo>
                  <a:pt x="1702360" y="414190"/>
                  <a:pt x="1685636" y="387927"/>
                  <a:pt x="1676400" y="360218"/>
                </a:cubicBezTo>
                <a:cubicBezTo>
                  <a:pt x="1671782" y="346363"/>
                  <a:pt x="1670647" y="330805"/>
                  <a:pt x="1662546" y="318654"/>
                </a:cubicBezTo>
                <a:cubicBezTo>
                  <a:pt x="1637916" y="281709"/>
                  <a:pt x="1630199" y="264247"/>
                  <a:pt x="1593273" y="235527"/>
                </a:cubicBezTo>
                <a:cubicBezTo>
                  <a:pt x="1566986" y="215081"/>
                  <a:pt x="1542454" y="188186"/>
                  <a:pt x="1510146" y="180109"/>
                </a:cubicBezTo>
                <a:lnTo>
                  <a:pt x="1454728" y="166254"/>
                </a:lnTo>
                <a:cubicBezTo>
                  <a:pt x="1374850" y="113002"/>
                  <a:pt x="1451907" y="159108"/>
                  <a:pt x="1371600" y="124691"/>
                </a:cubicBezTo>
                <a:cubicBezTo>
                  <a:pt x="1352617" y="116555"/>
                  <a:pt x="1335520" y="104234"/>
                  <a:pt x="1316182" y="96982"/>
                </a:cubicBezTo>
                <a:cubicBezTo>
                  <a:pt x="1298353" y="90296"/>
                  <a:pt x="1279073" y="88358"/>
                  <a:pt x="1260764" y="83127"/>
                </a:cubicBezTo>
                <a:cubicBezTo>
                  <a:pt x="1246722" y="79115"/>
                  <a:pt x="1233290" y="73115"/>
                  <a:pt x="1219200" y="69272"/>
                </a:cubicBezTo>
                <a:cubicBezTo>
                  <a:pt x="1182460" y="59252"/>
                  <a:pt x="1144492" y="53606"/>
                  <a:pt x="1108364" y="41563"/>
                </a:cubicBezTo>
                <a:cubicBezTo>
                  <a:pt x="1080655" y="32327"/>
                  <a:pt x="1054300" y="16760"/>
                  <a:pt x="1025237" y="13854"/>
                </a:cubicBezTo>
                <a:lnTo>
                  <a:pt x="886691" y="0"/>
                </a:lnTo>
                <a:cubicBezTo>
                  <a:pt x="775855" y="4618"/>
                  <a:pt x="664869" y="6475"/>
                  <a:pt x="554182" y="13854"/>
                </a:cubicBezTo>
                <a:cubicBezTo>
                  <a:pt x="526153" y="15723"/>
                  <a:pt x="498307" y="20896"/>
                  <a:pt x="471055" y="27709"/>
                </a:cubicBezTo>
                <a:cubicBezTo>
                  <a:pt x="442719" y="34793"/>
                  <a:pt x="387928" y="55418"/>
                  <a:pt x="387928" y="55418"/>
                </a:cubicBezTo>
                <a:cubicBezTo>
                  <a:pt x="301628" y="141714"/>
                  <a:pt x="426568" y="25040"/>
                  <a:pt x="318655" y="96982"/>
                </a:cubicBezTo>
                <a:cubicBezTo>
                  <a:pt x="302352" y="107850"/>
                  <a:pt x="290946" y="124691"/>
                  <a:pt x="277091" y="138545"/>
                </a:cubicBezTo>
                <a:cubicBezTo>
                  <a:pt x="272473" y="152400"/>
                  <a:pt x="269768" y="167047"/>
                  <a:pt x="263237" y="180109"/>
                </a:cubicBezTo>
                <a:cubicBezTo>
                  <a:pt x="255791" y="195002"/>
                  <a:pt x="242087" y="206367"/>
                  <a:pt x="235528" y="221672"/>
                </a:cubicBezTo>
                <a:cubicBezTo>
                  <a:pt x="220553" y="256614"/>
                  <a:pt x="221673" y="264102"/>
                  <a:pt x="221673" y="290945"/>
                </a:cubicBezTo>
              </a:path>
            </a:pathLst>
          </a:custGeom>
          <a:noFill/>
          <a:ln w="571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51520" y="908718"/>
            <a:ext cx="2016224" cy="1363425"/>
          </a:xfrm>
          <a:prstGeom prst="roundRect">
            <a:avLst/>
          </a:prstGeom>
          <a:ln w="571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4"/>
                </a:solidFill>
              </a:rPr>
              <a:t>ULOŽENÍ</a:t>
            </a:r>
            <a:endParaRPr lang="cs-CZ" sz="2800" dirty="0">
              <a:solidFill>
                <a:schemeClr val="accent4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948264" y="2049389"/>
            <a:ext cx="2016224" cy="1363425"/>
          </a:xfrm>
          <a:prstGeom prst="roundRect">
            <a:avLst/>
          </a:prstGeom>
          <a:ln w="571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4"/>
                </a:solidFill>
              </a:rPr>
              <a:t>SRDCE</a:t>
            </a:r>
            <a:endParaRPr lang="cs-CZ" sz="28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30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23528" y="260648"/>
            <a:ext cx="3888432" cy="1296144"/>
          </a:xfrm>
          <a:prstGeom prst="roundRect">
            <a:avLst/>
          </a:prstGeom>
          <a:ln w="571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/>
                </a:solidFill>
              </a:rPr>
              <a:t>STAVBA SRDCE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1758310"/>
            <a:ext cx="4251326" cy="4896544"/>
          </a:xfrm>
          <a:prstGeom prst="roundRect">
            <a:avLst/>
          </a:prstGeom>
          <a:ln w="63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/>
                </a:solidFill>
              </a:rPr>
              <a:t>Dutina srdeční je rozdělena svislou přepážkou na pravou</a:t>
            </a:r>
          </a:p>
          <a:p>
            <a:pPr algn="ctr"/>
            <a:r>
              <a:rPr lang="cs-CZ" sz="2400" dirty="0" smtClean="0">
                <a:solidFill>
                  <a:schemeClr val="accent4"/>
                </a:solidFill>
              </a:rPr>
              <a:t> a levou část.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>
                <a:solidFill>
                  <a:schemeClr val="accent4"/>
                </a:solidFill>
              </a:rPr>
              <a:t>Skládá se z pravé </a:t>
            </a:r>
            <a:r>
              <a:rPr lang="cs-CZ" sz="2400" dirty="0" smtClean="0">
                <a:solidFill>
                  <a:schemeClr val="tx1"/>
                </a:solidFill>
              </a:rPr>
              <a:t>(1) </a:t>
            </a:r>
            <a:r>
              <a:rPr lang="cs-CZ" sz="2400" dirty="0" smtClean="0">
                <a:solidFill>
                  <a:schemeClr val="accent4"/>
                </a:solidFill>
              </a:rPr>
              <a:t>a levé </a:t>
            </a:r>
            <a:r>
              <a:rPr lang="cs-CZ" sz="2400" dirty="0" smtClean="0">
                <a:solidFill>
                  <a:schemeClr val="tx1"/>
                </a:solidFill>
              </a:rPr>
              <a:t>(3) </a:t>
            </a:r>
            <a:r>
              <a:rPr lang="cs-CZ" sz="2400" dirty="0" smtClean="0">
                <a:solidFill>
                  <a:schemeClr val="accent4"/>
                </a:solidFill>
              </a:rPr>
              <a:t>předsíně a z pravé </a:t>
            </a:r>
            <a:r>
              <a:rPr lang="cs-CZ" sz="2400" dirty="0" smtClean="0">
                <a:solidFill>
                  <a:schemeClr val="tx1"/>
                </a:solidFill>
              </a:rPr>
              <a:t>(2) </a:t>
            </a:r>
            <a:r>
              <a:rPr lang="cs-CZ" sz="2400" dirty="0" smtClean="0">
                <a:solidFill>
                  <a:schemeClr val="accent4"/>
                </a:solidFill>
              </a:rPr>
              <a:t>a levé </a:t>
            </a:r>
            <a:r>
              <a:rPr lang="cs-CZ" sz="2400" dirty="0" smtClean="0">
                <a:solidFill>
                  <a:schemeClr val="tx1"/>
                </a:solidFill>
              </a:rPr>
              <a:t>(4) </a:t>
            </a:r>
            <a:r>
              <a:rPr lang="cs-CZ" sz="2400" dirty="0" smtClean="0">
                <a:solidFill>
                  <a:schemeClr val="accent4"/>
                </a:solidFill>
              </a:rPr>
              <a:t>komory.</a:t>
            </a:r>
          </a:p>
          <a:p>
            <a:pPr algn="ctr"/>
            <a:endParaRPr lang="cs-CZ" dirty="0"/>
          </a:p>
        </p:txBody>
      </p:sp>
      <p:pic>
        <p:nvPicPr>
          <p:cNvPr id="6" name="Picture 2" descr="E:\Lidské tělo\verze 2\P109002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69" y="1758310"/>
            <a:ext cx="3885578" cy="5011548"/>
          </a:xfrm>
          <a:prstGeom prst="roundRect">
            <a:avLst/>
          </a:prstGeom>
          <a:noFill/>
          <a:ln w="57150"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2771800" y="3356992"/>
            <a:ext cx="2448272" cy="180020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547664" y="3356992"/>
            <a:ext cx="3528392" cy="21602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4704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Users\Speciální školy\AppData\Local\Microsoft\Windows\Temporary Internet Files\Content.IE5\4NZG1H33\MP9003211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2722382" cy="3816424"/>
          </a:xfrm>
          <a:prstGeom prst="ellipse">
            <a:avLst/>
          </a:prstGeom>
          <a:noFill/>
          <a:ln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355976" y="1844824"/>
            <a:ext cx="3816424" cy="4680520"/>
          </a:xfrm>
          <a:prstGeom prst="roundRect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 smtClean="0">
              <a:solidFill>
                <a:schemeClr val="accent4"/>
              </a:solidFill>
            </a:endParaRPr>
          </a:p>
          <a:p>
            <a:pPr algn="ctr"/>
            <a:r>
              <a:rPr lang="cs-CZ" sz="2400" dirty="0" smtClean="0">
                <a:solidFill>
                  <a:schemeClr val="accent4"/>
                </a:solidFill>
              </a:rPr>
              <a:t>Dovolují průtok krve jen jedním směrem</a:t>
            </a:r>
          </a:p>
          <a:p>
            <a:pPr algn="ctr"/>
            <a:endParaRPr lang="cs-CZ" sz="2400" dirty="0" smtClean="0">
              <a:solidFill>
                <a:schemeClr val="accent4"/>
              </a:solidFill>
            </a:endParaRPr>
          </a:p>
          <a:p>
            <a:pPr algn="ctr"/>
            <a:r>
              <a:rPr lang="cs-CZ" sz="2400" dirty="0" smtClean="0">
                <a:solidFill>
                  <a:schemeClr val="accent4"/>
                </a:solidFill>
              </a:rPr>
              <a:t>Působí jako záklopky</a:t>
            </a:r>
          </a:p>
          <a:p>
            <a:pPr algn="ctr"/>
            <a:endParaRPr lang="cs-CZ" sz="2400" dirty="0" smtClean="0">
              <a:solidFill>
                <a:schemeClr val="accent4"/>
              </a:solidFill>
            </a:endParaRPr>
          </a:p>
          <a:p>
            <a:pPr algn="ctr"/>
            <a:r>
              <a:rPr lang="cs-CZ" sz="2400" dirty="0" smtClean="0">
                <a:solidFill>
                  <a:schemeClr val="accent4"/>
                </a:solidFill>
              </a:rPr>
              <a:t>V pravé části – chlopeň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trojcípá</a:t>
            </a:r>
          </a:p>
          <a:p>
            <a:pPr algn="ctr"/>
            <a:r>
              <a:rPr lang="cs-CZ" sz="2400" dirty="0" smtClean="0">
                <a:solidFill>
                  <a:schemeClr val="accent4"/>
                </a:solidFill>
              </a:rPr>
              <a:t>V levé části – chlopeň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dvojcípá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3528" y="260648"/>
            <a:ext cx="8352928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/>
                </a:solidFill>
              </a:rPr>
              <a:t>Síně jsou od komor odděleny </a:t>
            </a:r>
            <a:r>
              <a:rPr lang="cs-CZ" sz="2800" b="1" dirty="0" smtClean="0">
                <a:solidFill>
                  <a:schemeClr val="accent4"/>
                </a:solidFill>
              </a:rPr>
              <a:t>chlopněmi</a:t>
            </a:r>
            <a:endParaRPr lang="cs-CZ" sz="2800" b="1" dirty="0" smtClean="0">
              <a:solidFill>
                <a:schemeClr val="accent4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2156664" y="4417463"/>
            <a:ext cx="2880320" cy="432048"/>
          </a:xfrm>
          <a:prstGeom prst="straightConnector1">
            <a:avLst/>
          </a:prstGeom>
          <a:ln w="3810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884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3312368" cy="1512168"/>
          </a:xfrm>
          <a:prstGeom prst="roundRect">
            <a:avLst/>
          </a:prstGeom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4"/>
                </a:solidFill>
              </a:rPr>
              <a:t>Srdeční sval </a:t>
            </a:r>
            <a:endParaRPr lang="cs-CZ" sz="3200" b="1" dirty="0">
              <a:solidFill>
                <a:schemeClr val="accent4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390644" y="584684"/>
            <a:ext cx="3024336" cy="1296144"/>
          </a:xfrm>
          <a:prstGeom prst="round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- se podobá svalům kosterním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868144" y="2132856"/>
            <a:ext cx="3024336" cy="1296144"/>
          </a:xfrm>
          <a:prstGeom prst="round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- není ovládán vůlí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4388621" y="3717032"/>
            <a:ext cx="3024336" cy="1296144"/>
          </a:xfrm>
          <a:prstGeom prst="round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- je neunavitelný 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871833" y="5301208"/>
            <a:ext cx="3024336" cy="1296144"/>
          </a:xfrm>
          <a:prstGeom prst="round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- je vyživován věnčitými tepnami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1" name="Picture 2" descr="C:\Users\Speciální školy\AppData\Local\Microsoft\Windows\Temporary Internet Files\Content.IE5\42S0LK0Y\MP9003211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2371793" cy="3324944"/>
          </a:xfrm>
          <a:prstGeom prst="ellipse">
            <a:avLst/>
          </a:prstGeom>
          <a:noFill/>
          <a:ln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 flipH="1" flipV="1">
            <a:off x="1651988" y="4955495"/>
            <a:ext cx="4210047" cy="1039854"/>
          </a:xfrm>
          <a:prstGeom prst="straightConnector1">
            <a:avLst/>
          </a:prstGeom>
          <a:ln w="3810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617986" y="4627197"/>
            <a:ext cx="3244049" cy="1368152"/>
          </a:xfrm>
          <a:prstGeom prst="straightConnector1">
            <a:avLst/>
          </a:prstGeom>
          <a:ln w="3810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308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hnutý roh 1"/>
          <p:cNvSpPr/>
          <p:nvPr/>
        </p:nvSpPr>
        <p:spPr>
          <a:xfrm>
            <a:off x="1956112" y="476672"/>
            <a:ext cx="5616624" cy="2736304"/>
          </a:xfrm>
          <a:prstGeom prst="foldedCorner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Zkus si nové poznatky zopakovat</a:t>
            </a:r>
          </a:p>
          <a:p>
            <a:pPr algn="ctr"/>
            <a:endParaRPr lang="cs-CZ" sz="32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</a:rPr>
              <a:t>TEST</a:t>
            </a:r>
            <a:endParaRPr lang="cs-CZ" sz="4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8" name="Picture 4" descr="C:\Users\Speciální školy\AppData\Local\Microsoft\Windows\Temporary Internet Files\Content.IE5\K4A7M41Q\MP9004016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45024"/>
            <a:ext cx="3121152" cy="3121152"/>
          </a:xfrm>
          <a:prstGeom prst="downArrow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466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Srdce  je uloženo v</a:t>
            </a:r>
            <a:endParaRPr lang="cs-CZ" sz="2800" b="1" dirty="0"/>
          </a:p>
        </p:txBody>
      </p:sp>
      <p:sp>
        <p:nvSpPr>
          <p:cNvPr id="9" name="Ohnutý roh 8">
            <a:hlinkClick r:id="rId2" action="ppaction://hlinksldjump"/>
          </p:cNvPr>
          <p:cNvSpPr/>
          <p:nvPr/>
        </p:nvSpPr>
        <p:spPr>
          <a:xfrm>
            <a:off x="611560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Dutině břišní</a:t>
            </a:r>
            <a:endParaRPr lang="cs-CZ" sz="2400" dirty="0"/>
          </a:p>
        </p:txBody>
      </p:sp>
      <p:sp>
        <p:nvSpPr>
          <p:cNvPr id="10" name="Ohnutý roh 9">
            <a:hlinkClick r:id="rId3" action="ppaction://hlinksldjump"/>
          </p:cNvPr>
          <p:cNvSpPr/>
          <p:nvPr/>
        </p:nvSpPr>
        <p:spPr>
          <a:xfrm>
            <a:off x="5890026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Dutině hrudní</a:t>
            </a:r>
            <a:endParaRPr lang="cs-CZ" sz="2400" dirty="0"/>
          </a:p>
        </p:txBody>
      </p:sp>
      <p:pic>
        <p:nvPicPr>
          <p:cNvPr id="9220" name="Picture 4" descr="C:\Users\Speciální školy\AppData\Local\Microsoft\Windows\Temporary Internet Files\Content.IE5\U3E6X2VD\MC9004282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44645"/>
            <a:ext cx="2272906" cy="2336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181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VÝBORNĚ</a:t>
            </a:r>
            <a:endParaRPr lang="cs-CZ" sz="2800" b="1" dirty="0"/>
          </a:p>
        </p:txBody>
      </p:sp>
      <p:pic>
        <p:nvPicPr>
          <p:cNvPr id="10243" name="Picture 3" descr="C:\Users\Speciální školy\AppData\Local\Microsoft\Windows\Temporary Internet Files\Content.IE5\K4A7M41Q\MP900422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1"/>
            <a:ext cx="6300866" cy="419893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77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84368" y="5733256"/>
            <a:ext cx="792088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415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Srdce tvoří </a:t>
            </a:r>
            <a:endParaRPr lang="cs-CZ" sz="2800" b="1" dirty="0"/>
          </a:p>
        </p:txBody>
      </p:sp>
      <p:sp>
        <p:nvSpPr>
          <p:cNvPr id="9" name="Ohnutý roh 8">
            <a:hlinkClick r:id="rId2" action="ppaction://hlinksldjump"/>
          </p:cNvPr>
          <p:cNvSpPr/>
          <p:nvPr/>
        </p:nvSpPr>
        <p:spPr>
          <a:xfrm>
            <a:off x="251520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Hladká svalovina</a:t>
            </a:r>
            <a:endParaRPr lang="cs-CZ" sz="2400" dirty="0"/>
          </a:p>
        </p:txBody>
      </p:sp>
      <p:sp>
        <p:nvSpPr>
          <p:cNvPr id="10" name="Ohnutý roh 9">
            <a:hlinkClick r:id="rId2" action="ppaction://hlinksldjump"/>
          </p:cNvPr>
          <p:cNvSpPr/>
          <p:nvPr/>
        </p:nvSpPr>
        <p:spPr>
          <a:xfrm>
            <a:off x="3298273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Kosterní svalovina</a:t>
            </a:r>
            <a:endParaRPr lang="cs-CZ" sz="2400" dirty="0"/>
          </a:p>
        </p:txBody>
      </p:sp>
      <p:sp>
        <p:nvSpPr>
          <p:cNvPr id="11" name="Ohnutý roh 10">
            <a:hlinkClick r:id="rId3" action="ppaction://hlinksldjump"/>
          </p:cNvPr>
          <p:cNvSpPr/>
          <p:nvPr/>
        </p:nvSpPr>
        <p:spPr>
          <a:xfrm>
            <a:off x="6307151" y="496326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Kosterní srdeční svalovina</a:t>
            </a:r>
            <a:endParaRPr lang="cs-CZ" sz="2400" dirty="0"/>
          </a:p>
        </p:txBody>
      </p:sp>
      <p:pic>
        <p:nvPicPr>
          <p:cNvPr id="8194" name="Picture 2" descr="C:\Users\Speciální školy\AppData\Local\Microsoft\Windows\Temporary Internet Files\Content.IE5\U3E6X2VD\MP9004253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8394" y="1818665"/>
            <a:ext cx="4572046" cy="304684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79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VÝBORNĚ</a:t>
            </a:r>
            <a:endParaRPr lang="cs-CZ" sz="2800" b="1" dirty="0"/>
          </a:p>
        </p:txBody>
      </p:sp>
      <p:pic>
        <p:nvPicPr>
          <p:cNvPr id="10243" name="Picture 3" descr="C:\Users\Speciální školy\AppData\Local\Microsoft\Windows\Temporary Internet Files\Content.IE5\K4A7M41Q\MP900422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1"/>
            <a:ext cx="6300866" cy="419893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77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84368" y="5733256"/>
            <a:ext cx="792088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89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Srdce je rozděleno na </a:t>
            </a:r>
            <a:endParaRPr lang="cs-CZ" sz="2800" b="1" dirty="0"/>
          </a:p>
        </p:txBody>
      </p:sp>
      <p:sp>
        <p:nvSpPr>
          <p:cNvPr id="9" name="Ohnutý roh 8">
            <a:hlinkClick r:id="rId2" action="ppaction://hlinksldjump"/>
          </p:cNvPr>
          <p:cNvSpPr/>
          <p:nvPr/>
        </p:nvSpPr>
        <p:spPr>
          <a:xfrm>
            <a:off x="251520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předsíně </a:t>
            </a:r>
          </a:p>
          <a:p>
            <a:pPr algn="ctr"/>
            <a:r>
              <a:rPr lang="cs-CZ" sz="2400" dirty="0" smtClean="0"/>
              <a:t>a 2 komory</a:t>
            </a:r>
            <a:endParaRPr lang="cs-CZ" sz="2400" dirty="0"/>
          </a:p>
        </p:txBody>
      </p:sp>
      <p:sp>
        <p:nvSpPr>
          <p:cNvPr id="10" name="Ohnutý roh 9">
            <a:hlinkClick r:id="rId3" action="ppaction://hlinksldjump"/>
          </p:cNvPr>
          <p:cNvSpPr/>
          <p:nvPr/>
        </p:nvSpPr>
        <p:spPr>
          <a:xfrm>
            <a:off x="3298273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předsíně </a:t>
            </a:r>
          </a:p>
          <a:p>
            <a:pPr algn="ctr"/>
            <a:r>
              <a:rPr lang="cs-CZ" sz="2400" dirty="0" smtClean="0"/>
              <a:t>a 2 komory</a:t>
            </a:r>
            <a:endParaRPr lang="cs-CZ" sz="2400" dirty="0"/>
          </a:p>
        </p:txBody>
      </p:sp>
      <p:sp>
        <p:nvSpPr>
          <p:cNvPr id="11" name="Ohnutý roh 10">
            <a:hlinkClick r:id="rId2" action="ppaction://hlinksldjump"/>
          </p:cNvPr>
          <p:cNvSpPr/>
          <p:nvPr/>
        </p:nvSpPr>
        <p:spPr>
          <a:xfrm>
            <a:off x="6307151" y="496326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předsíně </a:t>
            </a:r>
          </a:p>
          <a:p>
            <a:pPr algn="ctr"/>
            <a:r>
              <a:rPr lang="cs-CZ" sz="2400" dirty="0" smtClean="0"/>
              <a:t>a 3 komory</a:t>
            </a:r>
            <a:endParaRPr lang="cs-CZ" sz="2400" dirty="0"/>
          </a:p>
        </p:txBody>
      </p:sp>
      <p:pic>
        <p:nvPicPr>
          <p:cNvPr id="7176" name="Picture 8" descr="C:\Users\Speciální školy\AppData\Local\Microsoft\Windows\Temporary Internet Files\Content.IE5\K4A7M41Q\MM90025450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76872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79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VÝBORNĚ</a:t>
            </a:r>
            <a:endParaRPr lang="cs-CZ" sz="2800" b="1" dirty="0"/>
          </a:p>
        </p:txBody>
      </p:sp>
      <p:pic>
        <p:nvPicPr>
          <p:cNvPr id="10243" name="Picture 3" descr="C:\Users\Speciální školy\AppData\Local\Microsoft\Windows\Temporary Internet Files\Content.IE5\K4A7M41Q\MP900422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1"/>
            <a:ext cx="6300866" cy="419893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77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84368" y="5733256"/>
            <a:ext cx="792088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89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Síně jsou od komor odděleny</a:t>
            </a:r>
            <a:endParaRPr lang="cs-CZ" sz="2800" b="1" dirty="0"/>
          </a:p>
        </p:txBody>
      </p:sp>
      <p:sp>
        <p:nvSpPr>
          <p:cNvPr id="9" name="Ohnutý roh 8">
            <a:hlinkClick r:id="rId2" action="ppaction://hlinksldjump"/>
          </p:cNvPr>
          <p:cNvSpPr/>
          <p:nvPr/>
        </p:nvSpPr>
        <p:spPr>
          <a:xfrm>
            <a:off x="899592" y="4995223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chlopněmi</a:t>
            </a:r>
            <a:endParaRPr lang="cs-CZ" sz="2400" dirty="0"/>
          </a:p>
        </p:txBody>
      </p:sp>
      <p:sp>
        <p:nvSpPr>
          <p:cNvPr id="10" name="Ohnutý roh 9">
            <a:hlinkClick r:id="rId3" action="ppaction://hlinksldjump"/>
          </p:cNvPr>
          <p:cNvSpPr/>
          <p:nvPr/>
        </p:nvSpPr>
        <p:spPr>
          <a:xfrm>
            <a:off x="5508104" y="4995223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zátkami</a:t>
            </a:r>
            <a:endParaRPr lang="cs-CZ" sz="2400" dirty="0"/>
          </a:p>
        </p:txBody>
      </p:sp>
      <p:pic>
        <p:nvPicPr>
          <p:cNvPr id="7" name="Picture 3" descr="C:\Users\Speciální školy\AppData\Local\Microsoft\Windows\Temporary Internet Files\Content.IE5\4NZG1H33\MP90032115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736" y="1844824"/>
            <a:ext cx="2105993" cy="2952328"/>
          </a:xfrm>
          <a:prstGeom prst="ellipse">
            <a:avLst/>
          </a:prstGeom>
          <a:noFill/>
          <a:ln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79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VÝBORNĚ</a:t>
            </a:r>
            <a:endParaRPr lang="cs-CZ" sz="2800" b="1" dirty="0"/>
          </a:p>
        </p:txBody>
      </p:sp>
      <p:pic>
        <p:nvPicPr>
          <p:cNvPr id="10243" name="Picture 3" descr="C:\Users\Speciální školy\AppData\Local\Microsoft\Windows\Temporary Internet Files\Content.IE5\K4A7M41Q\MP900422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1"/>
            <a:ext cx="6300866" cy="419893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77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84368" y="5733256"/>
            <a:ext cx="792088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89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Chlopně zamezují</a:t>
            </a:r>
            <a:endParaRPr lang="cs-CZ" sz="2800" b="1" dirty="0"/>
          </a:p>
        </p:txBody>
      </p:sp>
      <p:sp>
        <p:nvSpPr>
          <p:cNvPr id="9" name="Ohnutý roh 8">
            <a:hlinkClick r:id="rId2" action="ppaction://hlinksldjump"/>
          </p:cNvPr>
          <p:cNvSpPr/>
          <p:nvPr/>
        </p:nvSpPr>
        <p:spPr>
          <a:xfrm>
            <a:off x="251520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Plynulému toku krve</a:t>
            </a:r>
            <a:endParaRPr lang="cs-CZ" sz="2400" dirty="0"/>
          </a:p>
        </p:txBody>
      </p:sp>
      <p:sp>
        <p:nvSpPr>
          <p:cNvPr id="10" name="Ohnutý roh 9">
            <a:hlinkClick r:id="rId3" action="ppaction://hlinksldjump"/>
          </p:cNvPr>
          <p:cNvSpPr/>
          <p:nvPr/>
        </p:nvSpPr>
        <p:spPr>
          <a:xfrm>
            <a:off x="3298273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Zpětnému toku krve</a:t>
            </a:r>
            <a:endParaRPr lang="cs-CZ" sz="2400" dirty="0"/>
          </a:p>
        </p:txBody>
      </p:sp>
      <p:sp>
        <p:nvSpPr>
          <p:cNvPr id="11" name="Ohnutý roh 10">
            <a:hlinkClick r:id="rId2" action="ppaction://hlinksldjump"/>
          </p:cNvPr>
          <p:cNvSpPr/>
          <p:nvPr/>
        </p:nvSpPr>
        <p:spPr>
          <a:xfrm>
            <a:off x="6307151" y="496326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Správnému toku krve</a:t>
            </a:r>
            <a:endParaRPr lang="cs-CZ" sz="2400" dirty="0"/>
          </a:p>
        </p:txBody>
      </p:sp>
      <p:pic>
        <p:nvPicPr>
          <p:cNvPr id="6146" name="Picture 2" descr="C:\Users\Speciální školy\AppData\Local\Microsoft\Windows\Temporary Internet Files\Content.IE5\U3E6X2VD\MP9004482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75147"/>
            <a:ext cx="2219758" cy="333945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79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VÝBORNĚ</a:t>
            </a:r>
            <a:endParaRPr lang="cs-CZ" sz="2800" b="1" dirty="0"/>
          </a:p>
        </p:txBody>
      </p:sp>
      <p:pic>
        <p:nvPicPr>
          <p:cNvPr id="10243" name="Picture 3" descr="C:\Users\Speciální školy\AppData\Local\Microsoft\Windows\Temporary Internet Files\Content.IE5\K4A7M41Q\MP900422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1"/>
            <a:ext cx="6300866" cy="419893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77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84368" y="5733256"/>
            <a:ext cx="792088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89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Můžeme srdce ovlivňovat naší vůlí?</a:t>
            </a:r>
            <a:endParaRPr lang="cs-CZ" sz="2800" b="1" dirty="0"/>
          </a:p>
        </p:txBody>
      </p:sp>
      <p:sp>
        <p:nvSpPr>
          <p:cNvPr id="9" name="Ohnutý roh 8">
            <a:hlinkClick r:id="rId2" action="ppaction://hlinksldjump"/>
          </p:cNvPr>
          <p:cNvSpPr/>
          <p:nvPr/>
        </p:nvSpPr>
        <p:spPr>
          <a:xfrm>
            <a:off x="251520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NĚKDY</a:t>
            </a:r>
            <a:endParaRPr lang="cs-CZ" sz="2400" dirty="0"/>
          </a:p>
        </p:txBody>
      </p:sp>
      <p:sp>
        <p:nvSpPr>
          <p:cNvPr id="10" name="Ohnutý roh 9">
            <a:hlinkClick r:id="rId2" action="ppaction://hlinksldjump"/>
          </p:cNvPr>
          <p:cNvSpPr/>
          <p:nvPr/>
        </p:nvSpPr>
        <p:spPr>
          <a:xfrm>
            <a:off x="3298273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11" name="Ohnutý roh 10">
            <a:hlinkClick r:id="rId3" action="ppaction://hlinksldjump"/>
          </p:cNvPr>
          <p:cNvSpPr/>
          <p:nvPr/>
        </p:nvSpPr>
        <p:spPr>
          <a:xfrm>
            <a:off x="6307151" y="496326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pic>
        <p:nvPicPr>
          <p:cNvPr id="5123" name="Picture 3" descr="C:\Users\Speciální školy\AppData\Local\Microsoft\Windows\Temporary Internet Files\Content.IE5\TM1QXIR3\MC900424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700" y="2503487"/>
            <a:ext cx="17526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79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VÝBORNĚ</a:t>
            </a:r>
            <a:endParaRPr lang="cs-CZ" sz="2800" b="1" dirty="0"/>
          </a:p>
        </p:txBody>
      </p:sp>
      <p:pic>
        <p:nvPicPr>
          <p:cNvPr id="10243" name="Picture 3" descr="C:\Users\Speciální školy\AppData\Local\Microsoft\Windows\Temporary Internet Files\Content.IE5\K4A7M41Q\MP900422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1"/>
            <a:ext cx="6300866" cy="419893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77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84368" y="5733256"/>
            <a:ext cx="792088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89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Pracuje srdce i v noci?</a:t>
            </a:r>
            <a:endParaRPr lang="cs-CZ" sz="2800" b="1" dirty="0"/>
          </a:p>
        </p:txBody>
      </p:sp>
      <p:sp>
        <p:nvSpPr>
          <p:cNvPr id="9" name="Ohnutý roh 8">
            <a:hlinkClick r:id="rId2" action="ppaction://hlinksldjump"/>
          </p:cNvPr>
          <p:cNvSpPr/>
          <p:nvPr/>
        </p:nvSpPr>
        <p:spPr>
          <a:xfrm>
            <a:off x="971600" y="4978673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10" name="Ohnutý roh 9">
            <a:hlinkClick r:id="rId3" action="ppaction://hlinksldjump"/>
          </p:cNvPr>
          <p:cNvSpPr/>
          <p:nvPr/>
        </p:nvSpPr>
        <p:spPr>
          <a:xfrm>
            <a:off x="5364088" y="4978673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pic>
        <p:nvPicPr>
          <p:cNvPr id="4098" name="Picture 2" descr="C:\Users\Speciální školy\AppData\Local\Microsoft\Windows\Temporary Internet Files\Content.IE5\TM1QXIR3\MC9004387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983" y="2132856"/>
            <a:ext cx="3264363" cy="2448272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678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VÝBORNĚ</a:t>
            </a:r>
            <a:endParaRPr lang="cs-CZ" sz="2800" b="1" dirty="0"/>
          </a:p>
        </p:txBody>
      </p:sp>
      <p:pic>
        <p:nvPicPr>
          <p:cNvPr id="10243" name="Picture 3" descr="C:\Users\Speciální školy\AppData\Local\Microsoft\Windows\Temporary Internet Files\Content.IE5\K4A7M41Q\MP900422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1"/>
            <a:ext cx="6300866" cy="419893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77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84368" y="5733256"/>
            <a:ext cx="792088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89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Můžeš si na těle nahmatat tep /pulz/ ?</a:t>
            </a:r>
            <a:endParaRPr lang="cs-CZ" sz="2800" b="1" dirty="0"/>
          </a:p>
        </p:txBody>
      </p:sp>
      <p:sp>
        <p:nvSpPr>
          <p:cNvPr id="9" name="Ohnutý roh 8">
            <a:hlinkClick r:id="rId2" action="ppaction://hlinksldjump"/>
          </p:cNvPr>
          <p:cNvSpPr/>
          <p:nvPr/>
        </p:nvSpPr>
        <p:spPr>
          <a:xfrm>
            <a:off x="1285853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hnutý roh 9">
            <a:hlinkClick r:id="rId3" action="ppaction://hlinksldjump"/>
          </p:cNvPr>
          <p:cNvSpPr/>
          <p:nvPr/>
        </p:nvSpPr>
        <p:spPr>
          <a:xfrm>
            <a:off x="5364088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pic>
        <p:nvPicPr>
          <p:cNvPr id="3074" name="Picture 2" descr="C:\Users\Speciální školy\AppData\Local\Microsoft\Windows\Temporary Internet Files\Content.IE5\U3E6X2VD\MC9000563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546" y="2132856"/>
            <a:ext cx="268242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79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VÝBORNĚ</a:t>
            </a:r>
            <a:endParaRPr lang="cs-CZ" sz="2800" b="1" dirty="0"/>
          </a:p>
        </p:txBody>
      </p:sp>
      <p:pic>
        <p:nvPicPr>
          <p:cNvPr id="10243" name="Picture 3" descr="C:\Users\Speciální školy\AppData\Local\Microsoft\Windows\Temporary Internet Files\Content.IE5\K4A7M41Q\MP900422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1"/>
            <a:ext cx="6300866" cy="419893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77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84368" y="5733256"/>
            <a:ext cx="792088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89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Zvyšuje se počet tepů </a:t>
            </a:r>
          </a:p>
          <a:p>
            <a:pPr algn="ctr"/>
            <a:r>
              <a:rPr lang="cs-CZ" sz="2800" b="1" dirty="0" smtClean="0"/>
              <a:t>/pulzů/ při sportu?</a:t>
            </a:r>
            <a:endParaRPr lang="cs-CZ" sz="2800" b="1" dirty="0"/>
          </a:p>
        </p:txBody>
      </p:sp>
      <p:sp>
        <p:nvSpPr>
          <p:cNvPr id="9" name="Ohnutý roh 8">
            <a:hlinkClick r:id="rId2" action="ppaction://hlinksldjump"/>
          </p:cNvPr>
          <p:cNvSpPr/>
          <p:nvPr/>
        </p:nvSpPr>
        <p:spPr>
          <a:xfrm>
            <a:off x="1259632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10" name="Ohnutý roh 9">
            <a:hlinkClick r:id="rId3" action="ppaction://hlinksldjump"/>
          </p:cNvPr>
          <p:cNvSpPr/>
          <p:nvPr/>
        </p:nvSpPr>
        <p:spPr>
          <a:xfrm>
            <a:off x="5292080" y="4992278"/>
            <a:ext cx="2592288" cy="1296144"/>
          </a:xfrm>
          <a:prstGeom prst="foldedCorner">
            <a:avLst/>
          </a:prstGeom>
          <a:solidFill>
            <a:schemeClr val="accent1">
              <a:lumMod val="5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pic>
        <p:nvPicPr>
          <p:cNvPr id="2051" name="Picture 3" descr="C:\Users\Speciální školy\AppData\Local\Microsoft\Windows\Temporary Internet Files\Content.IE5\LCNLK74W\MC9004387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99875"/>
            <a:ext cx="3816085" cy="286206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678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VÝBORNĚ</a:t>
            </a:r>
            <a:endParaRPr lang="cs-CZ" sz="2800" b="1" dirty="0"/>
          </a:p>
        </p:txBody>
      </p:sp>
      <p:pic>
        <p:nvPicPr>
          <p:cNvPr id="10243" name="Picture 3" descr="C:\Users\Speciální školy\AppData\Local\Microsoft\Windows\Temporary Internet Files\Content.IE5\K4A7M41Q\MP900422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1"/>
            <a:ext cx="6300866" cy="419893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7477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84368" y="5733256"/>
            <a:ext cx="792088" cy="8640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72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71600" y="676275"/>
            <a:ext cx="6153100" cy="923925"/>
          </a:xfrm>
        </p:spPr>
        <p:txBody>
          <a:bodyPr/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Použité zdroje: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86408" y="1700808"/>
            <a:ext cx="7416824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Galerie Microsoft Office – Klipart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                                                                     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Snímek 6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BARADEAUOVÁ, Christiane; FINIFTEROVÁ,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Germaine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</a:rPr>
              <a:t>Co ještě nevím : Moje tělo. Kdo jsem.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 Vyd. 1. Praha : Albatros, 1989. 133 s. s.19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42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31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1259632" y="404664"/>
            <a:ext cx="6336704" cy="1440160"/>
          </a:xfrm>
          <a:prstGeom prst="foldedCorner">
            <a:avLst/>
          </a:prstGeom>
          <a:solidFill>
            <a:schemeClr val="accent4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CHYBA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2291" name="Picture 3" descr="C:\Users\Speciální školy\AppData\Local\Microsoft\Windows\Temporary Internet Files\Content.IE5\K4A7M41Q\MC900437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3" y="2493931"/>
            <a:ext cx="2181967" cy="223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524328" y="5589240"/>
            <a:ext cx="864096" cy="9361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726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205</TotalTime>
  <Words>388</Words>
  <Application>Microsoft Office PowerPoint</Application>
  <PresentationFormat>Předvádění na obrazovce (4:3)</PresentationFormat>
  <Paragraphs>108</Paragraphs>
  <Slides>29</Slides>
  <Notes>2</Notes>
  <HiddenSlides>1</HiddenSlides>
  <MMClips>9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35</cp:revision>
  <dcterms:created xsi:type="dcterms:W3CDTF">2013-03-13T19:03:54Z</dcterms:created>
  <dcterms:modified xsi:type="dcterms:W3CDTF">2013-03-24T21:37:16Z</dcterms:modified>
</cp:coreProperties>
</file>