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6" r:id="rId2"/>
    <p:sldId id="347" r:id="rId3"/>
    <p:sldId id="359" r:id="rId4"/>
    <p:sldId id="353" r:id="rId5"/>
    <p:sldId id="354" r:id="rId6"/>
    <p:sldId id="355" r:id="rId7"/>
    <p:sldId id="356" r:id="rId8"/>
    <p:sldId id="357" r:id="rId9"/>
    <p:sldId id="35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253"/>
    <a:srgbClr val="FFDB75"/>
    <a:srgbClr val="FF5B5B"/>
    <a:srgbClr val="09305F"/>
    <a:srgbClr val="14447E"/>
    <a:srgbClr val="FFD961"/>
    <a:srgbClr val="E6AF00"/>
    <a:srgbClr val="C49500"/>
    <a:srgbClr val="D09E00"/>
    <a:srgbClr val="DAA600"/>
  </p:clrMru>
</p:presentationPr>
</file>

<file path=ppt/tableStyles.xml><?xml version="1.0" encoding="utf-8"?>
<a:tblStyleLst xmlns:a="http://schemas.openxmlformats.org/drawingml/2006/main" def="{5C22544A-7EE6-4342-B048-85BDC9FD1C3A}">
  <a:tblStyle styleId="{08FB837D-C827-4EFA-A057-4D05807E0F7C}" styleName="Styl s motivem 1 – zvýraznění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84E427A-3D55-4303-BF80-6455036E1DE7}" styleName="Styl s motivem 1 – zvýraznění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8FD4443E-F989-4FC4-A0C8-D5A2AF1F390B}" styleName="Tmavý styl 1 – zvýraznění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27F97BB-C833-4FB7-BDE5-3F7075034690}" styleName="Styl s motivem 2 – zvýraznění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42" autoAdjust="0"/>
    <p:restoredTop sz="92237" autoAdjust="0"/>
  </p:normalViewPr>
  <p:slideViewPr>
    <p:cSldViewPr>
      <p:cViewPr varScale="1">
        <p:scale>
          <a:sx n="105" d="100"/>
          <a:sy n="105" d="100"/>
        </p:scale>
        <p:origin x="-150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AF60A7-89CB-4D27-8DC8-127EF74658A7}" type="datetimeFigureOut">
              <a:rPr lang="cs-CZ" smtClean="0"/>
              <a:pPr/>
              <a:t>14.3.2011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7C9266-ACEB-4522-AED5-358AABFAC10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C8ECB-113D-40B2-83BA-EE301FA9060F}" type="datetimeFigureOut">
              <a:rPr lang="cs-CZ" smtClean="0"/>
              <a:pPr/>
              <a:t>14.3.2011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A954C-2DBC-492C-8AAF-F1A0C98167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C8ECB-113D-40B2-83BA-EE301FA9060F}" type="datetimeFigureOut">
              <a:rPr lang="cs-CZ" smtClean="0"/>
              <a:pPr/>
              <a:t>14.3.2011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A954C-2DBC-492C-8AAF-F1A0C98167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C8ECB-113D-40B2-83BA-EE301FA9060F}" type="datetimeFigureOut">
              <a:rPr lang="cs-CZ" smtClean="0"/>
              <a:pPr/>
              <a:t>14.3.2011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A954C-2DBC-492C-8AAF-F1A0C98167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C8ECB-113D-40B2-83BA-EE301FA9060F}" type="datetimeFigureOut">
              <a:rPr lang="cs-CZ" smtClean="0"/>
              <a:pPr/>
              <a:t>14.3.2011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A954C-2DBC-492C-8AAF-F1A0C98167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C8ECB-113D-40B2-83BA-EE301FA9060F}" type="datetimeFigureOut">
              <a:rPr lang="cs-CZ" smtClean="0"/>
              <a:pPr/>
              <a:t>14.3.2011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A954C-2DBC-492C-8AAF-F1A0C98167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C8ECB-113D-40B2-83BA-EE301FA9060F}" type="datetimeFigureOut">
              <a:rPr lang="cs-CZ" smtClean="0"/>
              <a:pPr/>
              <a:t>14.3.2011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A954C-2DBC-492C-8AAF-F1A0C98167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C8ECB-113D-40B2-83BA-EE301FA9060F}" type="datetimeFigureOut">
              <a:rPr lang="cs-CZ" smtClean="0"/>
              <a:pPr/>
              <a:t>14.3.2011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A954C-2DBC-492C-8AAF-F1A0C98167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C8ECB-113D-40B2-83BA-EE301FA9060F}" type="datetimeFigureOut">
              <a:rPr lang="cs-CZ" smtClean="0"/>
              <a:pPr/>
              <a:t>14.3.2011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A954C-2DBC-492C-8AAF-F1A0C98167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C8ECB-113D-40B2-83BA-EE301FA9060F}" type="datetimeFigureOut">
              <a:rPr lang="cs-CZ" smtClean="0"/>
              <a:pPr/>
              <a:t>14.3.2011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A954C-2DBC-492C-8AAF-F1A0C98167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C8ECB-113D-40B2-83BA-EE301FA9060F}" type="datetimeFigureOut">
              <a:rPr lang="cs-CZ" smtClean="0"/>
              <a:pPr/>
              <a:t>14.3.2011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A954C-2DBC-492C-8AAF-F1A0C98167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C8ECB-113D-40B2-83BA-EE301FA9060F}" type="datetimeFigureOut">
              <a:rPr lang="cs-CZ" smtClean="0"/>
              <a:pPr/>
              <a:t>14.3.2011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A954C-2DBC-492C-8AAF-F1A0C98167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60000"/>
                <a:lumOff val="40000"/>
              </a:schemeClr>
            </a:gs>
            <a:gs pos="50000">
              <a:schemeClr val="accent5">
                <a:lumMod val="40000"/>
                <a:lumOff val="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4C8ECB-113D-40B2-83BA-EE301FA9060F}" type="datetimeFigureOut">
              <a:rPr lang="cs-CZ" smtClean="0"/>
              <a:pPr/>
              <a:t>14.3.2011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5A954C-2DBC-492C-8AAF-F1A0C98167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6/6c/Tom%C3%A1%C5%A1_Garrigue_Masaryk_1925.PNG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2/2d/Liberec_173.jpg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a/a7/Vaclav_Klaus_headshot.jpg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Tom%C3%A1%C5%A1_Garrigue_Masaryk_1925.PNG" TargetMode="External"/><Relationship Id="rId2" Type="http://schemas.openxmlformats.org/officeDocument/2006/relationships/hyperlink" Target="http://cs.wikipedia.org/wiki/Soubor:Charles_IV-John_Ocko_votive_picture-fragment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5" Type="http://schemas.openxmlformats.org/officeDocument/2006/relationships/hyperlink" Target="http://en.wikipedia.org/wiki/cs:Creative_Commons" TargetMode="External"/><Relationship Id="rId4" Type="http://schemas.openxmlformats.org/officeDocument/2006/relationships/hyperlink" Target="http://cs.wikipedia.org/wiki/Soubor:Liberec_173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249654" cy="6858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251520" y="0"/>
            <a:ext cx="216024" cy="6858000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5B5B"/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" name="Nadpis 1"/>
          <p:cNvSpPr>
            <a:spLocks noGrp="1"/>
          </p:cNvSpPr>
          <p:nvPr>
            <p:ph type="ctrTitle"/>
          </p:nvPr>
        </p:nvSpPr>
        <p:spPr>
          <a:xfrm>
            <a:off x="755576" y="1916832"/>
            <a:ext cx="7772400" cy="1642492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Česká republika</a:t>
            </a:r>
            <a:endParaRPr lang="cs-CZ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0" y="6642100"/>
            <a:ext cx="85725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ZŠ Hejnice 2010</a:t>
            </a:r>
          </a:p>
        </p:txBody>
      </p:sp>
      <p:sp>
        <p:nvSpPr>
          <p:cNvPr id="16" name="Nadpis 1"/>
          <p:cNvSpPr txBox="1">
            <a:spLocks/>
          </p:cNvSpPr>
          <p:nvPr/>
        </p:nvSpPr>
        <p:spPr>
          <a:xfrm>
            <a:off x="0" y="3933056"/>
            <a:ext cx="9144000" cy="648072"/>
          </a:xfrm>
          <a:prstGeom prst="rect">
            <a:avLst/>
          </a:prstGeom>
          <a:noFill/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Historie</a:t>
            </a:r>
            <a:endParaRPr kumimoji="0" lang="cs-CZ" sz="4400" b="1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7170" name="Picture 2" descr="http://upload.wikimedia.org/wikipedia/commons/thumb/e/ed/Coat_of_arms_of_the_Czech_Republic.svg/300px-Coat_of_arms_of_the_Czech_Republic.sv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6672"/>
            <a:ext cx="658245" cy="792088"/>
          </a:xfrm>
          <a:prstGeom prst="rect">
            <a:avLst/>
          </a:prstGeom>
          <a:noFill/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0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8028384" y="6642100"/>
            <a:ext cx="85725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Mgr. Jan Kašpar</a:t>
            </a:r>
            <a:endParaRPr lang="cs-CZ" sz="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28662" y="274638"/>
            <a:ext cx="7758138" cy="1143000"/>
          </a:xfrm>
        </p:spPr>
        <p:txBody>
          <a:bodyPr/>
          <a:lstStyle/>
          <a:p>
            <a:pPr algn="l"/>
            <a:r>
              <a:rPr lang="cs-CZ" dirty="0" smtClean="0"/>
              <a:t>Vznik a vývoj českých zemí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85786" y="1600200"/>
            <a:ext cx="7901014" cy="4525963"/>
          </a:xfrm>
        </p:spPr>
        <p:txBody>
          <a:bodyPr>
            <a:normAutofit/>
          </a:bodyPr>
          <a:lstStyle/>
          <a:p>
            <a:r>
              <a:rPr lang="cs-CZ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5. století </a:t>
            </a:r>
            <a:r>
              <a:rPr lang="cs-CZ" sz="1800" dirty="0" smtClean="0"/>
              <a:t>– příchod Slovanů</a:t>
            </a:r>
          </a:p>
          <a:p>
            <a:r>
              <a:rPr lang="cs-CZ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7. století </a:t>
            </a:r>
            <a:r>
              <a:rPr lang="cs-CZ" sz="1800" dirty="0" smtClean="0"/>
              <a:t>– Sámova říše</a:t>
            </a:r>
          </a:p>
          <a:p>
            <a:r>
              <a:rPr lang="cs-CZ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9. století </a:t>
            </a:r>
            <a:r>
              <a:rPr lang="cs-CZ" sz="1800" dirty="0" smtClean="0"/>
              <a:t>– Vzniká Velkomoravská říše</a:t>
            </a:r>
          </a:p>
          <a:p>
            <a:r>
              <a:rPr lang="cs-CZ" sz="1800" dirty="0" smtClean="0"/>
              <a:t>Přesně neznámá poloha, hranice</a:t>
            </a:r>
          </a:p>
          <a:p>
            <a:r>
              <a:rPr lang="cs-CZ" sz="1800" dirty="0" smtClean="0"/>
              <a:t>Bořivoj I. – první český panovník </a:t>
            </a:r>
          </a:p>
          <a:p>
            <a:r>
              <a:rPr lang="cs-CZ" sz="1800" dirty="0" smtClean="0"/>
              <a:t>Vratislav II. – první český král</a:t>
            </a:r>
          </a:p>
          <a:p>
            <a:r>
              <a:rPr lang="cs-CZ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Přemyslovci</a:t>
            </a:r>
            <a:r>
              <a:rPr lang="cs-CZ" sz="1800" dirty="0" smtClean="0"/>
              <a:t> (995 – 1306)</a:t>
            </a:r>
          </a:p>
          <a:p>
            <a:r>
              <a:rPr lang="cs-CZ" sz="1800" dirty="0" smtClean="0"/>
              <a:t>Přemysl Otakar I. – první dědičný král</a:t>
            </a:r>
          </a:p>
          <a:p>
            <a:r>
              <a:rPr lang="cs-CZ" sz="1800" dirty="0" smtClean="0"/>
              <a:t>Za vlády Přemysla Otakara II. největší </a:t>
            </a:r>
            <a:br>
              <a:rPr lang="cs-CZ" sz="1800" dirty="0" smtClean="0"/>
            </a:br>
            <a:r>
              <a:rPr lang="cs-CZ" sz="1800" dirty="0" smtClean="0"/>
              <a:t>územní rozmach</a:t>
            </a:r>
          </a:p>
          <a:p>
            <a:r>
              <a:rPr lang="cs-CZ" sz="1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Lucemburkové</a:t>
            </a:r>
            <a:r>
              <a:rPr lang="cs-CZ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1800" dirty="0" smtClean="0"/>
              <a:t>(1310 – 1437)</a:t>
            </a:r>
          </a:p>
          <a:p>
            <a:r>
              <a:rPr lang="cs-CZ" sz="1800" dirty="0" smtClean="0"/>
              <a:t>Jan Lucemburský, Karel IV.</a:t>
            </a:r>
          </a:p>
          <a:p>
            <a:r>
              <a:rPr lang="cs-CZ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16. století </a:t>
            </a:r>
            <a:r>
              <a:rPr lang="cs-CZ" sz="1800" dirty="0" smtClean="0"/>
              <a:t>– nástup Habsburků na trůn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0" y="0"/>
            <a:ext cx="249654" cy="6858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251520" y="0"/>
            <a:ext cx="216024" cy="6858000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5B5B"/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20" name="Picture 2" descr="http://upload.wikimedia.org/wikipedia/commons/thumb/e/ed/Coat_of_arms_of_the_Czech_Republic.svg/300px-Coat_of_arms_of_the_Czech_Republic.sv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6672"/>
            <a:ext cx="658245" cy="792088"/>
          </a:xfrm>
          <a:prstGeom prst="rect">
            <a:avLst/>
          </a:prstGeom>
          <a:noFill/>
        </p:spPr>
      </p:pic>
      <p:sp>
        <p:nvSpPr>
          <p:cNvPr id="15" name="TextovéPole 14"/>
          <p:cNvSpPr txBox="1"/>
          <p:nvPr/>
        </p:nvSpPr>
        <p:spPr>
          <a:xfrm>
            <a:off x="0" y="6642100"/>
            <a:ext cx="85725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ZŠ Hejnice 2010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upload.wikimedia.org/wikipedia/commons/1/16/Charles_IV-John_Ocko_votive_picture-fragmen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88640"/>
            <a:ext cx="4306645" cy="6286897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5292080" y="2132856"/>
            <a:ext cx="3168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Karel IV, otec vlasti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004048" y="6093296"/>
            <a:ext cx="792088" cy="369332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Obr. 1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28662" y="274638"/>
            <a:ext cx="7758138" cy="1143000"/>
          </a:xfrm>
        </p:spPr>
        <p:txBody>
          <a:bodyPr/>
          <a:lstStyle/>
          <a:p>
            <a:pPr algn="l"/>
            <a:r>
              <a:rPr lang="cs-CZ" dirty="0" smtClean="0"/>
              <a:t>Vývoj českých zemí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85786" y="1600200"/>
            <a:ext cx="8034686" cy="5069160"/>
          </a:xfrm>
        </p:spPr>
        <p:txBody>
          <a:bodyPr>
            <a:normAutofit/>
          </a:bodyPr>
          <a:lstStyle/>
          <a:p>
            <a:r>
              <a:rPr lang="cs-CZ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Habsburkové</a:t>
            </a:r>
            <a:r>
              <a:rPr lang="cs-CZ" sz="1800" dirty="0" smtClean="0"/>
              <a:t> (1526 – 1917)</a:t>
            </a:r>
          </a:p>
          <a:p>
            <a:r>
              <a:rPr lang="cs-CZ" sz="1800" dirty="0" smtClean="0"/>
              <a:t>Marie Terezie, Josef II.</a:t>
            </a:r>
          </a:p>
          <a:p>
            <a:r>
              <a:rPr lang="cs-CZ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19. století </a:t>
            </a:r>
            <a:r>
              <a:rPr lang="cs-CZ" sz="1800" dirty="0" smtClean="0"/>
              <a:t>– Národní obrození</a:t>
            </a:r>
          </a:p>
          <a:p>
            <a:r>
              <a:rPr lang="cs-CZ" sz="1800" dirty="0" smtClean="0"/>
              <a:t>František Josef I. (vládl 68 let)</a:t>
            </a:r>
          </a:p>
          <a:p>
            <a:r>
              <a:rPr lang="cs-CZ" sz="1800" dirty="0" smtClean="0"/>
              <a:t>Průmyslový rozvoj českých zemí</a:t>
            </a:r>
          </a:p>
          <a:p>
            <a:r>
              <a:rPr lang="cs-CZ" sz="1800" dirty="0" smtClean="0"/>
              <a:t>Přes 70% průmyslu Rakouska-Uherska</a:t>
            </a:r>
          </a:p>
          <a:p>
            <a:r>
              <a:rPr lang="cs-CZ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První světová válka </a:t>
            </a:r>
            <a:r>
              <a:rPr lang="cs-CZ" sz="1800" dirty="0" smtClean="0"/>
              <a:t>(1914 – 1918)</a:t>
            </a:r>
          </a:p>
          <a:p>
            <a:r>
              <a:rPr lang="cs-CZ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28.10. 1918</a:t>
            </a:r>
            <a:r>
              <a:rPr lang="cs-CZ" sz="1800" dirty="0" smtClean="0"/>
              <a:t> – Vzniká Československo</a:t>
            </a:r>
          </a:p>
          <a:p>
            <a:r>
              <a:rPr lang="cs-CZ" sz="1800" dirty="0" smtClean="0"/>
              <a:t>Česko, Slovensko, Podkarpatská Rus</a:t>
            </a:r>
          </a:p>
          <a:p>
            <a:r>
              <a:rPr lang="cs-CZ" sz="1800" dirty="0" smtClean="0"/>
              <a:t>Hlavním městem je Praha</a:t>
            </a:r>
          </a:p>
          <a:p>
            <a:r>
              <a:rPr lang="cs-CZ" sz="1800" dirty="0" smtClean="0"/>
              <a:t>Prezidentem se stává T. G. Masaryk, premiérem Karel Kramář</a:t>
            </a:r>
          </a:p>
          <a:p>
            <a:r>
              <a:rPr lang="cs-CZ" sz="1800" dirty="0" smtClean="0"/>
              <a:t>Velmi silná ekonomika</a:t>
            </a:r>
          </a:p>
          <a:p>
            <a:r>
              <a:rPr lang="cs-CZ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1938</a:t>
            </a:r>
            <a:r>
              <a:rPr lang="cs-CZ" sz="1800" dirty="0" smtClean="0"/>
              <a:t> – Mnichovská dohoda</a:t>
            </a:r>
          </a:p>
          <a:p>
            <a:r>
              <a:rPr lang="cs-CZ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1939</a:t>
            </a:r>
            <a:r>
              <a:rPr lang="cs-CZ" sz="1800" dirty="0" smtClean="0"/>
              <a:t> – Protektorát Čechy a Morava</a:t>
            </a:r>
          </a:p>
          <a:p>
            <a:endParaRPr lang="cs-CZ" sz="1800" dirty="0" smtClean="0"/>
          </a:p>
          <a:p>
            <a:pPr>
              <a:buNone/>
            </a:pPr>
            <a:endParaRPr lang="cs-CZ" sz="1800" dirty="0" smtClean="0"/>
          </a:p>
        </p:txBody>
      </p:sp>
      <p:sp>
        <p:nvSpPr>
          <p:cNvPr id="13" name="Obdélník 12"/>
          <p:cNvSpPr/>
          <p:nvPr/>
        </p:nvSpPr>
        <p:spPr>
          <a:xfrm>
            <a:off x="0" y="0"/>
            <a:ext cx="249654" cy="6858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251520" y="0"/>
            <a:ext cx="216024" cy="6858000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5B5B"/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20" name="Picture 2" descr="http://upload.wikimedia.org/wikipedia/commons/thumb/e/ed/Coat_of_arms_of_the_Czech_Republic.svg/300px-Coat_of_arms_of_the_Czech_Republic.sv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6672"/>
            <a:ext cx="658245" cy="792088"/>
          </a:xfrm>
          <a:prstGeom prst="rect">
            <a:avLst/>
          </a:prstGeom>
          <a:noFill/>
        </p:spPr>
      </p:pic>
      <p:sp>
        <p:nvSpPr>
          <p:cNvPr id="15" name="TextovéPole 14"/>
          <p:cNvSpPr txBox="1"/>
          <p:nvPr/>
        </p:nvSpPr>
        <p:spPr>
          <a:xfrm>
            <a:off x="0" y="6642100"/>
            <a:ext cx="85725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ZŠ Hejnice 2010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28662" y="274638"/>
            <a:ext cx="7758138" cy="1143000"/>
          </a:xfrm>
        </p:spPr>
        <p:txBody>
          <a:bodyPr/>
          <a:lstStyle/>
          <a:p>
            <a:pPr algn="l"/>
            <a:r>
              <a:rPr lang="cs-CZ" dirty="0" smtClean="0"/>
              <a:t>Československo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0" y="0"/>
            <a:ext cx="249654" cy="6858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251520" y="0"/>
            <a:ext cx="216024" cy="6858000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5B5B"/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20" name="Picture 2" descr="http://upload.wikimedia.org/wikipedia/commons/thumb/e/ed/Coat_of_arms_of_the_Czech_Republic.svg/300px-Coat_of_arms_of_the_Czech_Republic.sv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6672"/>
            <a:ext cx="658245" cy="792088"/>
          </a:xfrm>
          <a:prstGeom prst="rect">
            <a:avLst/>
          </a:prstGeom>
          <a:noFill/>
        </p:spPr>
      </p:pic>
      <p:sp>
        <p:nvSpPr>
          <p:cNvPr id="15" name="TextovéPole 14"/>
          <p:cNvSpPr txBox="1"/>
          <p:nvPr/>
        </p:nvSpPr>
        <p:spPr>
          <a:xfrm>
            <a:off x="0" y="6642100"/>
            <a:ext cx="85725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ZŠ Hejnice 2010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6012160" y="3140968"/>
            <a:ext cx="2088232" cy="27699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200" b="1" i="1" dirty="0" smtClean="0"/>
              <a:t>Tomáš Garrigue Masaryk</a:t>
            </a:r>
            <a:endParaRPr lang="cs-CZ" sz="1200" b="1" i="1" dirty="0"/>
          </a:p>
        </p:txBody>
      </p:sp>
      <p:pic>
        <p:nvPicPr>
          <p:cNvPr id="9218" name="Picture 2" descr="Soubor:Tomáš Garrigue Masaryk 1925.PN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7704" y="1484784"/>
            <a:ext cx="3724275" cy="5181601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5940152" y="6237312"/>
            <a:ext cx="792088" cy="369332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Obr. 2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28662" y="274638"/>
            <a:ext cx="7758138" cy="1143000"/>
          </a:xfrm>
        </p:spPr>
        <p:txBody>
          <a:bodyPr/>
          <a:lstStyle/>
          <a:p>
            <a:pPr algn="l"/>
            <a:r>
              <a:rPr lang="cs-CZ" dirty="0" smtClean="0"/>
              <a:t>Československo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85786" y="1600200"/>
            <a:ext cx="7901014" cy="4525963"/>
          </a:xfrm>
        </p:spPr>
        <p:txBody>
          <a:bodyPr>
            <a:normAutofit/>
          </a:bodyPr>
          <a:lstStyle/>
          <a:p>
            <a:r>
              <a:rPr lang="cs-CZ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Druhá světová válka</a:t>
            </a:r>
            <a:r>
              <a:rPr lang="cs-CZ" sz="1800" dirty="0" smtClean="0"/>
              <a:t> (1939 – 1945)</a:t>
            </a:r>
          </a:p>
          <a:p>
            <a:r>
              <a:rPr lang="cs-CZ" sz="1800" dirty="0" smtClean="0"/>
              <a:t>Slovensko bylo samostatným státem</a:t>
            </a:r>
          </a:p>
          <a:p>
            <a:r>
              <a:rPr lang="cs-CZ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1945</a:t>
            </a:r>
            <a:r>
              <a:rPr lang="cs-CZ" sz="1800" dirty="0" smtClean="0"/>
              <a:t> – Československo osvobozeno spojenci</a:t>
            </a:r>
          </a:p>
          <a:p>
            <a:r>
              <a:rPr lang="cs-CZ" sz="1800" dirty="0" smtClean="0"/>
              <a:t>Obnovena Československá republika</a:t>
            </a:r>
          </a:p>
          <a:p>
            <a:r>
              <a:rPr lang="cs-CZ" sz="1800" dirty="0" smtClean="0"/>
              <a:t>Podkarpatská rus připadla Sovětskému svazu</a:t>
            </a:r>
          </a:p>
          <a:p>
            <a:r>
              <a:rPr lang="cs-CZ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1948</a:t>
            </a:r>
            <a:r>
              <a:rPr lang="cs-CZ" sz="1800" dirty="0" smtClean="0"/>
              <a:t> – Vítězný únor</a:t>
            </a:r>
          </a:p>
          <a:p>
            <a:r>
              <a:rPr lang="cs-CZ" sz="1800" dirty="0" smtClean="0"/>
              <a:t>Nástup Komunistické strany</a:t>
            </a:r>
          </a:p>
          <a:p>
            <a:r>
              <a:rPr lang="cs-CZ" sz="1800" dirty="0" smtClean="0"/>
              <a:t>Prezidentem Klement Gottwald</a:t>
            </a:r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/>
          </a:p>
        </p:txBody>
      </p:sp>
      <p:sp>
        <p:nvSpPr>
          <p:cNvPr id="13" name="Obdélník 12"/>
          <p:cNvSpPr/>
          <p:nvPr/>
        </p:nvSpPr>
        <p:spPr>
          <a:xfrm>
            <a:off x="0" y="0"/>
            <a:ext cx="249654" cy="6858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251520" y="0"/>
            <a:ext cx="216024" cy="6858000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5B5B"/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20" name="Picture 2" descr="http://upload.wikimedia.org/wikipedia/commons/thumb/e/ed/Coat_of_arms_of_the_Czech_Republic.svg/300px-Coat_of_arms_of_the_Czech_Republic.sv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6672"/>
            <a:ext cx="658245" cy="792088"/>
          </a:xfrm>
          <a:prstGeom prst="rect">
            <a:avLst/>
          </a:prstGeom>
          <a:noFill/>
        </p:spPr>
      </p:pic>
      <p:sp>
        <p:nvSpPr>
          <p:cNvPr id="15" name="TextovéPole 14"/>
          <p:cNvSpPr txBox="1"/>
          <p:nvPr/>
        </p:nvSpPr>
        <p:spPr>
          <a:xfrm>
            <a:off x="0" y="6642100"/>
            <a:ext cx="85725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ZŠ Hejnice 2010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28662" y="274638"/>
            <a:ext cx="7758138" cy="1143000"/>
          </a:xfrm>
        </p:spPr>
        <p:txBody>
          <a:bodyPr/>
          <a:lstStyle/>
          <a:p>
            <a:pPr algn="l"/>
            <a:r>
              <a:rPr lang="cs-CZ" dirty="0" smtClean="0"/>
              <a:t>Československo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85786" y="1600200"/>
            <a:ext cx="7901014" cy="4525963"/>
          </a:xfrm>
        </p:spPr>
        <p:txBody>
          <a:bodyPr>
            <a:normAutofit/>
          </a:bodyPr>
          <a:lstStyle/>
          <a:p>
            <a:r>
              <a:rPr lang="cs-CZ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1968</a:t>
            </a:r>
            <a:r>
              <a:rPr lang="cs-CZ" sz="1800" dirty="0" smtClean="0"/>
              <a:t> – Invaze sovětských vojsk</a:t>
            </a:r>
          </a:p>
          <a:p>
            <a:r>
              <a:rPr lang="cs-CZ" sz="1800" dirty="0" smtClean="0"/>
              <a:t>Vzniká Československá socialistická </a:t>
            </a:r>
            <a:br>
              <a:rPr lang="cs-CZ" sz="1800" dirty="0" smtClean="0"/>
            </a:br>
            <a:r>
              <a:rPr lang="cs-CZ" sz="1800" dirty="0" smtClean="0"/>
              <a:t>republika (ČSSR)</a:t>
            </a:r>
          </a:p>
          <a:p>
            <a:r>
              <a:rPr lang="cs-CZ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1989 </a:t>
            </a:r>
            <a:r>
              <a:rPr lang="cs-CZ" sz="1800" dirty="0" smtClean="0"/>
              <a:t>– Sametová revoluce</a:t>
            </a:r>
          </a:p>
          <a:p>
            <a:r>
              <a:rPr lang="cs-CZ" sz="1800" dirty="0" smtClean="0"/>
              <a:t>Rozpad sovětského bloku</a:t>
            </a:r>
          </a:p>
          <a:p>
            <a:r>
              <a:rPr lang="cs-CZ" sz="1800" dirty="0" smtClean="0"/>
              <a:t>Otevření hranic</a:t>
            </a:r>
          </a:p>
          <a:p>
            <a:r>
              <a:rPr lang="cs-CZ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31.12. 1992 </a:t>
            </a:r>
            <a:r>
              <a:rPr lang="cs-CZ" sz="1800" dirty="0" smtClean="0"/>
              <a:t>– rozpad Československa </a:t>
            </a:r>
          </a:p>
          <a:p>
            <a:endParaRPr lang="cs-CZ" sz="1800" dirty="0"/>
          </a:p>
        </p:txBody>
      </p:sp>
      <p:sp>
        <p:nvSpPr>
          <p:cNvPr id="13" name="Obdélník 12"/>
          <p:cNvSpPr/>
          <p:nvPr/>
        </p:nvSpPr>
        <p:spPr>
          <a:xfrm>
            <a:off x="0" y="0"/>
            <a:ext cx="249654" cy="6858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251520" y="0"/>
            <a:ext cx="216024" cy="6858000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5B5B"/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20" name="Picture 2" descr="http://upload.wikimedia.org/wikipedia/commons/thumb/e/ed/Coat_of_arms_of_the_Czech_Republic.svg/300px-Coat_of_arms_of_the_Czech_Republic.sv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6672"/>
            <a:ext cx="658245" cy="792088"/>
          </a:xfrm>
          <a:prstGeom prst="rect">
            <a:avLst/>
          </a:prstGeom>
          <a:noFill/>
        </p:spPr>
      </p:pic>
      <p:sp>
        <p:nvSpPr>
          <p:cNvPr id="15" name="TextovéPole 14"/>
          <p:cNvSpPr txBox="1"/>
          <p:nvPr/>
        </p:nvSpPr>
        <p:spPr>
          <a:xfrm>
            <a:off x="0" y="6642100"/>
            <a:ext cx="85725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ZŠ Hejnice 2010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5652120" y="764704"/>
            <a:ext cx="2448272" cy="27699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200" b="1" i="1" dirty="0" smtClean="0"/>
              <a:t>Památník okupace v Liberci</a:t>
            </a:r>
            <a:endParaRPr lang="cs-CZ" sz="1200" b="1" i="1" dirty="0"/>
          </a:p>
        </p:txBody>
      </p:sp>
      <p:pic>
        <p:nvPicPr>
          <p:cNvPr id="5122" name="Picture 2" descr="Soubor:Liberec 173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064" y="1412776"/>
            <a:ext cx="3161928" cy="4742892"/>
          </a:xfrm>
          <a:prstGeom prst="rect">
            <a:avLst/>
          </a:prstGeom>
          <a:noFill/>
        </p:spPr>
      </p:pic>
      <p:sp>
        <p:nvSpPr>
          <p:cNvPr id="11" name="TextovéPole 10"/>
          <p:cNvSpPr txBox="1"/>
          <p:nvPr/>
        </p:nvSpPr>
        <p:spPr>
          <a:xfrm>
            <a:off x="5940152" y="6237312"/>
            <a:ext cx="792088" cy="369332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Obr. 3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28662" y="274638"/>
            <a:ext cx="7758138" cy="1143000"/>
          </a:xfrm>
        </p:spPr>
        <p:txBody>
          <a:bodyPr/>
          <a:lstStyle/>
          <a:p>
            <a:pPr algn="l"/>
            <a:r>
              <a:rPr lang="cs-CZ" dirty="0" smtClean="0"/>
              <a:t>Česká republika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916832"/>
            <a:ext cx="7901014" cy="4525963"/>
          </a:xfrm>
        </p:spPr>
        <p:txBody>
          <a:bodyPr>
            <a:normAutofit/>
          </a:bodyPr>
          <a:lstStyle/>
          <a:p>
            <a:r>
              <a:rPr lang="cs-CZ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1.1. 1993</a:t>
            </a:r>
            <a:r>
              <a:rPr lang="cs-CZ" sz="1800" dirty="0" smtClean="0"/>
              <a:t> – Vzniká Česká republika</a:t>
            </a:r>
          </a:p>
          <a:p>
            <a:r>
              <a:rPr lang="cs-CZ" sz="1800" dirty="0" smtClean="0"/>
              <a:t>Prezidentem je Václav Havel</a:t>
            </a:r>
          </a:p>
          <a:p>
            <a:r>
              <a:rPr lang="cs-CZ" sz="1800" dirty="0" smtClean="0"/>
              <a:t>Premiérem Václav Klaus</a:t>
            </a:r>
          </a:p>
          <a:p>
            <a:r>
              <a:rPr lang="cs-CZ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1999 </a:t>
            </a:r>
            <a:r>
              <a:rPr lang="cs-CZ" sz="1800" dirty="0" smtClean="0"/>
              <a:t>– ČR se stává členem NATO</a:t>
            </a:r>
            <a:endParaRPr lang="cs-CZ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2003</a:t>
            </a:r>
            <a:r>
              <a:rPr lang="cs-CZ" sz="1800" dirty="0" smtClean="0"/>
              <a:t> – prezidentem se stává Václav Klaus</a:t>
            </a:r>
          </a:p>
          <a:p>
            <a:r>
              <a:rPr lang="cs-CZ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2004 </a:t>
            </a:r>
            <a:r>
              <a:rPr lang="cs-CZ" sz="1800" dirty="0" smtClean="0"/>
              <a:t>– Země vstupuje do EU </a:t>
            </a:r>
            <a:endParaRPr lang="cs-CZ" sz="1800" dirty="0"/>
          </a:p>
        </p:txBody>
      </p:sp>
      <p:sp>
        <p:nvSpPr>
          <p:cNvPr id="13" name="Obdélník 12"/>
          <p:cNvSpPr/>
          <p:nvPr/>
        </p:nvSpPr>
        <p:spPr>
          <a:xfrm>
            <a:off x="0" y="0"/>
            <a:ext cx="249654" cy="6858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251520" y="0"/>
            <a:ext cx="216024" cy="6858000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5B5B"/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20" name="Picture 2" descr="http://upload.wikimedia.org/wikipedia/commons/thumb/e/ed/Coat_of_arms_of_the_Czech_Republic.svg/300px-Coat_of_arms_of_the_Czech_Republic.sv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6672"/>
            <a:ext cx="658245" cy="792088"/>
          </a:xfrm>
          <a:prstGeom prst="rect">
            <a:avLst/>
          </a:prstGeom>
          <a:noFill/>
        </p:spPr>
      </p:pic>
      <p:sp>
        <p:nvSpPr>
          <p:cNvPr id="15" name="TextovéPole 14"/>
          <p:cNvSpPr txBox="1"/>
          <p:nvPr/>
        </p:nvSpPr>
        <p:spPr>
          <a:xfrm>
            <a:off x="0" y="6642100"/>
            <a:ext cx="85725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ZŠ Hejnice 2010</a:t>
            </a:r>
          </a:p>
        </p:txBody>
      </p:sp>
      <p:pic>
        <p:nvPicPr>
          <p:cNvPr id="2050" name="Picture 2" descr="Soubor:Vaclav Klaus headshot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1340768"/>
            <a:ext cx="3528392" cy="5218536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3995936" y="6165304"/>
            <a:ext cx="792088" cy="369332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Obr. 4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0"/>
            <a:ext cx="7758138" cy="1143000"/>
          </a:xfrm>
        </p:spPr>
        <p:txBody>
          <a:bodyPr/>
          <a:lstStyle/>
          <a:p>
            <a:pPr algn="l"/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85786" y="980728"/>
            <a:ext cx="8178702" cy="5145435"/>
          </a:xfrm>
        </p:spPr>
        <p:txBody>
          <a:bodyPr>
            <a:normAutofit/>
          </a:bodyPr>
          <a:lstStyle/>
          <a:p>
            <a:r>
              <a:rPr lang="cs-CZ" sz="1600" dirty="0" smtClean="0"/>
              <a:t>Obr. 1: Charles </a:t>
            </a:r>
            <a:r>
              <a:rPr lang="cs-CZ" sz="1600" dirty="0" smtClean="0"/>
              <a:t>IV-John </a:t>
            </a:r>
            <a:r>
              <a:rPr lang="cs-CZ" sz="1600" dirty="0" err="1" smtClean="0"/>
              <a:t>Ocko</a:t>
            </a:r>
            <a:r>
              <a:rPr lang="cs-CZ" sz="1600" dirty="0" smtClean="0"/>
              <a:t> </a:t>
            </a:r>
            <a:r>
              <a:rPr lang="cs-CZ" sz="1600" dirty="0" err="1" smtClean="0"/>
              <a:t>votive</a:t>
            </a:r>
            <a:r>
              <a:rPr lang="cs-CZ" sz="1600" dirty="0" smtClean="0"/>
              <a:t> </a:t>
            </a:r>
            <a:r>
              <a:rPr lang="cs-CZ" sz="1600" dirty="0" err="1" smtClean="0"/>
              <a:t>picture</a:t>
            </a:r>
            <a:r>
              <a:rPr lang="cs-CZ" sz="1600" dirty="0" smtClean="0"/>
              <a:t>-fragment.</a:t>
            </a:r>
            <a:r>
              <a:rPr lang="cs-CZ" sz="1600" dirty="0" err="1" smtClean="0"/>
              <a:t>jpg</a:t>
            </a:r>
            <a:r>
              <a:rPr lang="cs-CZ" sz="1600" dirty="0" smtClean="0"/>
              <a:t>. In </a:t>
            </a:r>
            <a:r>
              <a:rPr lang="cs-CZ" sz="1600" i="1" dirty="0" err="1" smtClean="0"/>
              <a:t>Wikipedia</a:t>
            </a:r>
            <a:r>
              <a:rPr lang="cs-CZ" sz="1600" i="1" dirty="0" smtClean="0"/>
              <a:t> : </a:t>
            </a:r>
            <a:r>
              <a:rPr lang="cs-CZ" sz="1600" i="1" dirty="0" err="1" smtClean="0"/>
              <a:t>the</a:t>
            </a:r>
            <a:r>
              <a:rPr lang="cs-CZ" sz="1600" i="1" dirty="0" smtClean="0"/>
              <a:t> free </a:t>
            </a:r>
            <a:r>
              <a:rPr lang="cs-CZ" sz="1600" i="1" dirty="0" err="1" smtClean="0"/>
              <a:t>encyclopedia</a:t>
            </a:r>
            <a:r>
              <a:rPr lang="cs-CZ" sz="1600" dirty="0" smtClean="0"/>
              <a:t> [online]. St. </a:t>
            </a:r>
            <a:r>
              <a:rPr lang="cs-CZ" sz="1600" dirty="0" err="1" smtClean="0"/>
              <a:t>Petersburg</a:t>
            </a:r>
            <a:r>
              <a:rPr lang="cs-CZ" sz="1600" dirty="0" smtClean="0"/>
              <a:t> (Florida) : </a:t>
            </a:r>
            <a:r>
              <a:rPr lang="cs-CZ" sz="1600" dirty="0" err="1" smtClean="0"/>
              <a:t>Wikipedia</a:t>
            </a:r>
            <a:r>
              <a:rPr lang="cs-CZ" sz="1600" dirty="0" smtClean="0"/>
              <a:t> </a:t>
            </a:r>
            <a:r>
              <a:rPr lang="cs-CZ" sz="1600" dirty="0" err="1" smtClean="0"/>
              <a:t>Foundation</a:t>
            </a:r>
            <a:r>
              <a:rPr lang="cs-CZ" sz="1600" dirty="0" smtClean="0"/>
              <a:t>, [cit. 2011-03-02]. Dostupné z WWW</a:t>
            </a:r>
            <a:r>
              <a:rPr lang="cs-CZ" sz="1600" dirty="0" smtClean="0"/>
              <a:t>:&lt; </a:t>
            </a:r>
            <a:r>
              <a:rPr lang="cs-CZ" sz="1600" dirty="0" smtClean="0">
                <a:hlinkClick r:id="rId2"/>
              </a:rPr>
              <a:t>http</a:t>
            </a:r>
            <a:r>
              <a:rPr lang="cs-CZ" sz="1600" dirty="0" smtClean="0">
                <a:hlinkClick r:id="rId2"/>
              </a:rPr>
              <a:t>://</a:t>
            </a:r>
            <a:r>
              <a:rPr lang="cs-CZ" sz="1600" dirty="0" smtClean="0">
                <a:hlinkClick r:id="rId2"/>
              </a:rPr>
              <a:t>cs.wikipedia.org/wiki/Soubor:Charles_IV-John_Ocko_votive_picture-fragment.jpg</a:t>
            </a:r>
            <a:r>
              <a:rPr lang="cs-CZ" sz="1600" dirty="0" smtClean="0"/>
              <a:t>&gt;. </a:t>
            </a:r>
            <a:r>
              <a:rPr lang="cs-CZ" sz="1600" dirty="0" smtClean="0"/>
              <a:t>Jako volné dílo.</a:t>
            </a:r>
          </a:p>
          <a:p>
            <a:r>
              <a:rPr lang="cs-CZ" sz="1600" dirty="0" smtClean="0"/>
              <a:t>Obr. 2:Tom%C3%A1%C5%A1 </a:t>
            </a:r>
            <a:r>
              <a:rPr lang="cs-CZ" sz="1600" dirty="0" err="1" smtClean="0"/>
              <a:t>Garrigue</a:t>
            </a:r>
            <a:r>
              <a:rPr lang="cs-CZ" sz="1600" dirty="0" smtClean="0"/>
              <a:t> Masaryk 1925.PNG. In </a:t>
            </a:r>
            <a:r>
              <a:rPr lang="cs-CZ" sz="1600" i="1" dirty="0" err="1" smtClean="0"/>
              <a:t>Wikipedia</a:t>
            </a:r>
            <a:r>
              <a:rPr lang="cs-CZ" sz="1600" i="1" dirty="0" smtClean="0"/>
              <a:t> : </a:t>
            </a:r>
            <a:r>
              <a:rPr lang="cs-CZ" sz="1600" i="1" dirty="0" err="1" smtClean="0"/>
              <a:t>the</a:t>
            </a:r>
            <a:r>
              <a:rPr lang="cs-CZ" sz="1600" i="1" dirty="0" smtClean="0"/>
              <a:t> free </a:t>
            </a:r>
            <a:r>
              <a:rPr lang="cs-CZ" sz="1600" i="1" dirty="0" err="1" smtClean="0"/>
              <a:t>encyclopedia</a:t>
            </a:r>
            <a:r>
              <a:rPr lang="cs-CZ" sz="1600" dirty="0" smtClean="0"/>
              <a:t> [online]. St. </a:t>
            </a:r>
            <a:r>
              <a:rPr lang="cs-CZ" sz="1600" dirty="0" err="1" smtClean="0"/>
              <a:t>Petersburg</a:t>
            </a:r>
            <a:r>
              <a:rPr lang="cs-CZ" sz="1600" dirty="0" smtClean="0"/>
              <a:t> (Florida) : </a:t>
            </a:r>
            <a:r>
              <a:rPr lang="cs-CZ" sz="1600" dirty="0" err="1" smtClean="0"/>
              <a:t>Wikipedia</a:t>
            </a:r>
            <a:r>
              <a:rPr lang="cs-CZ" sz="1600" dirty="0" smtClean="0"/>
              <a:t> </a:t>
            </a:r>
            <a:r>
              <a:rPr lang="cs-CZ" sz="1600" dirty="0" err="1" smtClean="0"/>
              <a:t>Foundation</a:t>
            </a:r>
            <a:r>
              <a:rPr lang="cs-CZ" sz="1600" dirty="0" smtClean="0"/>
              <a:t>, [cit. 2011-03-02]. Dostupné z </a:t>
            </a:r>
            <a:r>
              <a:rPr lang="cs-CZ" sz="1600" dirty="0" smtClean="0"/>
              <a:t>WWW:</a:t>
            </a:r>
            <a:r>
              <a:rPr lang="cs-CZ" sz="1600" dirty="0" smtClean="0">
                <a:hlinkClick r:id="rId3"/>
              </a:rPr>
              <a:t>http</a:t>
            </a:r>
            <a:r>
              <a:rPr lang="cs-CZ" sz="1600" dirty="0" smtClean="0">
                <a:hlinkClick r:id="rId3"/>
              </a:rPr>
              <a:t>://</a:t>
            </a:r>
            <a:r>
              <a:rPr lang="cs-CZ" sz="1600" dirty="0" err="1" smtClean="0">
                <a:hlinkClick r:id="rId3"/>
              </a:rPr>
              <a:t>cs.wikipedia.org</a:t>
            </a:r>
            <a:r>
              <a:rPr lang="cs-CZ" sz="1600" dirty="0" smtClean="0">
                <a:hlinkClick r:id="rId3"/>
              </a:rPr>
              <a:t>/</a:t>
            </a:r>
            <a:r>
              <a:rPr lang="cs-CZ" sz="1600" dirty="0" err="1" smtClean="0">
                <a:hlinkClick r:id="rId3"/>
              </a:rPr>
              <a:t>wiki</a:t>
            </a:r>
            <a:r>
              <a:rPr lang="cs-CZ" sz="1600" dirty="0" smtClean="0">
                <a:hlinkClick r:id="rId3"/>
              </a:rPr>
              <a:t>/Soubor:Tom%C3%A1%C5%A1_</a:t>
            </a:r>
            <a:r>
              <a:rPr lang="cs-CZ" sz="1600" dirty="0" err="1" smtClean="0">
                <a:hlinkClick r:id="rId3"/>
              </a:rPr>
              <a:t>Garrigue</a:t>
            </a:r>
            <a:r>
              <a:rPr lang="cs-CZ" sz="1600" dirty="0" smtClean="0">
                <a:hlinkClick r:id="rId3"/>
              </a:rPr>
              <a:t>_Masaryk_1925.PNG</a:t>
            </a:r>
            <a:r>
              <a:rPr lang="cs-CZ" sz="1600" dirty="0" smtClean="0"/>
              <a:t> jako volné dílo.</a:t>
            </a:r>
            <a:endParaRPr lang="cs-CZ" sz="1600" dirty="0" smtClean="0"/>
          </a:p>
          <a:p>
            <a:r>
              <a:rPr lang="cs-CZ" sz="1600" dirty="0" smtClean="0"/>
              <a:t>Obr. 3:Liberec </a:t>
            </a:r>
            <a:r>
              <a:rPr lang="cs-CZ" sz="1600" dirty="0" smtClean="0"/>
              <a:t>173.jpg. In </a:t>
            </a:r>
            <a:r>
              <a:rPr lang="cs-CZ" sz="1600" i="1" dirty="0" err="1" smtClean="0"/>
              <a:t>Wikipedia</a:t>
            </a:r>
            <a:r>
              <a:rPr lang="cs-CZ" sz="1600" i="1" dirty="0" smtClean="0"/>
              <a:t> : </a:t>
            </a:r>
            <a:r>
              <a:rPr lang="cs-CZ" sz="1600" i="1" dirty="0" err="1" smtClean="0"/>
              <a:t>the</a:t>
            </a:r>
            <a:r>
              <a:rPr lang="cs-CZ" sz="1600" i="1" dirty="0" smtClean="0"/>
              <a:t> free </a:t>
            </a:r>
            <a:r>
              <a:rPr lang="cs-CZ" sz="1600" i="1" dirty="0" err="1" smtClean="0"/>
              <a:t>encyclopedia</a:t>
            </a:r>
            <a:r>
              <a:rPr lang="cs-CZ" sz="1600" dirty="0" smtClean="0"/>
              <a:t> [online]. St. </a:t>
            </a:r>
            <a:r>
              <a:rPr lang="cs-CZ" sz="1600" dirty="0" err="1" smtClean="0"/>
              <a:t>Petersburg</a:t>
            </a:r>
            <a:r>
              <a:rPr lang="cs-CZ" sz="1600" dirty="0" smtClean="0"/>
              <a:t> (Florida) : </a:t>
            </a:r>
            <a:r>
              <a:rPr lang="cs-CZ" sz="1600" dirty="0" err="1" smtClean="0"/>
              <a:t>Wikipedia</a:t>
            </a:r>
            <a:r>
              <a:rPr lang="cs-CZ" sz="1600" dirty="0" smtClean="0"/>
              <a:t> </a:t>
            </a:r>
            <a:r>
              <a:rPr lang="cs-CZ" sz="1600" dirty="0" err="1" smtClean="0"/>
              <a:t>Foundation</a:t>
            </a:r>
            <a:r>
              <a:rPr lang="cs-CZ" sz="1600" dirty="0" smtClean="0"/>
              <a:t>, [cit. 2011-03-02]. Dostupné z WWW: </a:t>
            </a:r>
            <a:r>
              <a:rPr lang="cs-CZ" sz="1600" dirty="0" smtClean="0">
                <a:hlinkClick r:id="rId4"/>
              </a:rPr>
              <a:t>http</a:t>
            </a:r>
            <a:r>
              <a:rPr lang="cs-CZ" sz="1600" dirty="0" smtClean="0">
                <a:hlinkClick r:id="rId4"/>
              </a:rPr>
              <a:t>://</a:t>
            </a:r>
            <a:r>
              <a:rPr lang="cs-CZ" sz="1600" dirty="0" smtClean="0">
                <a:hlinkClick r:id="rId4"/>
              </a:rPr>
              <a:t>cs.wikipedia.org/wiki/Soubor:Liberec_173.jpg</a:t>
            </a:r>
            <a:r>
              <a:rPr lang="cs-CZ" sz="1600" dirty="0" smtClean="0"/>
              <a:t> pod licencí </a:t>
            </a:r>
            <a:r>
              <a:rPr lang="cs-CZ" sz="1600" dirty="0" err="1" smtClean="0">
                <a:hlinkClick r:id="rId5" tooltip="w:cs:Creative Commons"/>
              </a:rPr>
              <a:t>Creative</a:t>
            </a:r>
            <a:r>
              <a:rPr lang="cs-CZ" sz="1600" dirty="0" smtClean="0">
                <a:hlinkClick r:id="rId5" tooltip="w:cs:Creative Commons"/>
              </a:rPr>
              <a:t> </a:t>
            </a:r>
            <a:r>
              <a:rPr lang="cs-CZ" sz="1600" dirty="0" err="1" smtClean="0">
                <a:hlinkClick r:id="rId5" tooltip="w:cs:Creative Commons"/>
              </a:rPr>
              <a:t>Commons</a:t>
            </a:r>
            <a:r>
              <a:rPr lang="cs-CZ" sz="1600" dirty="0" smtClean="0"/>
              <a:t>. Autor Matěj </a:t>
            </a:r>
            <a:r>
              <a:rPr lang="cs-CZ" sz="1600" dirty="0" err="1" smtClean="0"/>
              <a:t>Baťha</a:t>
            </a:r>
            <a:endParaRPr lang="cs-CZ" sz="1600" dirty="0" smtClean="0"/>
          </a:p>
          <a:p>
            <a:r>
              <a:rPr lang="cs-CZ" sz="1600" dirty="0" smtClean="0"/>
              <a:t>Obr. 4:</a:t>
            </a:r>
            <a:r>
              <a:rPr lang="cs-CZ" sz="1600" dirty="0" err="1" smtClean="0"/>
              <a:t>Vaclav</a:t>
            </a:r>
            <a:r>
              <a:rPr lang="cs-CZ" sz="1600" dirty="0" smtClean="0"/>
              <a:t> </a:t>
            </a:r>
            <a:r>
              <a:rPr lang="cs-CZ" sz="1600" dirty="0" smtClean="0"/>
              <a:t>Klaus </a:t>
            </a:r>
            <a:r>
              <a:rPr lang="cs-CZ" sz="1600" dirty="0" err="1" smtClean="0"/>
              <a:t>headshot.jpg</a:t>
            </a:r>
            <a:r>
              <a:rPr lang="cs-CZ" sz="1600" dirty="0" smtClean="0"/>
              <a:t>. In </a:t>
            </a:r>
            <a:r>
              <a:rPr lang="cs-CZ" sz="1600" i="1" dirty="0" err="1" smtClean="0"/>
              <a:t>Wikipedia</a:t>
            </a:r>
            <a:r>
              <a:rPr lang="cs-CZ" sz="1600" i="1" dirty="0" smtClean="0"/>
              <a:t> : </a:t>
            </a:r>
            <a:r>
              <a:rPr lang="cs-CZ" sz="1600" i="1" dirty="0" err="1" smtClean="0"/>
              <a:t>the</a:t>
            </a:r>
            <a:r>
              <a:rPr lang="cs-CZ" sz="1600" i="1" dirty="0" smtClean="0"/>
              <a:t> free </a:t>
            </a:r>
            <a:r>
              <a:rPr lang="cs-CZ" sz="1600" i="1" dirty="0" err="1" smtClean="0"/>
              <a:t>encyclopedia</a:t>
            </a:r>
            <a:r>
              <a:rPr lang="cs-CZ" sz="1600" dirty="0" smtClean="0"/>
              <a:t> [online]. St. </a:t>
            </a:r>
            <a:r>
              <a:rPr lang="cs-CZ" sz="1600" dirty="0" err="1" smtClean="0"/>
              <a:t>Petersburg</a:t>
            </a:r>
            <a:r>
              <a:rPr lang="cs-CZ" sz="1600" dirty="0" smtClean="0"/>
              <a:t> (Florida) : </a:t>
            </a:r>
            <a:r>
              <a:rPr lang="cs-CZ" sz="1600" dirty="0" err="1" smtClean="0"/>
              <a:t>Wikipedia</a:t>
            </a:r>
            <a:r>
              <a:rPr lang="cs-CZ" sz="1600" dirty="0" smtClean="0"/>
              <a:t> </a:t>
            </a:r>
            <a:r>
              <a:rPr lang="cs-CZ" sz="1600" dirty="0" err="1" smtClean="0"/>
              <a:t>Foundation</a:t>
            </a:r>
            <a:r>
              <a:rPr lang="cs-CZ" sz="1600" dirty="0" smtClean="0"/>
              <a:t>, [cit. 2011-03-02]. Dostupné z WWW: &lt;http://cs.wikipedia.org/wiki/Soubor:Vaclav_Klaus_headshot.jpg</a:t>
            </a:r>
            <a:r>
              <a:rPr lang="cs-CZ" sz="1600" dirty="0" smtClean="0"/>
              <a:t>&gt; pod licencí </a:t>
            </a:r>
            <a:r>
              <a:rPr lang="cs-CZ" sz="1600" dirty="0" err="1" smtClean="0">
                <a:hlinkClick r:id="rId5" tooltip="w:cs:Creative Commons"/>
              </a:rPr>
              <a:t>Creative</a:t>
            </a:r>
            <a:r>
              <a:rPr lang="cs-CZ" sz="1600" dirty="0" smtClean="0">
                <a:hlinkClick r:id="rId5" tooltip="w:cs:Creative Commons"/>
              </a:rPr>
              <a:t> </a:t>
            </a:r>
            <a:r>
              <a:rPr lang="cs-CZ" sz="1600" dirty="0" err="1" smtClean="0">
                <a:hlinkClick r:id="rId5" tooltip="w:cs:Creative Commons"/>
              </a:rPr>
              <a:t>Commons</a:t>
            </a:r>
            <a:r>
              <a:rPr lang="cs-CZ" sz="1600" dirty="0" smtClean="0"/>
              <a:t>.</a:t>
            </a:r>
          </a:p>
          <a:p>
            <a:r>
              <a:rPr lang="cs-CZ" sz="1600" dirty="0" smtClean="0"/>
              <a:t>Autorem materiálu a všech jeho částí, není-li uvedeno jinak, je Mgr. Jan Kašpar.</a:t>
            </a:r>
          </a:p>
          <a:p>
            <a:endParaRPr lang="cs-CZ" sz="1600" dirty="0" smtClean="0"/>
          </a:p>
        </p:txBody>
      </p:sp>
      <p:sp>
        <p:nvSpPr>
          <p:cNvPr id="13" name="Obdélník 12"/>
          <p:cNvSpPr/>
          <p:nvPr/>
        </p:nvSpPr>
        <p:spPr>
          <a:xfrm>
            <a:off x="0" y="0"/>
            <a:ext cx="249654" cy="6858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251520" y="0"/>
            <a:ext cx="216024" cy="6858000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5B5B"/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20" name="Picture 2" descr="http://upload.wikimedia.org/wikipedia/commons/thumb/e/ed/Coat_of_arms_of_the_Czech_Republic.svg/300px-Coat_of_arms_of_the_Czech_Republic.svg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476672"/>
            <a:ext cx="658245" cy="792088"/>
          </a:xfrm>
          <a:prstGeom prst="rect">
            <a:avLst/>
          </a:prstGeom>
          <a:noFill/>
        </p:spPr>
      </p:pic>
      <p:sp>
        <p:nvSpPr>
          <p:cNvPr id="15" name="TextovéPole 14"/>
          <p:cNvSpPr txBox="1"/>
          <p:nvPr/>
        </p:nvSpPr>
        <p:spPr>
          <a:xfrm>
            <a:off x="0" y="6642100"/>
            <a:ext cx="85725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ZŠ Hejnice 2010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2165</TotalTime>
  <Words>315</Words>
  <Application>Microsoft Office PowerPoint</Application>
  <PresentationFormat>Předvádění na obrazovce (4:3)</PresentationFormat>
  <Paragraphs>79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Česká republika</vt:lpstr>
      <vt:lpstr>Vznik a vývoj českých zemí</vt:lpstr>
      <vt:lpstr>Snímek 3</vt:lpstr>
      <vt:lpstr>Vývoj českých zemí</vt:lpstr>
      <vt:lpstr>Československo</vt:lpstr>
      <vt:lpstr>Československo</vt:lpstr>
      <vt:lpstr>Československo</vt:lpstr>
      <vt:lpstr>Česká republika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Ústecký kraj</dc:title>
  <dc:creator>Honza</dc:creator>
  <cp:lastModifiedBy>HONZA</cp:lastModifiedBy>
  <cp:revision>442</cp:revision>
  <dcterms:created xsi:type="dcterms:W3CDTF">2010-05-06T15:35:09Z</dcterms:created>
  <dcterms:modified xsi:type="dcterms:W3CDTF">2011-03-14T11:20:11Z</dcterms:modified>
</cp:coreProperties>
</file>