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8" r:id="rId4"/>
    <p:sldId id="259" r:id="rId5"/>
    <p:sldId id="262" r:id="rId6"/>
    <p:sldId id="264" r:id="rId7"/>
    <p:sldId id="263" r:id="rId8"/>
    <p:sldId id="289" r:id="rId9"/>
    <p:sldId id="265" r:id="rId10"/>
    <p:sldId id="266" r:id="rId11"/>
    <p:sldId id="271" r:id="rId12"/>
    <p:sldId id="272" r:id="rId13"/>
    <p:sldId id="273" r:id="rId14"/>
    <p:sldId id="274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7" r:id="rId24"/>
    <p:sldId id="285" r:id="rId25"/>
    <p:sldId id="286" r:id="rId26"/>
    <p:sldId id="28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466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643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728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658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516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360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024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259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73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48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233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9B781-1232-4A69-935E-6C282AB1E2ED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86572-137B-4B2F-BC04-EE42E1086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428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9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wmf"/><Relationship Id="rId4" Type="http://schemas.openxmlformats.org/officeDocument/2006/relationships/image" Target="../media/image33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wmf"/><Relationship Id="rId4" Type="http://schemas.openxmlformats.org/officeDocument/2006/relationships/image" Target="../media/image37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808559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2000" endA="300" endPos="35000" dir="5400000" sy="-100000" algn="bl" rotWithShape="0"/>
                </a:effectLst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Název:VY_32_INOVACE_3B_20_Péče o kůži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Péče o kůži 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 4 70839921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728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4276054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Člověk a příroda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3 – 13 jsou výkladové. Žáci mohou výklad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doplňovat vlastními poznatky z nižších ročníků.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snímcích 10 – 13 si žáci opakují první pomoc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při poraněních kůže.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Snímky14 – 25 jsou opakovací: žáci spojují druh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poranění s typem pomoci. </a:t>
                      </a:r>
                      <a:r>
                        <a:rPr lang="cs-CZ" dirty="0" smtClean="0"/>
                        <a:t>V </a:t>
                      </a:r>
                      <a:r>
                        <a:rPr lang="cs-CZ" dirty="0" smtClean="0"/>
                        <a:t>2. části opakování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doplňují  údaje do vět – pomocí pera 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interaktivní tabuli nebo v tištěné podobě jako PL.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a úkoly k opakování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1474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děrná páska 2"/>
          <p:cNvSpPr/>
          <p:nvPr/>
        </p:nvSpPr>
        <p:spPr>
          <a:xfrm>
            <a:off x="1211885" y="1268760"/>
            <a:ext cx="6552728" cy="3312368"/>
          </a:xfrm>
          <a:prstGeom prst="flowChartPunchedTape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PÉČE O KŮŽI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QY3N08WD\MC900300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769" y="4581516"/>
            <a:ext cx="1847088" cy="1568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Y3N08WD\MC900233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157" y="4544678"/>
            <a:ext cx="2270911" cy="201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LIUIXJS2\MC9003349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8216" y="4901390"/>
            <a:ext cx="1821485" cy="18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LIUIXJS2\MC9003348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6170" y="49774"/>
            <a:ext cx="1351857" cy="124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Speciální školy\AppData\Local\Microsoft\Windows\Temporary Internet Files\Content.IE5\GUQKYWHK\MC900332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61362">
            <a:off x="280469" y="173632"/>
            <a:ext cx="1345997" cy="18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peciální školy\AppData\Local\Microsoft\Windows\Temporary Internet Files\Content.IE5\GUQKYWHK\MC9003831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051740"/>
            <a:ext cx="169529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Speciální školy\AppData\Local\Microsoft\Windows\Temporary Internet Files\Content.IE5\H08AKG9F\MM90035663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94" y="2646219"/>
            <a:ext cx="10287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Speciální školy\AppData\Local\Microsoft\Windows\Temporary Internet Files\Content.IE5\QY3N08WD\MM900365300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368" y="2608119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Speciální školy\AppData\Local\Microsoft\Windows\Temporary Internet Files\Content.IE5\GUQKYWHK\MC9003309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0513" y="43916"/>
            <a:ext cx="1499188" cy="165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770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požadavek péče o kůži je čistota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97552" cy="468052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Každý má mít svůj ručník, žínku a mýdlo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Důležitá je péče o vlasy i nehty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Součástí péče o kůži je i rozumné </a:t>
            </a:r>
            <a:r>
              <a:rPr lang="cs-CZ" b="1" dirty="0" smtClean="0">
                <a:solidFill>
                  <a:schemeClr val="tx1"/>
                </a:solidFill>
              </a:rPr>
              <a:t>otužování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76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Základní požadavek péče je čistota</a:t>
            </a:r>
            <a:endParaRPr lang="cs-CZ" sz="3200" dirty="0"/>
          </a:p>
        </p:txBody>
      </p:sp>
      <p:sp>
        <p:nvSpPr>
          <p:cNvPr id="3" name="Vývojový diagram: děrná páska 2"/>
          <p:cNvSpPr/>
          <p:nvPr/>
        </p:nvSpPr>
        <p:spPr>
          <a:xfrm>
            <a:off x="539552" y="1586461"/>
            <a:ext cx="2952328" cy="2592288"/>
          </a:xfrm>
          <a:prstGeom prst="flowChartPunchedTap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Každý má svůj ručník</a:t>
            </a:r>
            <a:endParaRPr lang="cs-CZ" sz="2800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3275856" y="4005064"/>
            <a:ext cx="2952328" cy="2592288"/>
          </a:xfrm>
          <a:prstGeom prst="flowChartPunchedTap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Každý má svou žínku</a:t>
            </a:r>
            <a:endParaRPr lang="cs-CZ" sz="2800" dirty="0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5652120" y="1340768"/>
            <a:ext cx="2952328" cy="2592288"/>
          </a:xfrm>
          <a:prstGeom prst="flowChartPunchedTap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Každý má své mýdlo</a:t>
            </a:r>
            <a:endParaRPr lang="cs-CZ" sz="2800" dirty="0"/>
          </a:p>
        </p:txBody>
      </p:sp>
      <p:pic>
        <p:nvPicPr>
          <p:cNvPr id="6" name="Picture 8" descr="C:\Users\Speciální školy\AppData\Local\Microsoft\Windows\Temporary Internet Files\Content.IE5\H08AKG9F\MP9004244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3067" y="4400957"/>
            <a:ext cx="1694529" cy="2304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peciální školy\AppData\Local\Microsoft\Windows\Temporary Internet Files\Content.IE5\GUQKYWHK\MP9003373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94" y="4293096"/>
            <a:ext cx="1735871" cy="243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eciální školy\AppData\Local\Microsoft\Windows\Temporary Internet Files\Content.IE5\LIUIXJS2\MP9003373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96197"/>
            <a:ext cx="1407275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677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Důležitá je i péče o nehty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GUQKYWHK\MP9003374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QY3N08WD\MP9004305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581128"/>
            <a:ext cx="2903315" cy="2129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GUQKYWHK\MC9002505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47187"/>
            <a:ext cx="2400677" cy="20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eciální školy\AppData\Local\Microsoft\Windows\Temporary Internet Files\Content.IE5\H08AKG9F\MP90033739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57272"/>
            <a:ext cx="1872208" cy="262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peciální školy\AppData\Local\Microsoft\Windows\Temporary Internet Files\Content.IE5\LIUIXJS2\MP9004117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772" y="1245490"/>
            <a:ext cx="2503140" cy="3752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Speciální školy\AppData\Local\Microsoft\Windows\Temporary Internet Files\Content.IE5\QY3N08WD\MC9003548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324752"/>
            <a:ext cx="1822399" cy="138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16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6545"/>
            <a:ext cx="8229600" cy="1143000"/>
          </a:xfrm>
        </p:spPr>
        <p:txBody>
          <a:bodyPr/>
          <a:lstStyle/>
          <a:p>
            <a:r>
              <a:rPr lang="cs-CZ" dirty="0" smtClean="0"/>
              <a:t>Musíme pečovat též o vlasy 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QY3N08WD\MP9004422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216024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GUQKYWHK\MP9003373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583" y="1506593"/>
            <a:ext cx="1952616" cy="27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Y3N08WD\MP9004229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718" y="1453239"/>
            <a:ext cx="2330209" cy="2844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LIUIXJS2\MP9002894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379346"/>
            <a:ext cx="1535422" cy="231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QY3N08WD\MP90040351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460" y="4874819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360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Muži musí pečovat i o vousy</a:t>
            </a:r>
            <a:endParaRPr lang="cs-CZ" dirty="0"/>
          </a:p>
        </p:txBody>
      </p:sp>
      <p:pic>
        <p:nvPicPr>
          <p:cNvPr id="6146" name="Picture 2" descr="C:\Users\Speciální školy\AppData\Local\Microsoft\Windows\Temporary Internet Files\Content.IE5\QY3N08WD\MP9004141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40768"/>
            <a:ext cx="2397131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peciální školy\AppData\Local\Microsoft\Windows\Temporary Internet Files\Content.IE5\GUQKYWHK\MP9004090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708449"/>
            <a:ext cx="306896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Speciální školy\AppData\Local\Microsoft\Windows\Temporary Internet Files\Content.IE5\H08AKG9F\MP9004074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435" y="1556792"/>
            <a:ext cx="3707565" cy="247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Speciální školy\AppData\Local\Microsoft\Windows\Temporary Internet Files\Content.IE5\LIUIXJS2\MP9003373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708" y="4429294"/>
            <a:ext cx="1532486" cy="2148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LIUIXJS2\MC9003349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96384"/>
            <a:ext cx="1677259" cy="1723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Speciální školy\AppData\Local\Microsoft\Windows\Temporary Internet Files\Content.IE5\QY3N08WD\MC9003968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00808"/>
            <a:ext cx="1642262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255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Součástí péče o kůži je i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otužování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Zvyšuje odolnost organismu proti nemocem</a:t>
            </a:r>
          </a:p>
          <a:p>
            <a:r>
              <a:rPr lang="cs-CZ" dirty="0" smtClean="0"/>
              <a:t>Zvyšuje schopnost organismu reagovat na změny okolní teploty</a:t>
            </a:r>
          </a:p>
          <a:p>
            <a:r>
              <a:rPr lang="cs-CZ" dirty="0" smtClean="0"/>
              <a:t>Má-li </a:t>
            </a:r>
            <a:r>
              <a:rPr lang="cs-CZ" dirty="0" smtClean="0"/>
              <a:t>být účinné musí se provádět pravidelně celý rok</a:t>
            </a:r>
          </a:p>
          <a:p>
            <a:r>
              <a:rPr lang="cs-CZ" dirty="0" smtClean="0"/>
              <a:t>Jeho základem je voda, pobyt na čerstvém vzduchu a rozumné slunění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09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Poranění kůže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Dochází k němu často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Může být poraněna mechanicky – elektrickým proudem </a:t>
            </a:r>
            <a:r>
              <a:rPr lang="cs-CZ" dirty="0" smtClean="0">
                <a:solidFill>
                  <a:schemeClr val="tx1"/>
                </a:solidFill>
              </a:rPr>
              <a:t>– popálením </a:t>
            </a:r>
            <a:r>
              <a:rPr lang="cs-CZ" dirty="0" smtClean="0">
                <a:solidFill>
                  <a:schemeClr val="tx1"/>
                </a:solidFill>
              </a:rPr>
              <a:t>a omrznutím – poleptáním chemikáliemi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Je vstupní branou infekce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peciální školy\AppData\Local\Microsoft\Windows\Temporary Internet Files\Content.IE5\H08AKG9F\MP900448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9204" y="3914369"/>
            <a:ext cx="2747797" cy="206084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189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 při poranění kůže - 1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ODŘENINY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Omyjeme čistou vodou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Otřeme dezinfekčním  prostředkem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Překryjeme náplastí 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s </a:t>
            </a:r>
            <a:r>
              <a:rPr lang="cs-CZ" sz="2800" dirty="0" smtClean="0">
                <a:solidFill>
                  <a:schemeClr val="tx1"/>
                </a:solidFill>
              </a:rPr>
              <a:t>polštářkem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KRVÁCENÍ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Zastavíme krvácení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Okolí rány dezinfikujeme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Dopravíme k lékařskému oš</a:t>
            </a:r>
            <a:r>
              <a:rPr lang="cs-CZ" dirty="0" smtClean="0"/>
              <a:t>etření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258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První pomoc při poranění </a:t>
            </a:r>
            <a:r>
              <a:rPr lang="cs-CZ" dirty="0" smtClean="0"/>
              <a:t>kůže - 2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POPÁLENINY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395536" y="2204864"/>
            <a:ext cx="4040188" cy="395128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Lehké popáleniny – chladíme ve studené vodě a kryjeme sterilním obvazem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Těžší popáleniny – přivoláme lékaře, postiženého převezeme do nemocnice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OMRZLINY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Lehké omrzliny – ponoříme postiženou část do vlahé vody         a teple zabalíme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Těžké omrzliny – přiložíme sterilní obvaz a přivoláme lékaře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79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První pomoc při poranění </a:t>
            </a:r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POLEPTÁNÍ KYSELINOU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1758181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Omyjeme proudem vody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POLEPTÁNÍ LOUHEM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1758181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Omýváme proudem vody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4365104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Po těžkých poraněních mohou zůstat na kůži </a:t>
            </a:r>
            <a:r>
              <a:rPr lang="cs-CZ" sz="3000" dirty="0" smtClean="0">
                <a:solidFill>
                  <a:srgbClr val="C00000"/>
                </a:solidFill>
              </a:rPr>
              <a:t>jizvy</a:t>
            </a:r>
            <a:r>
              <a:rPr lang="cs-CZ" sz="3000" dirty="0" smtClean="0"/>
              <a:t>.</a:t>
            </a:r>
          </a:p>
          <a:p>
            <a:pPr algn="ctr"/>
            <a:endParaRPr lang="cs-CZ" sz="3000" dirty="0" smtClean="0"/>
          </a:p>
          <a:p>
            <a:pPr algn="ctr"/>
            <a:r>
              <a:rPr lang="cs-CZ" sz="3000" dirty="0" smtClean="0"/>
              <a:t>Jejich odstranění řeší </a:t>
            </a:r>
            <a:r>
              <a:rPr lang="cs-CZ" sz="3000" dirty="0" smtClean="0">
                <a:solidFill>
                  <a:srgbClr val="C00000"/>
                </a:solidFill>
              </a:rPr>
              <a:t>plastická chirurgie</a:t>
            </a:r>
            <a:r>
              <a:rPr lang="cs-CZ" sz="3000" dirty="0" smtClean="0"/>
              <a:t>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2400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55660" y="2967335"/>
            <a:ext cx="723268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OPAKOVÁNÍ - 1</a:t>
            </a:r>
            <a:endParaRPr lang="cs-CZ" sz="88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26" name="Picture 2" descr="C:\Users\Speciální školy\AppData\Local\Microsoft\Windows\Temporary Internet Files\Content.IE5\LIUIXJS2\MP9004311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6632"/>
            <a:ext cx="3046651" cy="30466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QY3N08WD\MC900232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828" y="4709381"/>
            <a:ext cx="1706578" cy="18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GUQKYWHK\MM90028365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19" y="4740213"/>
            <a:ext cx="1644094" cy="1782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GUQKYWHK\MC9003610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97" y="4509120"/>
            <a:ext cx="1647749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892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Spoj, co k sobě patří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493525" y="1149508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DRUH PORANĚNÍ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3525" y="2518048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Krvácející rány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525" y="3795611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Lehké omrzliny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3525" y="5085184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Odřeniny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00809" y="5090864"/>
            <a:ext cx="36724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Zastavíme krvácení, okolí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odezinfikujeme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a dopravíme k lékaři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8024" y="3789040"/>
            <a:ext cx="36724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Omyjeme,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odezinfikujeme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a zalepíme náplastí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88024" y="2426149"/>
            <a:ext cx="3685193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Ponoříme do vlahé vody      a teple zabalíme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88024" y="1149508"/>
            <a:ext cx="36724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OŠETŘENÍ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2545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Spoj, co k sobě patří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493525" y="1149508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Poleptání louhem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3525" y="2518048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Poleptání kyselinou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525" y="3795611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Těžké popáleniny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5535" y="5104897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Těžké omrzliny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60032" y="5085184"/>
            <a:ext cx="360040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Omyjeme proudem vody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60032" y="3789040"/>
            <a:ext cx="360040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Přiložíme sterilní obvaz       a zavoláme lékaře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60032" y="2426149"/>
            <a:ext cx="3613185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Omyjeme proudem vody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1149508"/>
            <a:ext cx="3574535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Dáme sterilní obvaz            a zavoláme lékaře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5432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8631" y="2967335"/>
            <a:ext cx="4486742" cy="1323439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 - 1</a:t>
            </a:r>
            <a:endParaRPr lang="cs-CZ" sz="8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Users\Speciální školy\AppData\Local\Microsoft\Windows\Temporary Internet Files\Content.IE5\QY3N08WD\MC900232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713" y="4653136"/>
            <a:ext cx="1706578" cy="18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8631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Spoj, co k sobě patří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93525" y="1149508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DRUH PORANĚNÍ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3525" y="2518048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Krvácející rány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525" y="3795611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Lehké omrzliny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3525" y="5085184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Odřeniny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00809" y="5090864"/>
            <a:ext cx="36724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Zastavíme krvácení, okolí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odezinfikujeme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a dopravíme k lékaři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8024" y="3789040"/>
            <a:ext cx="36724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Omyjeme,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odezinfikujeme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a zalepíme náplastí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88024" y="2426149"/>
            <a:ext cx="3685193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Ponoříme do vlahé vody      a teple zabalíme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88024" y="1149508"/>
            <a:ext cx="36724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OŠETŘENÍ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>
            <a:stCxn id="7" idx="3"/>
          </p:cNvCxnSpPr>
          <p:nvPr/>
        </p:nvCxnSpPr>
        <p:spPr>
          <a:xfrm>
            <a:off x="3517861" y="3022104"/>
            <a:ext cx="1270163" cy="235111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8" idx="3"/>
            <a:endCxn id="12" idx="1"/>
          </p:cNvCxnSpPr>
          <p:nvPr/>
        </p:nvCxnSpPr>
        <p:spPr>
          <a:xfrm flipV="1">
            <a:off x="3517861" y="2930205"/>
            <a:ext cx="1270163" cy="136946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9" idx="3"/>
            <a:endCxn id="11" idx="1"/>
          </p:cNvCxnSpPr>
          <p:nvPr/>
        </p:nvCxnSpPr>
        <p:spPr>
          <a:xfrm flipV="1">
            <a:off x="3517861" y="4293096"/>
            <a:ext cx="1270163" cy="12961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46324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Spoj, co k sobě patří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93525" y="1149508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Poleptání louhem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3525" y="2518048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Poleptání kyselinou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525" y="3795611"/>
            <a:ext cx="302433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Těžké popáleniny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5535" y="5104897"/>
            <a:ext cx="301232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Těžké omrzliny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60032" y="5085184"/>
            <a:ext cx="360040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Omyjeme proudem vody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60032" y="3789040"/>
            <a:ext cx="360040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Přiložíme sterilní obvaz       a zavoláme lékaře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60032" y="2426149"/>
            <a:ext cx="3613185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Omyjeme proudem vody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1149508"/>
            <a:ext cx="3574535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Dáme sterilní obvaz            a zavoláme lékaře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5" name="Přímá spojnice se šipkou 4"/>
          <p:cNvCxnSpPr>
            <a:stCxn id="3" idx="3"/>
            <a:endCxn id="12" idx="1"/>
          </p:cNvCxnSpPr>
          <p:nvPr/>
        </p:nvCxnSpPr>
        <p:spPr>
          <a:xfrm>
            <a:off x="3517861" y="1653564"/>
            <a:ext cx="1342171" cy="1276641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7" idx="3"/>
            <a:endCxn id="10" idx="1"/>
          </p:cNvCxnSpPr>
          <p:nvPr/>
        </p:nvCxnSpPr>
        <p:spPr>
          <a:xfrm>
            <a:off x="3517861" y="3022104"/>
            <a:ext cx="1342171" cy="2567136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8" idx="3"/>
          </p:cNvCxnSpPr>
          <p:nvPr/>
        </p:nvCxnSpPr>
        <p:spPr>
          <a:xfrm flipV="1">
            <a:off x="3517861" y="1772816"/>
            <a:ext cx="1342171" cy="2526851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3"/>
            <a:endCxn id="11" idx="1"/>
          </p:cNvCxnSpPr>
          <p:nvPr/>
        </p:nvCxnSpPr>
        <p:spPr>
          <a:xfrm flipV="1">
            <a:off x="3517861" y="4293096"/>
            <a:ext cx="1342171" cy="131585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84095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55657" y="2967335"/>
            <a:ext cx="723268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905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OPAKOVÁNÍ - 2</a:t>
            </a:r>
            <a:endParaRPr lang="cs-CZ" sz="8800" b="1" cap="none" spc="0" dirty="0">
              <a:ln w="1905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075" name="Picture 3" descr="C:\Users\Speciální školy\AppData\Local\Microsoft\Windows\Temporary Internet Files\Content.IE5\LIUIXJS2\MP9004311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9681" y="85370"/>
            <a:ext cx="4324637" cy="288196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QY3N08WD\MP9003993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107" y="4177178"/>
            <a:ext cx="3901440" cy="2599944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eciální školy\AppData\Local\Microsoft\Windows\Temporary Internet Files\Content.IE5\LIUIXJS2\MC9003564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45786"/>
            <a:ext cx="1555394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eciální školy\AppData\Local\Microsoft\Windows\Temporary Internet Files\Content.IE5\QY3N08WD\MC9003511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692517"/>
            <a:ext cx="1806166" cy="1569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7345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755576" y="476672"/>
            <a:ext cx="7632848" cy="936104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50000"/>
                  </a:schemeClr>
                </a:solidFill>
              </a:rPr>
              <a:t>DOPLŇ SPRÁVNĚ VĚTY</a:t>
            </a:r>
            <a:endParaRPr lang="cs-CZ" sz="3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916832"/>
            <a:ext cx="712879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Pravidelné otužování zvyšuje……………… organismu proti nemocem.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Má-li </a:t>
            </a:r>
            <a:r>
              <a:rPr lang="cs-CZ" sz="3200" dirty="0" smtClean="0"/>
              <a:t>být účinné musí se provádět od ………... a ……………………..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Kůže …………. tělo před škodlivými vlivy.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Pravidelná péče o kůži je ..................... před jejím onemocněním.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Musíme pečovat též o……….. a ………….</a:t>
            </a:r>
          </a:p>
        </p:txBody>
      </p:sp>
    </p:spTree>
    <p:extLst>
      <p:ext uri="{BB962C8B-B14F-4D97-AF65-F5344CB8AC3E}">
        <p14:creationId xmlns:p14="http://schemas.microsoft.com/office/powerpoint/2010/main" val="34440845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92696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92696"/>
            <a:ext cx="777686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   Při </a:t>
            </a:r>
            <a:r>
              <a:rPr lang="cs-CZ" sz="3200" dirty="0"/>
              <a:t>nedostatečné hygieně se mohou </a:t>
            </a:r>
            <a:r>
              <a:rPr lang="cs-CZ" sz="3200" dirty="0" smtClean="0"/>
              <a:t>ve</a:t>
            </a:r>
            <a:br>
              <a:rPr lang="cs-CZ" sz="3200" dirty="0" smtClean="0"/>
            </a:br>
            <a:r>
              <a:rPr lang="cs-CZ" sz="3200" dirty="0" smtClean="0"/>
              <a:t>      vlasech </a:t>
            </a:r>
            <a:r>
              <a:rPr lang="cs-CZ" sz="3200" dirty="0"/>
              <a:t>objevit </a:t>
            </a:r>
            <a:r>
              <a:rPr lang="cs-CZ" sz="3200" dirty="0" smtClean="0"/>
              <a:t>………….</a:t>
            </a:r>
          </a:p>
          <a:p>
            <a:r>
              <a:rPr lang="cs-CZ" sz="3200" dirty="0" smtClean="0"/>
              <a:t>7.   Po </a:t>
            </a:r>
            <a:r>
              <a:rPr lang="cs-CZ" sz="3200" dirty="0" smtClean="0"/>
              <a:t>některých úrazech zůstávají na </a:t>
            </a:r>
            <a:r>
              <a:rPr lang="cs-CZ" sz="3200" dirty="0" smtClean="0"/>
              <a:t>kůži</a:t>
            </a:r>
            <a:br>
              <a:rPr lang="cs-CZ" sz="3200" dirty="0" smtClean="0"/>
            </a:br>
            <a:r>
              <a:rPr lang="cs-CZ" sz="3200" dirty="0" smtClean="0"/>
              <a:t>      …………….</a:t>
            </a:r>
          </a:p>
          <a:p>
            <a:r>
              <a:rPr lang="cs-CZ" sz="3200" dirty="0" smtClean="0"/>
              <a:t>8.   </a:t>
            </a:r>
            <a:r>
              <a:rPr lang="cs-CZ" sz="3200" dirty="0" smtClean="0"/>
              <a:t>Uhry </a:t>
            </a:r>
            <a:r>
              <a:rPr lang="cs-CZ" sz="3200" dirty="0" smtClean="0"/>
              <a:t>na obličeji ……………………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      vymačkávat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9.   Jizvy </a:t>
            </a:r>
            <a:r>
              <a:rPr lang="cs-CZ" sz="3200" dirty="0" smtClean="0"/>
              <a:t>po těžkých popáleninách </a:t>
            </a:r>
            <a:r>
              <a:rPr lang="cs-CZ" sz="3200" dirty="0" smtClean="0"/>
              <a:t>řeší</a:t>
            </a:r>
            <a:br>
              <a:rPr lang="cs-CZ" sz="3200" dirty="0" smtClean="0"/>
            </a:br>
            <a:r>
              <a:rPr lang="cs-CZ" sz="3200" dirty="0" smtClean="0"/>
              <a:t>      </a:t>
            </a:r>
            <a:r>
              <a:rPr lang="cs-CZ" sz="3200" dirty="0" smtClean="0"/>
              <a:t>p………………….. operace.</a:t>
            </a:r>
          </a:p>
          <a:p>
            <a:r>
              <a:rPr lang="cs-CZ" sz="3200" dirty="0" smtClean="0"/>
              <a:t>10. Nadměrné </a:t>
            </a:r>
            <a:r>
              <a:rPr lang="cs-CZ" sz="3200" dirty="0" smtClean="0"/>
              <a:t>opalování bez použití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      opalovacích </a:t>
            </a:r>
            <a:r>
              <a:rPr lang="cs-CZ" sz="3200" dirty="0" smtClean="0"/>
              <a:t>krémů může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      způsobit</a:t>
            </a:r>
            <a:r>
              <a:rPr lang="cs-CZ" sz="3200" dirty="0" smtClean="0"/>
              <a:t>…………………………kůže.</a:t>
            </a:r>
            <a:endParaRPr lang="cs-CZ" sz="3200" dirty="0"/>
          </a:p>
        </p:txBody>
      </p:sp>
      <p:pic>
        <p:nvPicPr>
          <p:cNvPr id="6" name="Picture 2" descr="C:\Users\Speciální školy\AppData\Local\Microsoft\Windows\Temporary Internet Files\Content.IE5\H08AKG9F\MC900431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5072" y="692696"/>
            <a:ext cx="176530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1985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96569" y="2967335"/>
            <a:ext cx="4550862" cy="1323439"/>
          </a:xfrm>
          <a:prstGeom prst="rect">
            <a:avLst/>
          </a:prstGeom>
          <a:solidFill>
            <a:schemeClr val="accent3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ŘEŠENÍ - 2</a:t>
            </a:r>
            <a:endParaRPr lang="cs-CZ" sz="8000" b="1" cap="none" spc="50" dirty="0">
              <a:ln w="11430"/>
              <a:solidFill>
                <a:schemeClr val="accent2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68525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755576" y="476672"/>
            <a:ext cx="7632848" cy="936104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50000"/>
                  </a:schemeClr>
                </a:solidFill>
              </a:rPr>
              <a:t>DOPLŇ SPRÁVNĚ VĚTY</a:t>
            </a:r>
            <a:endParaRPr lang="cs-CZ" sz="3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916832"/>
            <a:ext cx="712879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Pravidelné otužování zvyšuje </a:t>
            </a:r>
            <a:r>
              <a:rPr lang="cs-CZ" sz="3200" dirty="0" smtClean="0">
                <a:solidFill>
                  <a:srgbClr val="FF0000"/>
                </a:solidFill>
              </a:rPr>
              <a:t>odolnost </a:t>
            </a:r>
            <a:r>
              <a:rPr lang="cs-CZ" sz="3200" dirty="0" smtClean="0"/>
              <a:t>organismu proti nemocem.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Má-li </a:t>
            </a:r>
            <a:r>
              <a:rPr lang="cs-CZ" sz="3200" dirty="0" smtClean="0"/>
              <a:t>být účinné musí se provádět od </a:t>
            </a:r>
            <a:r>
              <a:rPr lang="cs-CZ" sz="3200" dirty="0" smtClean="0">
                <a:solidFill>
                  <a:srgbClr val="FF0000"/>
                </a:solidFill>
              </a:rPr>
              <a:t>dětství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rgbClr val="FF0000"/>
                </a:solidFill>
              </a:rPr>
              <a:t>pravidelně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Kůže </a:t>
            </a:r>
            <a:r>
              <a:rPr lang="cs-CZ" sz="3200" dirty="0" smtClean="0">
                <a:solidFill>
                  <a:srgbClr val="FF0000"/>
                </a:solidFill>
              </a:rPr>
              <a:t>chrání</a:t>
            </a:r>
            <a:r>
              <a:rPr lang="cs-CZ" sz="3200" dirty="0" smtClean="0"/>
              <a:t> tělo před škodlivými vlivy.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Pravidelná péče o kůži je </a:t>
            </a:r>
            <a:r>
              <a:rPr lang="cs-CZ" sz="3200" dirty="0" smtClean="0">
                <a:solidFill>
                  <a:srgbClr val="FF0000"/>
                </a:solidFill>
              </a:rPr>
              <a:t>prevencí</a:t>
            </a:r>
            <a:r>
              <a:rPr lang="cs-CZ" sz="3200" dirty="0" smtClean="0"/>
              <a:t> před jejím onemocněním.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Musíme pečovat též o </a:t>
            </a:r>
            <a:r>
              <a:rPr lang="cs-CZ" sz="3200" dirty="0" smtClean="0">
                <a:solidFill>
                  <a:srgbClr val="FF0000"/>
                </a:solidFill>
              </a:rPr>
              <a:t>vlasy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rgbClr val="FF0000"/>
                </a:solidFill>
              </a:rPr>
              <a:t>nehty</a:t>
            </a:r>
            <a:r>
              <a:rPr lang="cs-CZ" sz="32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53197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92696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92696"/>
            <a:ext cx="777686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  Při </a:t>
            </a:r>
            <a:r>
              <a:rPr lang="cs-CZ" sz="3200" dirty="0"/>
              <a:t>nedostatečné hygieně se mohou ve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     vlasech </a:t>
            </a:r>
            <a:r>
              <a:rPr lang="cs-CZ" sz="3200" dirty="0"/>
              <a:t>objevit </a:t>
            </a:r>
            <a:r>
              <a:rPr lang="cs-CZ" sz="3200" dirty="0">
                <a:solidFill>
                  <a:srgbClr val="FF0000"/>
                </a:solidFill>
              </a:rPr>
              <a:t>vši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7.   Po </a:t>
            </a:r>
            <a:r>
              <a:rPr lang="cs-CZ" sz="3200" dirty="0" smtClean="0"/>
              <a:t>některých úrazech zůstávají na kůži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     </a:t>
            </a:r>
            <a:r>
              <a:rPr lang="cs-CZ" sz="3200" dirty="0" smtClean="0">
                <a:solidFill>
                  <a:srgbClr val="FF0000"/>
                </a:solidFill>
              </a:rPr>
              <a:t>jizvy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 startAt="8"/>
            </a:pPr>
            <a:r>
              <a:rPr lang="cs-CZ" sz="3200" dirty="0" smtClean="0"/>
              <a:t>Uhry </a:t>
            </a:r>
            <a:r>
              <a:rPr lang="cs-CZ" sz="3200" dirty="0" smtClean="0"/>
              <a:t>na obličeji </a:t>
            </a:r>
            <a:r>
              <a:rPr lang="cs-CZ" sz="3200" dirty="0" smtClean="0">
                <a:solidFill>
                  <a:srgbClr val="FF0000"/>
                </a:solidFill>
              </a:rPr>
              <a:t>nesmíme</a:t>
            </a:r>
            <a:r>
              <a:rPr lang="cs-CZ" sz="3200" dirty="0" smtClean="0"/>
              <a:t> </a:t>
            </a:r>
            <a:r>
              <a:rPr lang="cs-CZ" sz="3200" dirty="0" smtClean="0"/>
              <a:t>vymačkávat.</a:t>
            </a:r>
          </a:p>
          <a:p>
            <a:pPr marL="514350" indent="-514350">
              <a:buAutoNum type="arabicPeriod" startAt="8"/>
            </a:pPr>
            <a:r>
              <a:rPr lang="cs-CZ" sz="3200" dirty="0" smtClean="0"/>
              <a:t>Jizvy </a:t>
            </a:r>
            <a:r>
              <a:rPr lang="cs-CZ" sz="3200" dirty="0" smtClean="0"/>
              <a:t>po těžkých popáleninách řeší </a:t>
            </a:r>
            <a:r>
              <a:rPr lang="cs-CZ" sz="3200" dirty="0" smtClean="0">
                <a:solidFill>
                  <a:srgbClr val="FF0000"/>
                </a:solidFill>
              </a:rPr>
              <a:t>plastická</a:t>
            </a:r>
            <a:r>
              <a:rPr lang="cs-CZ" sz="3200" dirty="0" smtClean="0"/>
              <a:t> </a:t>
            </a:r>
            <a:r>
              <a:rPr lang="cs-CZ" sz="3200" smtClean="0"/>
              <a:t>operace.</a:t>
            </a:r>
          </a:p>
          <a:p>
            <a:pPr marL="514350" indent="-514350">
              <a:buAutoNum type="arabicPeriod" startAt="8"/>
            </a:pPr>
            <a:r>
              <a:rPr lang="cs-CZ" sz="3200" smtClean="0"/>
              <a:t>Nadměrné </a:t>
            </a:r>
            <a:r>
              <a:rPr lang="cs-CZ" sz="3200" dirty="0"/>
              <a:t>opalování bez použití opalovacích krémů může </a:t>
            </a:r>
            <a:r>
              <a:rPr lang="cs-CZ" sz="3200" dirty="0" smtClean="0"/>
              <a:t>způsobit </a:t>
            </a:r>
            <a:r>
              <a:rPr lang="cs-CZ" sz="3200" dirty="0" smtClean="0">
                <a:solidFill>
                  <a:srgbClr val="FF0000"/>
                </a:solidFill>
              </a:rPr>
              <a:t>rakovinu</a:t>
            </a:r>
            <a:r>
              <a:rPr lang="cs-CZ" sz="3200" dirty="0" smtClean="0"/>
              <a:t> kůže. </a:t>
            </a:r>
          </a:p>
          <a:p>
            <a:pPr marL="514350" indent="-514350">
              <a:buAutoNum type="arabicPeriod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170078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accent3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Použité zdroje: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35292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Galerie Microsoft Office - Klipart</a:t>
            </a:r>
          </a:p>
        </p:txBody>
      </p:sp>
    </p:spTree>
    <p:extLst>
      <p:ext uri="{BB962C8B-B14F-4D97-AF65-F5344CB8AC3E}">
        <p14:creationId xmlns:p14="http://schemas.microsoft.com/office/powerpoint/2010/main" val="174944265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337</TotalTime>
  <Words>650</Words>
  <Application>Microsoft Office PowerPoint</Application>
  <PresentationFormat>Předvádění na obrazovce (4:3)</PresentationFormat>
  <Paragraphs>132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Prezentace aplikace PowerPoint</vt:lpstr>
      <vt:lpstr>Prezentace aplikace PowerPoint</vt:lpstr>
      <vt:lpstr>Základní požadavek péče o kůži je čistota</vt:lpstr>
      <vt:lpstr>Prezentace aplikace PowerPoint</vt:lpstr>
      <vt:lpstr>Důležitá je i péče o nehty</vt:lpstr>
      <vt:lpstr>Musíme pečovat též o vlasy </vt:lpstr>
      <vt:lpstr>Muži musí pečovat i o vousy</vt:lpstr>
      <vt:lpstr>Součástí péče o kůži je i otužování</vt:lpstr>
      <vt:lpstr>Poranění kůže</vt:lpstr>
      <vt:lpstr>První pomoc při poranění kůže - 1</vt:lpstr>
      <vt:lpstr>První pomoc při poranění kůže - 2</vt:lpstr>
      <vt:lpstr>První pomoc při poranění kůže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53</cp:revision>
  <dcterms:created xsi:type="dcterms:W3CDTF">2013-03-01T17:59:06Z</dcterms:created>
  <dcterms:modified xsi:type="dcterms:W3CDTF">2013-03-22T23:34:28Z</dcterms:modified>
</cp:coreProperties>
</file>