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56" r:id="rId2"/>
    <p:sldId id="357" r:id="rId3"/>
    <p:sldId id="363" r:id="rId4"/>
    <p:sldId id="360" r:id="rId5"/>
    <p:sldId id="365" r:id="rId6"/>
    <p:sldId id="361" r:id="rId7"/>
    <p:sldId id="369" r:id="rId8"/>
    <p:sldId id="362" r:id="rId9"/>
    <p:sldId id="370" r:id="rId10"/>
    <p:sldId id="367" r:id="rId11"/>
    <p:sldId id="371" r:id="rId12"/>
    <p:sldId id="3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B7D2F"/>
    <a:srgbClr val="D09E00"/>
    <a:srgbClr val="B75809"/>
    <a:srgbClr val="542804"/>
    <a:srgbClr val="E6AF00"/>
    <a:srgbClr val="5C1904"/>
    <a:srgbClr val="DAA600"/>
    <a:srgbClr val="C49500"/>
    <a:srgbClr val="F8A968"/>
    <a:srgbClr val="FF5B5B"/>
  </p:clrMru>
</p:presentationPr>
</file>

<file path=ppt/tableStyles.xml><?xml version="1.0" encoding="utf-8"?>
<a:tblStyleLst xmlns:a="http://schemas.openxmlformats.org/drawingml/2006/main" def="{5C22544A-7EE6-4342-B048-85BDC9FD1C3A}"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8FD4443E-F989-4FC4-A0C8-D5A2AF1F390B}" styleName="Tmavý styl 1 – zvýraznění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42" autoAdjust="0"/>
    <p:restoredTop sz="92237" autoAdjust="0"/>
  </p:normalViewPr>
  <p:slideViewPr>
    <p:cSldViewPr>
      <p:cViewPr varScale="1">
        <p:scale>
          <a:sx n="63" d="100"/>
          <a:sy n="63" d="100"/>
        </p:scale>
        <p:origin x="-1512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6AF60A7-89CB-4D27-8DC8-127EF74658A7}" type="datetimeFigureOut">
              <a:rPr lang="cs-CZ" smtClean="0"/>
              <a:pPr/>
              <a:t>13.3.2012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D7C9266-ACEB-4522-AED5-358AABFAC10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13.3.2012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13.3.2012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13.3.2012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13.3.2012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13.3.2012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13.3.2012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13.3.2012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13.3.2012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13.3.2012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13.3.2012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13.3.2012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60000"/>
                <a:lumOff val="40000"/>
              </a:schemeClr>
            </a:gs>
            <a:gs pos="50000">
              <a:schemeClr val="accent5">
                <a:lumMod val="40000"/>
                <a:lumOff val="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4C8ECB-113D-40B2-83BA-EE301FA9060F}" type="datetimeFigureOut">
              <a:rPr lang="cs-CZ" smtClean="0"/>
              <a:pPr/>
              <a:t>13.3.2012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upload.wikimedia.org/wikipedia/commons/d/dc/Trosky001.jp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upload.wikimedia.org/wikipedia/commons/9/9a/Motiva%C4%8Dn%C3%AD-foto-%C4%8Certovo-jezero.jpg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upload.wikimedia.org/wikipedia/commons/2/2a/Vr%C5%A1ateck%C3%A1_bradl%C3%A11.jpg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Vr%C5%A1ateck%C3%A1_bradl%C3%A11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249654" cy="6858000"/>
          </a:xfrm>
          <a:prstGeom prst="rect">
            <a:avLst/>
          </a:prstGeom>
          <a:gradFill flip="none" rotWithShape="1">
            <a:gsLst>
              <a:gs pos="0">
                <a:srgbClr val="542804"/>
              </a:gs>
              <a:gs pos="50000">
                <a:srgbClr val="B75809"/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251520" y="0"/>
            <a:ext cx="216024" cy="6858000"/>
          </a:xfrm>
          <a:prstGeom prst="rect">
            <a:avLst/>
          </a:prstGeom>
          <a:gradFill flip="none" rotWithShape="1">
            <a:gsLst>
              <a:gs pos="0">
                <a:srgbClr val="5C1904"/>
              </a:gs>
              <a:gs pos="50000">
                <a:schemeClr val="accent6">
                  <a:lumMod val="60000"/>
                  <a:lumOff val="40000"/>
                </a:schemeClr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Nadpis 1"/>
          <p:cNvSpPr>
            <a:spLocks noGrp="1"/>
          </p:cNvSpPr>
          <p:nvPr>
            <p:ph type="ctrTitle"/>
          </p:nvPr>
        </p:nvSpPr>
        <p:spPr>
          <a:xfrm>
            <a:off x="755576" y="1916832"/>
            <a:ext cx="7772400" cy="1642492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Česká republika</a:t>
            </a:r>
            <a:endParaRPr lang="cs-CZ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0" y="6642100"/>
            <a:ext cx="857250" cy="2159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ZŠ Hejnice 2010</a:t>
            </a:r>
          </a:p>
        </p:txBody>
      </p:sp>
      <p:sp>
        <p:nvSpPr>
          <p:cNvPr id="16" name="Nadpis 1"/>
          <p:cNvSpPr txBox="1">
            <a:spLocks/>
          </p:cNvSpPr>
          <p:nvPr/>
        </p:nvSpPr>
        <p:spPr>
          <a:xfrm>
            <a:off x="0" y="3933056"/>
            <a:ext cx="9144000" cy="648072"/>
          </a:xfrm>
          <a:prstGeom prst="rect">
            <a:avLst/>
          </a:prstGeom>
          <a:noFill/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 fontScale="925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rgbClr val="C495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Geologická stavba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rgbClr val="C495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0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>
            <a:off x="0" y="0"/>
            <a:ext cx="249654" cy="6858000"/>
          </a:xfrm>
          <a:prstGeom prst="rect">
            <a:avLst/>
          </a:prstGeom>
          <a:gradFill flip="none" rotWithShape="1">
            <a:gsLst>
              <a:gs pos="0">
                <a:srgbClr val="542804"/>
              </a:gs>
              <a:gs pos="50000">
                <a:srgbClr val="B75809"/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251520" y="0"/>
            <a:ext cx="216024" cy="6858000"/>
          </a:xfrm>
          <a:prstGeom prst="rect">
            <a:avLst/>
          </a:prstGeom>
          <a:gradFill flip="none" rotWithShape="1">
            <a:gsLst>
              <a:gs pos="0">
                <a:srgbClr val="5C1904"/>
              </a:gs>
              <a:gs pos="50000">
                <a:schemeClr val="accent6">
                  <a:lumMod val="60000"/>
                  <a:lumOff val="40000"/>
                </a:schemeClr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274638"/>
            <a:ext cx="7758138" cy="1143000"/>
          </a:xfrm>
        </p:spPr>
        <p:txBody>
          <a:bodyPr/>
          <a:lstStyle/>
          <a:p>
            <a:pPr algn="l"/>
            <a:r>
              <a:rPr lang="cs-CZ" dirty="0" smtClean="0"/>
              <a:t>Geologie České republiky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85786" y="1600200"/>
            <a:ext cx="8034686" cy="4781128"/>
          </a:xfrm>
        </p:spPr>
        <p:txBody>
          <a:bodyPr>
            <a:normAutofit/>
          </a:bodyPr>
          <a:lstStyle/>
          <a:p>
            <a:r>
              <a:rPr lang="cs-CZ" sz="1800" dirty="0" smtClean="0"/>
              <a:t>n</a:t>
            </a:r>
            <a:r>
              <a:rPr lang="cs-CZ" sz="1800" dirty="0" smtClean="0"/>
              <a:t>a </a:t>
            </a:r>
            <a:r>
              <a:rPr lang="cs-CZ" sz="1800" dirty="0" smtClean="0"/>
              <a:t>našem území 2 různá geologická tělesa</a:t>
            </a:r>
          </a:p>
          <a:p>
            <a:r>
              <a:rPr lang="cs-CZ" sz="1800" dirty="0" smtClean="0"/>
              <a:t>Český masiv (Česká vysočina) a Karpaty</a:t>
            </a:r>
          </a:p>
          <a:p>
            <a:r>
              <a:rPr lang="cs-CZ" sz="1800" dirty="0" smtClean="0"/>
              <a:t>r</a:t>
            </a:r>
            <a:r>
              <a:rPr lang="cs-CZ" sz="1800" dirty="0" smtClean="0"/>
              <a:t>ůzná </a:t>
            </a:r>
            <a:r>
              <a:rPr lang="cs-CZ" sz="1800" dirty="0" smtClean="0"/>
              <a:t>stáří (rozdíl 200 mil. let)</a:t>
            </a:r>
          </a:p>
          <a:p>
            <a:r>
              <a:rPr lang="cs-CZ" sz="1800" dirty="0" smtClean="0"/>
              <a:t>h</a:t>
            </a:r>
            <a:r>
              <a:rPr lang="cs-CZ" sz="1800" dirty="0" smtClean="0"/>
              <a:t>ranice </a:t>
            </a:r>
            <a:r>
              <a:rPr lang="cs-CZ" sz="1800" dirty="0" smtClean="0"/>
              <a:t>Znojmo – Karviná</a:t>
            </a:r>
          </a:p>
          <a:p>
            <a:r>
              <a:rPr lang="cs-CZ" sz="1800" dirty="0" smtClean="0"/>
              <a:t>h</a:t>
            </a:r>
            <a:r>
              <a:rPr lang="cs-CZ" sz="1800" dirty="0" smtClean="0"/>
              <a:t>lavní </a:t>
            </a:r>
            <a:r>
              <a:rPr lang="cs-CZ" sz="1800" dirty="0" smtClean="0"/>
              <a:t>geologická jednotka v ČR</a:t>
            </a:r>
          </a:p>
          <a:p>
            <a:r>
              <a:rPr lang="cs-CZ" sz="1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1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rahory </a:t>
            </a:r>
            <a:r>
              <a:rPr lang="cs-CZ" sz="1800" dirty="0" smtClean="0"/>
              <a:t>(3 -2,5 mld. let)</a:t>
            </a:r>
          </a:p>
          <a:p>
            <a:r>
              <a:rPr lang="cs-CZ" sz="1800" dirty="0" smtClean="0"/>
              <a:t>v</a:t>
            </a:r>
            <a:r>
              <a:rPr lang="cs-CZ" sz="1800" dirty="0" smtClean="0"/>
              <a:t>zniká </a:t>
            </a:r>
            <a:r>
              <a:rPr lang="cs-CZ" sz="1800" dirty="0" err="1" smtClean="0"/>
              <a:t>Moldanubikum</a:t>
            </a:r>
            <a:r>
              <a:rPr lang="cs-CZ" sz="1800" dirty="0" smtClean="0"/>
              <a:t> </a:t>
            </a:r>
          </a:p>
          <a:p>
            <a:r>
              <a:rPr lang="cs-CZ" sz="1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Starohory</a:t>
            </a:r>
            <a:r>
              <a:rPr lang="cs-CZ" sz="1800" dirty="0" smtClean="0"/>
              <a:t> (2,5 mld. – 530 mil. let)</a:t>
            </a:r>
          </a:p>
          <a:p>
            <a:r>
              <a:rPr lang="cs-CZ" sz="1800" dirty="0" smtClean="0"/>
              <a:t>v</a:t>
            </a:r>
            <a:r>
              <a:rPr lang="cs-CZ" sz="1800" dirty="0" smtClean="0"/>
              <a:t>znik </a:t>
            </a:r>
            <a:r>
              <a:rPr lang="cs-CZ" sz="1800" dirty="0" smtClean="0"/>
              <a:t>sedimentů - </a:t>
            </a:r>
            <a:r>
              <a:rPr lang="cs-CZ" sz="1800" dirty="0" err="1" smtClean="0"/>
              <a:t>Barrandien</a:t>
            </a:r>
            <a:endParaRPr lang="cs-CZ" sz="1800" dirty="0" smtClean="0"/>
          </a:p>
          <a:p>
            <a:r>
              <a:rPr lang="cs-CZ" sz="1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Prvohory</a:t>
            </a:r>
            <a:r>
              <a:rPr lang="cs-CZ" sz="1800" dirty="0" smtClean="0"/>
              <a:t> (530 - 250 mil. let)</a:t>
            </a:r>
          </a:p>
          <a:p>
            <a:r>
              <a:rPr lang="cs-CZ" sz="1800" dirty="0" smtClean="0"/>
              <a:t>H</a:t>
            </a:r>
            <a:r>
              <a:rPr lang="cs-CZ" sz="1800" dirty="0" smtClean="0"/>
              <a:t>ercynské </a:t>
            </a:r>
            <a:r>
              <a:rPr lang="cs-CZ" sz="1800" dirty="0" smtClean="0"/>
              <a:t>a Kaledonské vrásnění</a:t>
            </a:r>
          </a:p>
          <a:p>
            <a:r>
              <a:rPr lang="cs-CZ" sz="1800" dirty="0" smtClean="0"/>
              <a:t>Jizerské hory, Krkonoše, ČSM vrchovina (žula)</a:t>
            </a:r>
          </a:p>
          <a:p>
            <a:r>
              <a:rPr lang="cs-CZ" sz="1800" dirty="0" smtClean="0"/>
              <a:t>v</a:t>
            </a:r>
            <a:r>
              <a:rPr lang="cs-CZ" sz="1800" dirty="0" smtClean="0"/>
              <a:t>znik </a:t>
            </a:r>
            <a:r>
              <a:rPr lang="cs-CZ" sz="1800" dirty="0" smtClean="0"/>
              <a:t>krasových oblastí (Český a Moravský kras)</a:t>
            </a:r>
          </a:p>
          <a:p>
            <a:r>
              <a:rPr lang="cs-CZ" sz="1800" dirty="0" smtClean="0"/>
              <a:t>č</a:t>
            </a:r>
            <a:r>
              <a:rPr lang="cs-CZ" sz="1800" dirty="0" smtClean="0"/>
              <a:t>erné </a:t>
            </a:r>
            <a:r>
              <a:rPr lang="cs-CZ" sz="1800" dirty="0" smtClean="0"/>
              <a:t>uhlí</a:t>
            </a:r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0" y="6642100"/>
            <a:ext cx="857250" cy="2159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ZŠ Hejnice 2010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5652120" y="6429396"/>
            <a:ext cx="2088232" cy="428604"/>
          </a:xfrm>
          <a:prstGeom prst="rect">
            <a:avLst/>
          </a:prstGeom>
          <a:solidFill>
            <a:srgbClr val="CB7D2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652120" y="6457890"/>
            <a:ext cx="20882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Jizerské hory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Obrázek 4" descr="Z ČECHY 06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2411760" y="6381328"/>
            <a:ext cx="4824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Žulové bloky u Petrohradu - prvohory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956376" y="6309320"/>
            <a:ext cx="792088" cy="369332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249654" cy="6858000"/>
          </a:xfrm>
          <a:prstGeom prst="rect">
            <a:avLst/>
          </a:prstGeom>
          <a:gradFill flip="none" rotWithShape="1">
            <a:gsLst>
              <a:gs pos="0">
                <a:srgbClr val="542804"/>
              </a:gs>
              <a:gs pos="50000">
                <a:srgbClr val="B75809"/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251520" y="0"/>
            <a:ext cx="216024" cy="6858000"/>
          </a:xfrm>
          <a:prstGeom prst="rect">
            <a:avLst/>
          </a:prstGeom>
          <a:gradFill flip="none" rotWithShape="1">
            <a:gsLst>
              <a:gs pos="0">
                <a:srgbClr val="5C1904"/>
              </a:gs>
              <a:gs pos="50000">
                <a:schemeClr val="accent6">
                  <a:lumMod val="60000"/>
                  <a:lumOff val="40000"/>
                </a:schemeClr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274638"/>
            <a:ext cx="7758138" cy="1143000"/>
          </a:xfrm>
        </p:spPr>
        <p:txBody>
          <a:bodyPr/>
          <a:lstStyle/>
          <a:p>
            <a:pPr algn="l"/>
            <a:r>
              <a:rPr lang="cs-CZ" dirty="0" smtClean="0"/>
              <a:t>Český masiv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85786" y="1600200"/>
            <a:ext cx="7901014" cy="4525963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Druhohory </a:t>
            </a:r>
            <a:r>
              <a:rPr lang="cs-CZ" sz="3600" dirty="0" smtClean="0"/>
              <a:t>(250 – 60 mil. let)</a:t>
            </a:r>
          </a:p>
          <a:p>
            <a:r>
              <a:rPr lang="cs-CZ" sz="3600" dirty="0" smtClean="0"/>
              <a:t>Český masiv byl zaplaven mořem</a:t>
            </a:r>
          </a:p>
          <a:p>
            <a:r>
              <a:rPr lang="cs-CZ" sz="3600" dirty="0" smtClean="0"/>
              <a:t>d</a:t>
            </a:r>
            <a:r>
              <a:rPr lang="cs-CZ" sz="3600" dirty="0" smtClean="0"/>
              <a:t>ochází </a:t>
            </a:r>
            <a:r>
              <a:rPr lang="cs-CZ" sz="3600" dirty="0" smtClean="0"/>
              <a:t>k usazování (sedimentaci)</a:t>
            </a:r>
          </a:p>
          <a:p>
            <a:r>
              <a:rPr lang="cs-CZ" sz="3600" dirty="0" smtClean="0"/>
              <a:t>v</a:t>
            </a:r>
            <a:r>
              <a:rPr lang="cs-CZ" sz="3600" dirty="0" smtClean="0"/>
              <a:t>zniká </a:t>
            </a:r>
            <a:r>
              <a:rPr lang="cs-CZ" sz="3600" dirty="0" smtClean="0"/>
              <a:t>Česká tabule (pískovec)</a:t>
            </a:r>
          </a:p>
          <a:p>
            <a:r>
              <a:rPr lang="cs-CZ" sz="3600" dirty="0" smtClean="0"/>
              <a:t>s</a:t>
            </a:r>
            <a:r>
              <a:rPr lang="cs-CZ" sz="3600" dirty="0" smtClean="0"/>
              <a:t>kalní </a:t>
            </a:r>
            <a:r>
              <a:rPr lang="cs-CZ" sz="3600" dirty="0" smtClean="0"/>
              <a:t>města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0" y="6642100"/>
            <a:ext cx="857250" cy="2159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ZŠ Hejnice 2010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691680" y="6429396"/>
            <a:ext cx="2376264" cy="428604"/>
          </a:xfrm>
          <a:prstGeom prst="rect">
            <a:avLst/>
          </a:prstGeom>
          <a:solidFill>
            <a:srgbClr val="CB7D2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691680" y="6457890"/>
            <a:ext cx="23762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Adršpašské skály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Obrázek 5" descr="P101091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6516216" y="260648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Tiské stěny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956376" y="6309320"/>
            <a:ext cx="792088" cy="369332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249654" cy="6858000"/>
          </a:xfrm>
          <a:prstGeom prst="rect">
            <a:avLst/>
          </a:prstGeom>
          <a:gradFill flip="none" rotWithShape="1">
            <a:gsLst>
              <a:gs pos="0">
                <a:srgbClr val="542804"/>
              </a:gs>
              <a:gs pos="50000">
                <a:srgbClr val="B75809"/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251520" y="0"/>
            <a:ext cx="216024" cy="6858000"/>
          </a:xfrm>
          <a:prstGeom prst="rect">
            <a:avLst/>
          </a:prstGeom>
          <a:gradFill flip="none" rotWithShape="1">
            <a:gsLst>
              <a:gs pos="0">
                <a:srgbClr val="5C1904"/>
              </a:gs>
              <a:gs pos="50000">
                <a:schemeClr val="accent6">
                  <a:lumMod val="60000"/>
                  <a:lumOff val="40000"/>
                </a:schemeClr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274638"/>
            <a:ext cx="7758138" cy="1143000"/>
          </a:xfrm>
        </p:spPr>
        <p:txBody>
          <a:bodyPr/>
          <a:lstStyle/>
          <a:p>
            <a:pPr algn="l"/>
            <a:r>
              <a:rPr lang="cs-CZ" dirty="0" smtClean="0"/>
              <a:t>Český masiv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85786" y="1600200"/>
            <a:ext cx="7901014" cy="4525963"/>
          </a:xfrm>
        </p:spPr>
        <p:txBody>
          <a:bodyPr>
            <a:norm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Třetihory</a:t>
            </a:r>
            <a:r>
              <a:rPr lang="cs-CZ" dirty="0" smtClean="0"/>
              <a:t> (60 – 1,8 mil. let)</a:t>
            </a:r>
          </a:p>
          <a:p>
            <a:r>
              <a:rPr lang="cs-CZ" dirty="0" smtClean="0"/>
              <a:t>Alpinské vrásnění</a:t>
            </a:r>
          </a:p>
          <a:p>
            <a:r>
              <a:rPr lang="cs-CZ" dirty="0" smtClean="0"/>
              <a:t>v</a:t>
            </a:r>
            <a:r>
              <a:rPr lang="cs-CZ" dirty="0" smtClean="0"/>
              <a:t>yzdviženy </a:t>
            </a:r>
            <a:r>
              <a:rPr lang="cs-CZ" dirty="0" smtClean="0"/>
              <a:t>Krkonoše, Krušné hory</a:t>
            </a:r>
          </a:p>
          <a:p>
            <a:r>
              <a:rPr lang="cs-CZ" dirty="0" smtClean="0"/>
              <a:t>v</a:t>
            </a:r>
            <a:r>
              <a:rPr lang="cs-CZ" dirty="0" smtClean="0"/>
              <a:t>ulkanická </a:t>
            </a:r>
            <a:r>
              <a:rPr lang="cs-CZ" dirty="0" smtClean="0"/>
              <a:t>činnost na území ČR</a:t>
            </a:r>
          </a:p>
          <a:p>
            <a:r>
              <a:rPr lang="cs-CZ" dirty="0" smtClean="0"/>
              <a:t>České středohoří, Doupovské hory</a:t>
            </a:r>
          </a:p>
          <a:p>
            <a:r>
              <a:rPr lang="cs-CZ" dirty="0" smtClean="0"/>
              <a:t>s</a:t>
            </a:r>
            <a:r>
              <a:rPr lang="cs-CZ" dirty="0" smtClean="0"/>
              <a:t>opečná </a:t>
            </a:r>
            <a:r>
              <a:rPr lang="cs-CZ" dirty="0" smtClean="0"/>
              <a:t>tělesa Trosky, Říp</a:t>
            </a:r>
          </a:p>
          <a:p>
            <a:endParaRPr lang="cs-CZ" sz="1800" dirty="0" smtClean="0"/>
          </a:p>
        </p:txBody>
      </p:sp>
      <p:sp>
        <p:nvSpPr>
          <p:cNvPr id="15" name="TextovéPole 14"/>
          <p:cNvSpPr txBox="1"/>
          <p:nvPr/>
        </p:nvSpPr>
        <p:spPr>
          <a:xfrm>
            <a:off x="0" y="6642100"/>
            <a:ext cx="857250" cy="2159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ZŠ Hejnice 2010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Soubor:Trosky00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1" y="0"/>
            <a:ext cx="9128533" cy="6093296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7956376" y="6309320"/>
            <a:ext cx="792088" cy="369332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249654" cy="6858000"/>
          </a:xfrm>
          <a:prstGeom prst="rect">
            <a:avLst/>
          </a:prstGeom>
          <a:gradFill flip="none" rotWithShape="1">
            <a:gsLst>
              <a:gs pos="0">
                <a:srgbClr val="542804"/>
              </a:gs>
              <a:gs pos="50000">
                <a:srgbClr val="B75809"/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251520" y="0"/>
            <a:ext cx="216024" cy="6858000"/>
          </a:xfrm>
          <a:prstGeom prst="rect">
            <a:avLst/>
          </a:prstGeom>
          <a:gradFill flip="none" rotWithShape="1">
            <a:gsLst>
              <a:gs pos="0">
                <a:srgbClr val="5C1904"/>
              </a:gs>
              <a:gs pos="50000">
                <a:schemeClr val="accent6">
                  <a:lumMod val="60000"/>
                  <a:lumOff val="40000"/>
                </a:schemeClr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274638"/>
            <a:ext cx="7758138" cy="1143000"/>
          </a:xfrm>
        </p:spPr>
        <p:txBody>
          <a:bodyPr/>
          <a:lstStyle/>
          <a:p>
            <a:pPr algn="l"/>
            <a:r>
              <a:rPr lang="cs-CZ" dirty="0" smtClean="0"/>
              <a:t>Český masiv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85786" y="1600200"/>
            <a:ext cx="7901014" cy="4525963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Čtvrtohory</a:t>
            </a:r>
            <a:r>
              <a:rPr lang="cs-CZ" sz="3600" dirty="0" smtClean="0"/>
              <a:t> (1,8mil. let)</a:t>
            </a:r>
          </a:p>
          <a:p>
            <a:r>
              <a:rPr lang="cs-CZ" sz="3600" dirty="0" smtClean="0"/>
              <a:t>u</a:t>
            </a:r>
            <a:r>
              <a:rPr lang="cs-CZ" sz="3600" dirty="0" smtClean="0"/>
              <a:t>stává </a:t>
            </a:r>
            <a:r>
              <a:rPr lang="cs-CZ" sz="3600" dirty="0" smtClean="0"/>
              <a:t>vulkanická aktivita</a:t>
            </a:r>
          </a:p>
          <a:p>
            <a:r>
              <a:rPr lang="cs-CZ" sz="3600" dirty="0" smtClean="0"/>
              <a:t>d</a:t>
            </a:r>
            <a:r>
              <a:rPr lang="cs-CZ" sz="3600" dirty="0" smtClean="0"/>
              <a:t>oby </a:t>
            </a:r>
            <a:r>
              <a:rPr lang="cs-CZ" sz="3600" dirty="0" smtClean="0"/>
              <a:t>ledové a meziledové</a:t>
            </a:r>
          </a:p>
          <a:p>
            <a:r>
              <a:rPr lang="cs-CZ" sz="3600" dirty="0" smtClean="0"/>
              <a:t>č</a:t>
            </a:r>
            <a:r>
              <a:rPr lang="cs-CZ" sz="3600" dirty="0" smtClean="0"/>
              <a:t>innost </a:t>
            </a:r>
            <a:r>
              <a:rPr lang="cs-CZ" sz="3600" dirty="0" smtClean="0"/>
              <a:t>ledovce</a:t>
            </a:r>
          </a:p>
          <a:p>
            <a:r>
              <a:rPr lang="cs-CZ" sz="3600" dirty="0" smtClean="0"/>
              <a:t>v</a:t>
            </a:r>
            <a:r>
              <a:rPr lang="cs-CZ" sz="3600" dirty="0" smtClean="0"/>
              <a:t>znik </a:t>
            </a:r>
            <a:r>
              <a:rPr lang="cs-CZ" sz="3600" dirty="0" smtClean="0"/>
              <a:t>jezer (Šumava)</a:t>
            </a:r>
          </a:p>
          <a:p>
            <a:endParaRPr lang="cs-CZ" sz="3600" dirty="0" smtClean="0"/>
          </a:p>
        </p:txBody>
      </p:sp>
      <p:sp>
        <p:nvSpPr>
          <p:cNvPr id="15" name="TextovéPole 14"/>
          <p:cNvSpPr txBox="1"/>
          <p:nvPr/>
        </p:nvSpPr>
        <p:spPr>
          <a:xfrm>
            <a:off x="0" y="6642100"/>
            <a:ext cx="857250" cy="2159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ZŠ Hejnice 2010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7650" name="Picture 2" descr="Soubor:Motivační-foto-Čertovo-jezero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205368" cy="68580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843808" y="6453336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Čertovo jezero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956376" y="6309320"/>
            <a:ext cx="792088" cy="369332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 4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249654" cy="6858000"/>
          </a:xfrm>
          <a:prstGeom prst="rect">
            <a:avLst/>
          </a:prstGeom>
          <a:gradFill flip="none" rotWithShape="1">
            <a:gsLst>
              <a:gs pos="0">
                <a:srgbClr val="542804"/>
              </a:gs>
              <a:gs pos="50000">
                <a:srgbClr val="B75809"/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251520" y="0"/>
            <a:ext cx="216024" cy="6858000"/>
          </a:xfrm>
          <a:prstGeom prst="rect">
            <a:avLst/>
          </a:prstGeom>
          <a:gradFill flip="none" rotWithShape="1">
            <a:gsLst>
              <a:gs pos="0">
                <a:srgbClr val="5C1904"/>
              </a:gs>
              <a:gs pos="50000">
                <a:schemeClr val="accent6">
                  <a:lumMod val="60000"/>
                  <a:lumOff val="40000"/>
                </a:schemeClr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274638"/>
            <a:ext cx="7758138" cy="1143000"/>
          </a:xfrm>
        </p:spPr>
        <p:txBody>
          <a:bodyPr/>
          <a:lstStyle/>
          <a:p>
            <a:pPr algn="l"/>
            <a:r>
              <a:rPr lang="cs-CZ" dirty="0" smtClean="0"/>
              <a:t>Karpaty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85786" y="1600200"/>
            <a:ext cx="7901014" cy="4525963"/>
          </a:xfrm>
        </p:spPr>
        <p:txBody>
          <a:bodyPr>
            <a:normAutofit/>
          </a:bodyPr>
          <a:lstStyle/>
          <a:p>
            <a:r>
              <a:rPr lang="cs-CZ" sz="3600" dirty="0" smtClean="0"/>
              <a:t>v</a:t>
            </a:r>
            <a:r>
              <a:rPr lang="cs-CZ" sz="3600" dirty="0" smtClean="0"/>
              <a:t>znikají </a:t>
            </a:r>
            <a:r>
              <a:rPr lang="cs-CZ" sz="3600" dirty="0" smtClean="0"/>
              <a:t>na konci druhohor</a:t>
            </a:r>
          </a:p>
          <a:p>
            <a:r>
              <a:rPr lang="cs-CZ" sz="3600" dirty="0" smtClean="0"/>
              <a:t>v</a:t>
            </a:r>
            <a:r>
              <a:rPr lang="cs-CZ" sz="3600" dirty="0" smtClean="0"/>
              <a:t>yzdviženy </a:t>
            </a:r>
            <a:r>
              <a:rPr lang="cs-CZ" sz="3600" dirty="0" smtClean="0"/>
              <a:t>v třetihorách</a:t>
            </a:r>
          </a:p>
          <a:p>
            <a:r>
              <a:rPr lang="cs-CZ" sz="3600" dirty="0" smtClean="0"/>
              <a:t>Alpinské vrásnění</a:t>
            </a:r>
          </a:p>
          <a:p>
            <a:r>
              <a:rPr lang="cs-CZ" sz="3600" dirty="0" smtClean="0"/>
              <a:t>v</a:t>
            </a:r>
            <a:r>
              <a:rPr lang="cs-CZ" sz="3600" dirty="0" smtClean="0"/>
              <a:t> </a:t>
            </a:r>
            <a:r>
              <a:rPr lang="cs-CZ" sz="3600" dirty="0" smtClean="0"/>
              <a:t>ČR Západní Karpaty</a:t>
            </a:r>
          </a:p>
          <a:p>
            <a:r>
              <a:rPr lang="cs-CZ" sz="3600" dirty="0" smtClean="0"/>
              <a:t>t</a:t>
            </a:r>
            <a:r>
              <a:rPr lang="cs-CZ" sz="3600" dirty="0" smtClean="0"/>
              <a:t>vořeny </a:t>
            </a:r>
            <a:r>
              <a:rPr lang="cs-CZ" sz="3600" dirty="0" smtClean="0"/>
              <a:t>převážně sedimenty</a:t>
            </a:r>
          </a:p>
          <a:p>
            <a:endParaRPr lang="cs-CZ" sz="3600" dirty="0" smtClean="0"/>
          </a:p>
          <a:p>
            <a:endParaRPr lang="cs-CZ" sz="3600" dirty="0" smtClean="0"/>
          </a:p>
        </p:txBody>
      </p:sp>
      <p:sp>
        <p:nvSpPr>
          <p:cNvPr id="15" name="TextovéPole 14"/>
          <p:cNvSpPr txBox="1"/>
          <p:nvPr/>
        </p:nvSpPr>
        <p:spPr>
          <a:xfrm>
            <a:off x="0" y="6642100"/>
            <a:ext cx="857250" cy="2159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ZŠ Hejnice 2010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8674" name="Picture 2" descr="Soubor:Vršatecká bradlá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5658" cy="6093296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3347864" y="6429396"/>
            <a:ext cx="2088232" cy="428604"/>
          </a:xfrm>
          <a:prstGeom prst="rect">
            <a:avLst/>
          </a:prstGeom>
          <a:solidFill>
            <a:srgbClr val="CB7D2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Bílé Karpaty</a:t>
            </a:r>
            <a:endParaRPr lang="cs-CZ" sz="24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956376" y="6309320"/>
            <a:ext cx="792088" cy="369332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 5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249654" cy="6858000"/>
          </a:xfrm>
          <a:prstGeom prst="rect">
            <a:avLst/>
          </a:prstGeom>
          <a:gradFill flip="none" rotWithShape="1">
            <a:gsLst>
              <a:gs pos="0">
                <a:srgbClr val="542804"/>
              </a:gs>
              <a:gs pos="50000">
                <a:srgbClr val="B75809"/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251520" y="0"/>
            <a:ext cx="216024" cy="6858000"/>
          </a:xfrm>
          <a:prstGeom prst="rect">
            <a:avLst/>
          </a:prstGeom>
          <a:gradFill flip="none" rotWithShape="1">
            <a:gsLst>
              <a:gs pos="0">
                <a:srgbClr val="5C1904"/>
              </a:gs>
              <a:gs pos="50000">
                <a:schemeClr val="accent6">
                  <a:lumMod val="60000"/>
                  <a:lumOff val="40000"/>
                </a:schemeClr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274638"/>
            <a:ext cx="7758138" cy="1143000"/>
          </a:xfrm>
        </p:spPr>
        <p:txBody>
          <a:bodyPr/>
          <a:lstStyle/>
          <a:p>
            <a:pPr algn="l"/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340768"/>
            <a:ext cx="7931224" cy="4785395"/>
          </a:xfrm>
        </p:spPr>
        <p:txBody>
          <a:bodyPr>
            <a:normAutofit/>
          </a:bodyPr>
          <a:lstStyle/>
          <a:p>
            <a:r>
              <a:rPr lang="cs-CZ" sz="1600" dirty="0" smtClean="0"/>
              <a:t>Obr. 1: Fotoarchiv autora</a:t>
            </a:r>
          </a:p>
          <a:p>
            <a:r>
              <a:rPr lang="cs-CZ" sz="1600" dirty="0" smtClean="0"/>
              <a:t>Obr. 2: Fotoarchiv autora</a:t>
            </a:r>
          </a:p>
          <a:p>
            <a:r>
              <a:rPr lang="cs-CZ" sz="1600" dirty="0" smtClean="0"/>
              <a:t>Obr. 3:Trosky001.jpg. In </a:t>
            </a:r>
            <a:r>
              <a:rPr lang="cs-CZ" sz="1600" i="1" dirty="0" err="1" smtClean="0"/>
              <a:t>Wikipedia</a:t>
            </a:r>
            <a:r>
              <a:rPr lang="cs-CZ" sz="1600" i="1" dirty="0" smtClean="0"/>
              <a:t> 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 [online]. St. </a:t>
            </a:r>
            <a:r>
              <a:rPr lang="cs-CZ" sz="1600" dirty="0" err="1" smtClean="0"/>
              <a:t>Petersburg</a:t>
            </a:r>
            <a:r>
              <a:rPr lang="cs-CZ" sz="1600" dirty="0" smtClean="0"/>
              <a:t> (Florida) : </a:t>
            </a:r>
            <a:r>
              <a:rPr lang="cs-CZ" sz="1600" dirty="0" err="1" smtClean="0"/>
              <a:t>Wikipedia</a:t>
            </a:r>
            <a:r>
              <a:rPr lang="cs-CZ" sz="1600" dirty="0" smtClean="0"/>
              <a:t>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[cit. 2011-03-02]. Dostupné z WWW: &lt;http://cs.wikipedia.org/wiki/Soubor:Trosky001.jpg&gt; pod licencí GNU Free </a:t>
            </a:r>
            <a:r>
              <a:rPr lang="cs-CZ" sz="1600" dirty="0" err="1" smtClean="0"/>
              <a:t>Documentation</a:t>
            </a:r>
            <a:r>
              <a:rPr lang="cs-CZ" sz="1600" dirty="0" smtClean="0"/>
              <a:t> </a:t>
            </a:r>
            <a:r>
              <a:rPr lang="cs-CZ" sz="1600" dirty="0" err="1" smtClean="0"/>
              <a:t>License</a:t>
            </a:r>
            <a:r>
              <a:rPr lang="cs-CZ" sz="1600" dirty="0" smtClean="0"/>
              <a:t>.</a:t>
            </a:r>
          </a:p>
          <a:p>
            <a:r>
              <a:rPr lang="cs-CZ" sz="1600" dirty="0" smtClean="0"/>
              <a:t>Obr. 4:</a:t>
            </a:r>
            <a:r>
              <a:rPr lang="cs-CZ" sz="1600" dirty="0" err="1" smtClean="0"/>
              <a:t>Motiva</a:t>
            </a:r>
            <a:r>
              <a:rPr lang="cs-CZ" sz="1600" dirty="0" smtClean="0"/>
              <a:t>%C4%8Dn%C3%AD-foto-%C4%8Certovo-jezero.</a:t>
            </a:r>
            <a:r>
              <a:rPr lang="cs-CZ" sz="1600" dirty="0" err="1" smtClean="0"/>
              <a:t>jpg</a:t>
            </a:r>
            <a:r>
              <a:rPr lang="cs-CZ" sz="1600" dirty="0" smtClean="0"/>
              <a:t>. In </a:t>
            </a:r>
            <a:r>
              <a:rPr lang="cs-CZ" sz="1600" i="1" dirty="0" err="1" smtClean="0"/>
              <a:t>Wikipedia</a:t>
            </a:r>
            <a:r>
              <a:rPr lang="cs-CZ" sz="1600" i="1" dirty="0" smtClean="0"/>
              <a:t> 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 [online]. St. </a:t>
            </a:r>
            <a:r>
              <a:rPr lang="cs-CZ" sz="1600" dirty="0" err="1" smtClean="0"/>
              <a:t>Petersburg</a:t>
            </a:r>
            <a:r>
              <a:rPr lang="cs-CZ" sz="1600" dirty="0" smtClean="0"/>
              <a:t> (Florida) : </a:t>
            </a:r>
            <a:r>
              <a:rPr lang="cs-CZ" sz="1600" dirty="0" err="1" smtClean="0"/>
              <a:t>Wikipedia</a:t>
            </a:r>
            <a:r>
              <a:rPr lang="cs-CZ" sz="1600" dirty="0" smtClean="0"/>
              <a:t>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[cit. 2011-03-02]. Dostupné z WWW: &lt;http://cs.wikipedia.org/wiki/Soubor:Motiva%C4%8Dn%C3%AD-foto-%C4%8Certovo-jezero.jpg&gt; pod licencí </a:t>
            </a:r>
            <a:r>
              <a:rPr lang="cs-CZ" sz="1600" dirty="0" err="1" smtClean="0"/>
              <a:t>Creative</a:t>
            </a:r>
            <a:r>
              <a:rPr lang="cs-CZ" sz="1600" dirty="0" smtClean="0"/>
              <a:t> </a:t>
            </a:r>
            <a:r>
              <a:rPr lang="cs-CZ" sz="1600" dirty="0" err="1" smtClean="0"/>
              <a:t>Commons</a:t>
            </a:r>
            <a:r>
              <a:rPr lang="cs-CZ" sz="1600" dirty="0" smtClean="0"/>
              <a:t>, autor Zdeněk Kubeš.</a:t>
            </a:r>
          </a:p>
          <a:p>
            <a:r>
              <a:rPr lang="cs-CZ" sz="1600" dirty="0" smtClean="0"/>
              <a:t>Obr. 5:</a:t>
            </a:r>
            <a:r>
              <a:rPr lang="cs-CZ" sz="1600" dirty="0" err="1" smtClean="0"/>
              <a:t>Vr</a:t>
            </a:r>
            <a:r>
              <a:rPr lang="cs-CZ" sz="1600" dirty="0" smtClean="0"/>
              <a:t>%C5%A1ateck%C3%A1 </a:t>
            </a:r>
            <a:r>
              <a:rPr lang="cs-CZ" sz="1600" dirty="0" err="1" smtClean="0"/>
              <a:t>bradl</a:t>
            </a:r>
            <a:r>
              <a:rPr lang="cs-CZ" sz="1600" dirty="0" smtClean="0"/>
              <a:t>%C3%A11.jpg. In </a:t>
            </a:r>
            <a:r>
              <a:rPr lang="cs-CZ" sz="1600" i="1" dirty="0" err="1" smtClean="0"/>
              <a:t>Wikipedia</a:t>
            </a:r>
            <a:r>
              <a:rPr lang="cs-CZ" sz="1600" i="1" dirty="0" smtClean="0"/>
              <a:t> 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 [online]. St. </a:t>
            </a:r>
            <a:r>
              <a:rPr lang="cs-CZ" sz="1600" dirty="0" err="1" smtClean="0"/>
              <a:t>Petersburg</a:t>
            </a:r>
            <a:r>
              <a:rPr lang="cs-CZ" sz="1600" dirty="0" smtClean="0"/>
              <a:t> (Florida) : </a:t>
            </a:r>
            <a:r>
              <a:rPr lang="cs-CZ" sz="1600" dirty="0" err="1" smtClean="0"/>
              <a:t>Wikipedia</a:t>
            </a:r>
            <a:r>
              <a:rPr lang="cs-CZ" sz="1600" dirty="0" smtClean="0"/>
              <a:t>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[cit. 2011-03-02]. Dostupné z WWW: </a:t>
            </a:r>
            <a:r>
              <a:rPr lang="cs-CZ" sz="1600" dirty="0" smtClean="0">
                <a:hlinkClick r:id="rId2"/>
              </a:rPr>
              <a:t>http://cs.wikipedia.org/wiki/Soubor:Vr%C5%A1ateck%C3%A1_bradl%C3%A11.jpg</a:t>
            </a:r>
            <a:r>
              <a:rPr lang="cs-CZ" sz="1600" dirty="0" smtClean="0"/>
              <a:t> pod licencí GNU Free </a:t>
            </a:r>
            <a:r>
              <a:rPr lang="cs-CZ" sz="1600" dirty="0" err="1" smtClean="0"/>
              <a:t>Documentation</a:t>
            </a:r>
            <a:r>
              <a:rPr lang="cs-CZ" sz="1600" dirty="0" smtClean="0"/>
              <a:t> </a:t>
            </a:r>
            <a:r>
              <a:rPr lang="cs-CZ" sz="1600" dirty="0" err="1" smtClean="0"/>
              <a:t>License</a:t>
            </a:r>
            <a:r>
              <a:rPr lang="cs-CZ" sz="1600" dirty="0" smtClean="0"/>
              <a:t>.</a:t>
            </a:r>
          </a:p>
          <a:p>
            <a:r>
              <a:rPr lang="cs-CZ" sz="1600" dirty="0" smtClean="0"/>
              <a:t>Autorem materiálu a všech jeho částí, není-li uvedeno jinak, je Mgr. Jan Kašpar.</a:t>
            </a:r>
          </a:p>
          <a:p>
            <a:pPr>
              <a:buNone/>
            </a:pPr>
            <a:endParaRPr lang="cs-CZ" sz="1600" dirty="0" smtClean="0"/>
          </a:p>
        </p:txBody>
      </p:sp>
      <p:sp>
        <p:nvSpPr>
          <p:cNvPr id="15" name="TextovéPole 14"/>
          <p:cNvSpPr txBox="1"/>
          <p:nvPr/>
        </p:nvSpPr>
        <p:spPr>
          <a:xfrm>
            <a:off x="0" y="6642100"/>
            <a:ext cx="857250" cy="2159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ZŠ Hejnice 2010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2287</TotalTime>
  <Words>286</Words>
  <Application>Microsoft Office PowerPoint</Application>
  <PresentationFormat>Předvádění na obrazovce (4:3)</PresentationFormat>
  <Paragraphs>69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Česká republika</vt:lpstr>
      <vt:lpstr>Geologie České republiky</vt:lpstr>
      <vt:lpstr>Snímek 3</vt:lpstr>
      <vt:lpstr>Český masiv</vt:lpstr>
      <vt:lpstr>Snímek 5</vt:lpstr>
      <vt:lpstr>Český masiv</vt:lpstr>
      <vt:lpstr>Snímek 7</vt:lpstr>
      <vt:lpstr>Český masiv</vt:lpstr>
      <vt:lpstr>Snímek 9</vt:lpstr>
      <vt:lpstr>Karpaty</vt:lpstr>
      <vt:lpstr>Snímek 11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Ústecký kraj</dc:title>
  <dc:creator>Honza</dc:creator>
  <cp:lastModifiedBy>expert</cp:lastModifiedBy>
  <cp:revision>462</cp:revision>
  <dcterms:created xsi:type="dcterms:W3CDTF">2010-05-06T15:35:09Z</dcterms:created>
  <dcterms:modified xsi:type="dcterms:W3CDTF">2012-03-13T11:17:41Z</dcterms:modified>
</cp:coreProperties>
</file>