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367" r:id="rId3"/>
    <p:sldId id="368" r:id="rId4"/>
    <p:sldId id="376" r:id="rId5"/>
    <p:sldId id="369" r:id="rId6"/>
    <p:sldId id="374" r:id="rId7"/>
    <p:sldId id="370" r:id="rId8"/>
    <p:sldId id="371" r:id="rId9"/>
    <p:sldId id="372" r:id="rId10"/>
    <p:sldId id="37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E4C"/>
    <a:srgbClr val="A69B62"/>
    <a:srgbClr val="CB7D2F"/>
    <a:srgbClr val="F8A968"/>
    <a:srgbClr val="C49500"/>
    <a:srgbClr val="D09E00"/>
    <a:srgbClr val="B75809"/>
    <a:srgbClr val="542804"/>
    <a:srgbClr val="E6AF00"/>
    <a:srgbClr val="5C1904"/>
  </p:clrMru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FD4443E-F989-4FC4-A0C8-D5A2AF1F390B}" styleName="Tmavý styl 1 – zvýraznění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2237" autoAdjust="0"/>
  </p:normalViewPr>
  <p:slideViewPr>
    <p:cSldViewPr>
      <p:cViewPr varScale="1">
        <p:scale>
          <a:sx n="105" d="100"/>
          <a:sy n="105" d="100"/>
        </p:scale>
        <p:origin x="-15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F60A7-89CB-4D27-8DC8-127EF74658A7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C9266-ACEB-4522-AED5-358AABFAC10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7C9266-ACEB-4522-AED5-358AABFAC105}" type="slidenum">
              <a:rPr lang="cs-CZ" smtClean="0"/>
              <a:pPr/>
              <a:t>5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upload.wikimedia.org/wikipedia/commons/c/c4/Mineral_Antracita_GDFL001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pload.wikimedia.org/wikipedia/commons/b/be/Velkostroj_Tu%C5%A1imice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CB7D2F"/>
              </a:gs>
              <a:gs pos="50000">
                <a:srgbClr val="F8A96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Nadpis 1"/>
          <p:cNvSpPr>
            <a:spLocks noGrp="1"/>
          </p:cNvSpPr>
          <p:nvPr>
            <p:ph type="ctrTitle"/>
          </p:nvPr>
        </p:nvSpPr>
        <p:spPr>
          <a:xfrm>
            <a:off x="755576" y="1916832"/>
            <a:ext cx="7772400" cy="164249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republika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0" y="3933056"/>
            <a:ext cx="9144000" cy="648072"/>
          </a:xfrm>
          <a:prstGeom prst="rect">
            <a:avLst/>
          </a:prstGeom>
          <a:noFill/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Nerostné suroviny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8100392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Mgr.Jan</a:t>
            </a:r>
            <a:r>
              <a:rPr lang="cs-CZ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Kašpar</a:t>
            </a:r>
            <a:endParaRPr lang="cs-CZ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Nerostné suroviny v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Zásoby černého a hnědého uhlí</a:t>
            </a:r>
          </a:p>
          <a:p>
            <a:r>
              <a:rPr lang="cs-CZ" sz="3600" dirty="0" smtClean="0"/>
              <a:t>Nevelké zásoby ropy a zemního plynu</a:t>
            </a:r>
          </a:p>
          <a:p>
            <a:r>
              <a:rPr lang="cs-CZ" sz="3600" dirty="0" smtClean="0"/>
              <a:t>Malý výskyt rud kovů</a:t>
            </a:r>
          </a:p>
          <a:p>
            <a:r>
              <a:rPr lang="cs-CZ" sz="3600" dirty="0" smtClean="0"/>
              <a:t>Zásoby nerudných surovin</a:t>
            </a:r>
          </a:p>
          <a:p>
            <a:r>
              <a:rPr lang="cs-CZ" sz="3600" dirty="0" smtClean="0"/>
              <a:t>Většina surovin se musí dovážet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</p:txBody>
      </p:sp>
      <p:sp>
        <p:nvSpPr>
          <p:cNvPr id="16" name="Obdélník 15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CB7D2F"/>
              </a:gs>
              <a:gs pos="50000">
                <a:srgbClr val="F8A96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Černé uhlí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Vzniká v prvohorách (karbon)</a:t>
            </a:r>
          </a:p>
          <a:p>
            <a:r>
              <a:rPr lang="cs-CZ" sz="3600" dirty="0" smtClean="0"/>
              <a:t>Zásoby v uhelných pánvích</a:t>
            </a:r>
          </a:p>
          <a:p>
            <a:r>
              <a:rPr lang="cs-CZ" sz="3600" dirty="0" smtClean="0"/>
              <a:t>Hlubinná těžba</a:t>
            </a:r>
          </a:p>
          <a:p>
            <a:r>
              <a:rPr lang="cs-CZ" sz="3600" dirty="0" smtClean="0"/>
              <a:t>Ostravsko-karvinská pánev</a:t>
            </a:r>
          </a:p>
          <a:p>
            <a:r>
              <a:rPr lang="cs-CZ" sz="3600" dirty="0" smtClean="0"/>
              <a:t>Kladensko</a:t>
            </a:r>
          </a:p>
          <a:p>
            <a:r>
              <a:rPr lang="cs-CZ" sz="3600" dirty="0" smtClean="0"/>
              <a:t>Dnes se těží pouze na Ostravsku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</p:txBody>
      </p:sp>
      <p:sp>
        <p:nvSpPr>
          <p:cNvPr id="16" name="Obdélník 15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CB7D2F"/>
              </a:gs>
              <a:gs pos="50000">
                <a:srgbClr val="F8A96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619672" y="6429396"/>
            <a:ext cx="2520280" cy="42860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Černé uhlí</a:t>
            </a:r>
            <a:endParaRPr lang="cs-CZ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14" name="Picture 2" descr="Soubor:Mineral Antracita GDFL00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88640"/>
            <a:ext cx="7620000" cy="57150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956376" y="6309320"/>
            <a:ext cx="792088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Hnědé uhlí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Vzniká v třetihorách</a:t>
            </a:r>
          </a:p>
          <a:p>
            <a:r>
              <a:rPr lang="cs-CZ" sz="3600" dirty="0" smtClean="0"/>
              <a:t>Zásoby v hnědouhelných pánvích</a:t>
            </a:r>
          </a:p>
          <a:p>
            <a:r>
              <a:rPr lang="cs-CZ" sz="3600" dirty="0" smtClean="0"/>
              <a:t>ČR má dostatečné zásoby</a:t>
            </a:r>
          </a:p>
          <a:p>
            <a:r>
              <a:rPr lang="cs-CZ" sz="3600" dirty="0" smtClean="0"/>
              <a:t>Podkrušnohorské pánve</a:t>
            </a:r>
          </a:p>
          <a:p>
            <a:r>
              <a:rPr lang="cs-CZ" sz="3600" dirty="0" smtClean="0"/>
              <a:t>Sokolovská</a:t>
            </a:r>
          </a:p>
          <a:p>
            <a:r>
              <a:rPr lang="cs-CZ" sz="3600" dirty="0" smtClean="0"/>
              <a:t>Mostecká (největší zásoby)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</p:txBody>
      </p:sp>
      <p:sp>
        <p:nvSpPr>
          <p:cNvPr id="16" name="Obdélník 15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CB7D2F"/>
              </a:gs>
              <a:gs pos="50000">
                <a:srgbClr val="F8A96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860032" y="6429396"/>
            <a:ext cx="2592288" cy="42860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Povrchový lom</a:t>
            </a:r>
            <a:endParaRPr lang="cs-CZ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Soubor:Velkostroj Tušimi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97428" cy="609329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956376" y="6309320"/>
            <a:ext cx="792088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Ropa a zemní plyn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Zásoby na jižní Moravě</a:t>
            </a:r>
          </a:p>
          <a:p>
            <a:r>
              <a:rPr lang="cs-CZ" sz="3600" dirty="0" smtClean="0"/>
              <a:t>Dolnomoravský úval</a:t>
            </a:r>
          </a:p>
          <a:p>
            <a:r>
              <a:rPr lang="cs-CZ" sz="3600" dirty="0" smtClean="0"/>
              <a:t>Malé zásoby</a:t>
            </a:r>
          </a:p>
          <a:p>
            <a:r>
              <a:rPr lang="cs-CZ" sz="3600" dirty="0" smtClean="0"/>
              <a:t>Musí se dovážet</a:t>
            </a:r>
          </a:p>
          <a:p>
            <a:pPr>
              <a:buNone/>
            </a:pPr>
            <a:endParaRPr lang="cs-CZ" sz="3600" dirty="0" smtClean="0"/>
          </a:p>
        </p:txBody>
      </p:sp>
      <p:sp>
        <p:nvSpPr>
          <p:cNvPr id="16" name="Obdélník 15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CB7D2F"/>
              </a:gs>
              <a:gs pos="50000">
                <a:srgbClr val="F8A96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Rudy kovů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Velmi omezený výskyt</a:t>
            </a:r>
          </a:p>
          <a:p>
            <a:r>
              <a:rPr lang="cs-CZ" sz="3600" dirty="0" smtClean="0"/>
              <a:t>Význam ve středověku a raném novověku</a:t>
            </a:r>
          </a:p>
          <a:p>
            <a:r>
              <a:rPr lang="cs-CZ" sz="3600" dirty="0" smtClean="0"/>
              <a:t>Barevné rudy se již netěží</a:t>
            </a:r>
          </a:p>
          <a:p>
            <a:r>
              <a:rPr lang="cs-CZ" sz="3600" dirty="0" smtClean="0"/>
              <a:t>ČSM vrchovina – těžba uranové rudy</a:t>
            </a:r>
          </a:p>
          <a:p>
            <a:r>
              <a:rPr lang="cs-CZ" sz="3600" dirty="0" smtClean="0"/>
              <a:t>Rudy kovů se musejí dovážet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</p:txBody>
      </p:sp>
      <p:sp>
        <p:nvSpPr>
          <p:cNvPr id="16" name="Obdélník 15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CB7D2F"/>
              </a:gs>
              <a:gs pos="50000">
                <a:srgbClr val="F8A96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Nerudné suroviny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Autofit/>
          </a:bodyPr>
          <a:lstStyle/>
          <a:p>
            <a:r>
              <a:rPr lang="cs-CZ" sz="3600" dirty="0" smtClean="0"/>
              <a:t>Relativně velké zásoby</a:t>
            </a:r>
          </a:p>
          <a:p>
            <a:r>
              <a:rPr lang="cs-CZ" sz="3600" dirty="0" smtClean="0"/>
              <a:t>Těžba kaolínu (Karlovarsko)</a:t>
            </a:r>
          </a:p>
          <a:p>
            <a:r>
              <a:rPr lang="cs-CZ" sz="3600" dirty="0" smtClean="0"/>
              <a:t>Sklářské suroviny</a:t>
            </a:r>
          </a:p>
          <a:p>
            <a:r>
              <a:rPr lang="cs-CZ" sz="3600" dirty="0" smtClean="0"/>
              <a:t>Těžba stavebního kamene</a:t>
            </a:r>
          </a:p>
          <a:p>
            <a:r>
              <a:rPr lang="cs-CZ" sz="3600" dirty="0" smtClean="0"/>
              <a:t>Vápencové lomy</a:t>
            </a:r>
          </a:p>
          <a:p>
            <a:r>
              <a:rPr lang="cs-CZ" sz="3600" dirty="0" smtClean="0"/>
              <a:t>Těžba štěrku a písků</a:t>
            </a:r>
          </a:p>
          <a:p>
            <a:r>
              <a:rPr lang="cs-CZ" sz="3600" dirty="0" smtClean="0"/>
              <a:t>Těžba tuhy (Jižní Čechy)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</p:txBody>
      </p:sp>
      <p:sp>
        <p:nvSpPr>
          <p:cNvPr id="16" name="Obdélník 15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CB7D2F"/>
              </a:gs>
              <a:gs pos="50000">
                <a:srgbClr val="F8A96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1600" dirty="0" smtClean="0"/>
              <a:t>Obr. 1:</a:t>
            </a:r>
            <a:r>
              <a:rPr lang="cs-CZ" sz="1600" dirty="0" err="1" smtClean="0"/>
              <a:t>Mineral</a:t>
            </a:r>
            <a:r>
              <a:rPr lang="cs-CZ" sz="1600" dirty="0" smtClean="0"/>
              <a:t> </a:t>
            </a:r>
            <a:r>
              <a:rPr lang="cs-CZ" sz="1600" dirty="0" err="1" smtClean="0"/>
              <a:t>Antracita</a:t>
            </a:r>
            <a:r>
              <a:rPr lang="cs-CZ" sz="1600" dirty="0" smtClean="0"/>
              <a:t> GDFL001.JPG.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2011-03-02]. Dostupné z WWW: &lt;http://cs.wikipedia.org/wiki/Soubor:Mineral_Antracita_GDFL001.JPG&gt; pod licencí GNU Free </a:t>
            </a:r>
            <a:r>
              <a:rPr lang="cs-CZ" sz="1600" dirty="0" err="1" smtClean="0"/>
              <a:t>Documentation</a:t>
            </a:r>
            <a:r>
              <a:rPr lang="cs-CZ" sz="1600" dirty="0" smtClean="0"/>
              <a:t> </a:t>
            </a:r>
            <a:r>
              <a:rPr lang="cs-CZ" sz="1600" dirty="0" err="1" smtClean="0"/>
              <a:t>License</a:t>
            </a:r>
            <a:r>
              <a:rPr lang="cs-CZ" sz="1600" dirty="0" smtClean="0"/>
              <a:t>.</a:t>
            </a:r>
          </a:p>
          <a:p>
            <a:r>
              <a:rPr lang="cs-CZ" sz="1600" dirty="0" smtClean="0"/>
              <a:t>Obr. 2:Velkostroj Tu%C5%A1imice.jpg.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2011-03-02]. Dostupné z WWW: &lt;http://cs.wikipedia.org/wiki/Soubor:Velkostroj_Tu%C5%A1imice.jpg&gt;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, jméno autora Martin Mach.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16" name="Obdélník 15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CB7D2F"/>
              </a:gs>
              <a:gs pos="50000">
                <a:srgbClr val="F8A96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2326</TotalTime>
  <Words>203</Words>
  <Application>Microsoft Office PowerPoint</Application>
  <PresentationFormat>Předvádění na obrazovce (4:3)</PresentationFormat>
  <Paragraphs>84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Česká republika</vt:lpstr>
      <vt:lpstr>Nerostné suroviny v ČR</vt:lpstr>
      <vt:lpstr>Černé uhlí</vt:lpstr>
      <vt:lpstr>Snímek 4</vt:lpstr>
      <vt:lpstr>Hnědé uhlí</vt:lpstr>
      <vt:lpstr>Snímek 6</vt:lpstr>
      <vt:lpstr>Ropa a zemní plyn</vt:lpstr>
      <vt:lpstr>Rudy kovů</vt:lpstr>
      <vt:lpstr>Nerudné suroviny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Ústecký kraj</dc:title>
  <dc:creator>Honza</dc:creator>
  <cp:lastModifiedBy>HONZA</cp:lastModifiedBy>
  <cp:revision>492</cp:revision>
  <dcterms:created xsi:type="dcterms:W3CDTF">2010-05-06T15:35:09Z</dcterms:created>
  <dcterms:modified xsi:type="dcterms:W3CDTF">2011-03-14T11:30:20Z</dcterms:modified>
</cp:coreProperties>
</file>