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372" r:id="rId3"/>
    <p:sldId id="373" r:id="rId4"/>
    <p:sldId id="374" r:id="rId5"/>
    <p:sldId id="380" r:id="rId6"/>
    <p:sldId id="381" r:id="rId7"/>
    <p:sldId id="379" r:id="rId8"/>
    <p:sldId id="37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A4E2E"/>
    <a:srgbClr val="269661"/>
    <a:srgbClr val="175D3C"/>
    <a:srgbClr val="A69B62"/>
    <a:srgbClr val="CB7D2F"/>
    <a:srgbClr val="F8A968"/>
    <a:srgbClr val="C49500"/>
    <a:srgbClr val="D09E00"/>
    <a:srgbClr val="B75809"/>
    <a:srgbClr val="5428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82" autoAdjust="0"/>
    <p:restoredTop sz="92237" autoAdjust="0"/>
  </p:normalViewPr>
  <p:slideViewPr>
    <p:cSldViewPr>
      <p:cViewPr>
        <p:scale>
          <a:sx n="75" d="100"/>
          <a:sy n="75" d="100"/>
        </p:scale>
        <p:origin x="-115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barChart>
        <c:barDir val="col"/>
        <c:grouping val="clustered"/>
        <c:varyColors val="0"/>
        <c:dLbls>
          <c:showLegendKey val="0"/>
          <c:showVal val="0"/>
          <c:showCatName val="0"/>
          <c:showSerName val="0"/>
          <c:showPercent val="0"/>
          <c:showBubbleSize val="0"/>
        </c:dLbls>
        <c:gapWidth val="74"/>
        <c:axId val="51920896"/>
        <c:axId val="51922432"/>
      </c:barChart>
      <c:catAx>
        <c:axId val="5192089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51922432"/>
        <c:crosses val="autoZero"/>
        <c:auto val="1"/>
        <c:lblAlgn val="ctr"/>
        <c:lblOffset val="100"/>
        <c:noMultiLvlLbl val="0"/>
      </c:catAx>
      <c:valAx>
        <c:axId val="51922432"/>
        <c:scaling>
          <c:orientation val="minMax"/>
          <c:min val="-6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51920896"/>
        <c:crosses val="autoZero"/>
        <c:crossBetween val="between"/>
        <c:majorUnit val="2"/>
      </c:valAx>
      <c:spPr>
        <a:gradFill>
          <a:gsLst>
            <a:gs pos="0">
              <a:srgbClr val="EEECE1">
                <a:lumMod val="75000"/>
              </a:srgbClr>
            </a:gs>
            <a:gs pos="50000">
              <a:sysClr val="window" lastClr="FFFFFF"/>
            </a:gs>
            <a:gs pos="100000">
              <a:schemeClr val="bg1"/>
            </a:gs>
          </a:gsLst>
          <a:lin ang="5400000" scaled="0"/>
        </a:gradFill>
      </c:spPr>
    </c:plotArea>
    <c:plotVisOnly val="1"/>
    <c:dispBlanksAs val="gap"/>
    <c:showDLblsOverMax val="0"/>
  </c:chart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F60A7-89CB-4D27-8DC8-127EF74658A7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7C9266-ACEB-4522-AED5-358AABFAC105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10412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C8ECB-113D-40B2-83BA-EE301FA9060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A4E2E"/>
              </a:gs>
              <a:gs pos="50000">
                <a:srgbClr val="269661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75000"/>
                </a:schemeClr>
              </a:gs>
              <a:gs pos="50000">
                <a:schemeClr val="accent5"/>
              </a:gs>
              <a:gs pos="100000">
                <a:schemeClr val="bg1">
                  <a:lumMod val="9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ctrTitle"/>
          </p:nvPr>
        </p:nvSpPr>
        <p:spPr>
          <a:xfrm>
            <a:off x="755576" y="1916832"/>
            <a:ext cx="7772400" cy="16424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3933056"/>
            <a:ext cx="9144000" cy="648072"/>
          </a:xfrm>
          <a:prstGeom prst="rect">
            <a:avLst/>
          </a:prstGeom>
          <a:noFill/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26966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Podnebí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26966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8100392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Mgr. Jan Kašpar</a:t>
            </a:r>
            <a:endParaRPr lang="cs-CZ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Podnebí České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Česká republika leží uprostřed Evropy</a:t>
            </a:r>
          </a:p>
          <a:p>
            <a:r>
              <a:rPr lang="cs-CZ" dirty="0" smtClean="0"/>
              <a:t>Mírný pás</a:t>
            </a:r>
          </a:p>
          <a:p>
            <a:r>
              <a:rPr lang="cs-CZ" dirty="0" smtClean="0"/>
              <a:t>Střídání 4 ročních období</a:t>
            </a:r>
          </a:p>
          <a:p>
            <a:r>
              <a:rPr lang="cs-CZ" dirty="0" smtClean="0"/>
              <a:t>Rozhraní oceánského a kontinentálního podnebí</a:t>
            </a:r>
          </a:p>
          <a:p>
            <a:r>
              <a:rPr lang="cs-CZ" dirty="0" smtClean="0"/>
              <a:t>Vliv na podnebí má reliéf</a:t>
            </a:r>
          </a:p>
          <a:p>
            <a:r>
              <a:rPr lang="cs-CZ" dirty="0" smtClean="0"/>
              <a:t>Počasí se mění kvůli změnám tlaku vzduchu</a:t>
            </a:r>
          </a:p>
          <a:p>
            <a:r>
              <a:rPr lang="cs-CZ" dirty="0" smtClean="0"/>
              <a:t>Nejčastější tlakové změny na jaře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A4E2E"/>
              </a:gs>
              <a:gs pos="50000">
                <a:srgbClr val="269661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75000"/>
                </a:schemeClr>
              </a:gs>
              <a:gs pos="50000">
                <a:schemeClr val="accent5"/>
              </a:gs>
              <a:gs pos="100000">
                <a:schemeClr val="bg1">
                  <a:lumMod val="9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Teploty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484784"/>
            <a:ext cx="7901014" cy="464137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Nejtepleji je v nížinách (Polabí, jižní Morava)</a:t>
            </a:r>
          </a:p>
          <a:p>
            <a:r>
              <a:rPr lang="cs-CZ" sz="2800" dirty="0" smtClean="0"/>
              <a:t>Průměrná teplota je zde asi 9,5°C</a:t>
            </a:r>
          </a:p>
          <a:p>
            <a:r>
              <a:rPr lang="cs-CZ" sz="2800" dirty="0" smtClean="0"/>
              <a:t>Max. teplota – Praha-Uhříněves (40,2°C!)</a:t>
            </a:r>
          </a:p>
          <a:p>
            <a:r>
              <a:rPr lang="cs-CZ" sz="2800" dirty="0" smtClean="0"/>
              <a:t>Nejchladněji je v horách (Krkonoše, Jeseníky)</a:t>
            </a:r>
          </a:p>
          <a:p>
            <a:r>
              <a:rPr lang="cs-CZ" sz="2800" dirty="0" smtClean="0"/>
              <a:t>Nejnižší prům. roční teploty na Sněžce - 0,2°C</a:t>
            </a:r>
          </a:p>
          <a:p>
            <a:r>
              <a:rPr lang="cs-CZ" sz="2800" dirty="0" smtClean="0"/>
              <a:t>Min. teplota – Litvínovice (-42,2°C)</a:t>
            </a:r>
          </a:p>
          <a:p>
            <a:r>
              <a:rPr lang="cs-CZ" sz="2800" dirty="0" smtClean="0"/>
              <a:t>Pokles teploty s nadm. výškou – teplotní gradient</a:t>
            </a:r>
          </a:p>
          <a:p>
            <a:r>
              <a:rPr lang="cs-CZ" sz="2800" dirty="0" smtClean="0"/>
              <a:t>V ČR přibližně 0,6°C na 100m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A4E2E"/>
              </a:gs>
              <a:gs pos="50000">
                <a:srgbClr val="269661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75000"/>
                </a:schemeClr>
              </a:gs>
              <a:gs pos="50000">
                <a:schemeClr val="accent5"/>
              </a:gs>
              <a:gs pos="100000">
                <a:schemeClr val="bg1">
                  <a:lumMod val="9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graphicFrame>
        <p:nvGraphicFramePr>
          <p:cNvPr id="10" name="Graf 9"/>
          <p:cNvGraphicFramePr/>
          <p:nvPr/>
        </p:nvGraphicFramePr>
        <p:xfrm>
          <a:off x="971600" y="4509120"/>
          <a:ext cx="4536504" cy="216024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Srážky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Průměr ČR je asi 700 mm/rok</a:t>
            </a:r>
          </a:p>
          <a:p>
            <a:r>
              <a:rPr lang="cs-CZ" sz="1800" dirty="0" smtClean="0"/>
              <a:t>Nejvíce srážek je v horách</a:t>
            </a:r>
          </a:p>
          <a:p>
            <a:r>
              <a:rPr lang="cs-CZ" sz="1800" dirty="0" smtClean="0"/>
              <a:t>Největší úhrn mají Jizerské hory a </a:t>
            </a:r>
            <a:br>
              <a:rPr lang="cs-CZ" sz="1800" dirty="0" smtClean="0"/>
            </a:br>
            <a:r>
              <a:rPr lang="cs-CZ" sz="1800" dirty="0" smtClean="0"/>
              <a:t>Moravskoslezské Beskydy (1500mm)</a:t>
            </a:r>
          </a:p>
          <a:p>
            <a:r>
              <a:rPr lang="cs-CZ" sz="1800" dirty="0" smtClean="0"/>
              <a:t>Nejméně srážek je v nížinách</a:t>
            </a:r>
          </a:p>
          <a:p>
            <a:r>
              <a:rPr lang="cs-CZ" sz="1800" dirty="0" smtClean="0"/>
              <a:t>Žatecko – srážkový stín (400mm)</a:t>
            </a:r>
          </a:p>
          <a:p>
            <a:r>
              <a:rPr lang="cs-CZ" sz="1800" dirty="0" smtClean="0"/>
              <a:t>Max. roční prům. srážky – Bílý Potok (1705mm)</a:t>
            </a:r>
          </a:p>
          <a:p>
            <a:r>
              <a:rPr lang="cs-CZ" sz="1800" dirty="0" smtClean="0"/>
              <a:t>Roční maximum – Jizerka (2201m)</a:t>
            </a:r>
          </a:p>
          <a:p>
            <a:r>
              <a:rPr lang="cs-CZ" sz="1800" dirty="0" smtClean="0"/>
              <a:t>Max. intenzita – Nová Louka (345mm/24hod)</a:t>
            </a:r>
          </a:p>
          <a:p>
            <a:r>
              <a:rPr lang="cs-CZ" sz="1800" dirty="0" smtClean="0"/>
              <a:t>V zimních měsících přechází ve srážky sněhové</a:t>
            </a:r>
          </a:p>
          <a:p>
            <a:r>
              <a:rPr lang="cs-CZ" sz="1800" dirty="0" smtClean="0"/>
              <a:t>Sněží zde pravidelně od října do dubna</a:t>
            </a:r>
          </a:p>
          <a:p>
            <a:r>
              <a:rPr lang="cs-CZ" sz="1800" dirty="0" smtClean="0"/>
              <a:t>Může napadnout přes 200cm sněhu</a:t>
            </a:r>
          </a:p>
          <a:p>
            <a:r>
              <a:rPr lang="cs-CZ" sz="1800" dirty="0" smtClean="0"/>
              <a:t>Výskyt námrazy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A4E2E"/>
              </a:gs>
              <a:gs pos="50000">
                <a:srgbClr val="269661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75000"/>
                </a:schemeClr>
              </a:gs>
              <a:gs pos="50000">
                <a:schemeClr val="accent5"/>
              </a:gs>
              <a:gs pos="100000">
                <a:schemeClr val="bg1">
                  <a:lumMod val="9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932040" y="155679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r>
              <a:rPr lang="cs-CZ" dirty="0" smtClean="0"/>
              <a:t>. - 7. srpna </a:t>
            </a:r>
            <a:r>
              <a:rPr lang="cs-CZ" dirty="0" smtClean="0"/>
              <a:t>2010 – 210 mm/15 hodin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9584" y="2348880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„Blesková povodeň“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IMG14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72008" y="0"/>
            <a:ext cx="9144000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IMG14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8000"/>
          </a:xfrm>
        </p:spPr>
      </p:pic>
      <p:sp>
        <p:nvSpPr>
          <p:cNvPr id="6" name="TextovéPole 5"/>
          <p:cNvSpPr txBox="1"/>
          <p:nvPr/>
        </p:nvSpPr>
        <p:spPr>
          <a:xfrm>
            <a:off x="7956376" y="6309320"/>
            <a:ext cx="7920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Vítr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484784"/>
            <a:ext cx="7901014" cy="4641379"/>
          </a:xfrm>
        </p:spPr>
        <p:txBody>
          <a:bodyPr>
            <a:normAutofit/>
          </a:bodyPr>
          <a:lstStyle/>
          <a:p>
            <a:r>
              <a:rPr lang="cs-CZ" sz="4000" dirty="0" smtClean="0"/>
              <a:t>Intenzita závisí na reliéfu a nadm. výšce</a:t>
            </a:r>
          </a:p>
          <a:p>
            <a:r>
              <a:rPr lang="cs-CZ" sz="4000" dirty="0" smtClean="0"/>
              <a:t>V ČR západní a severozápadní proudění</a:t>
            </a:r>
          </a:p>
          <a:p>
            <a:r>
              <a:rPr lang="cs-CZ" sz="4000" dirty="0" smtClean="0"/>
              <a:t>Největrnější jsou horské oblasti</a:t>
            </a:r>
          </a:p>
          <a:p>
            <a:r>
              <a:rPr lang="cs-CZ" sz="4000" dirty="0" smtClean="0"/>
              <a:t>Milešovka – největrnější místo v ČR</a:t>
            </a:r>
          </a:p>
          <a:p>
            <a:pPr>
              <a:buNone/>
            </a:pP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A4E2E"/>
              </a:gs>
              <a:gs pos="50000">
                <a:srgbClr val="269661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75000"/>
                </a:schemeClr>
              </a:gs>
              <a:gs pos="50000">
                <a:schemeClr val="accent5"/>
              </a:gs>
              <a:gs pos="100000">
                <a:schemeClr val="bg1">
                  <a:lumMod val="9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Obr. 1: Fotoarchiv autora</a:t>
            </a:r>
          </a:p>
          <a:p>
            <a:r>
              <a:rPr lang="cs-CZ" sz="1800" dirty="0" smtClean="0"/>
              <a:t>Obr. 2: Fotoarchiv autora</a:t>
            </a:r>
          </a:p>
          <a:p>
            <a:r>
              <a:rPr lang="cs-CZ" sz="1800" dirty="0" smtClean="0"/>
              <a:t>Autorem materiálu a všech jeho částí, není-li uvedeno jinak, je Mgr. Jan Kašpar.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0A4E2E"/>
              </a:gs>
              <a:gs pos="50000">
                <a:srgbClr val="269661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75000"/>
                </a:schemeClr>
              </a:gs>
              <a:gs pos="50000">
                <a:schemeClr val="accent5"/>
              </a:gs>
              <a:gs pos="100000">
                <a:schemeClr val="bg1">
                  <a:lumMod val="95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7" name="Picture 2" descr="http://www.czrea.org/files/images/OZE/FV_mapa3.jpg"/>
          <p:cNvPicPr>
            <a:picLocks noChangeAspect="1" noChangeArrowheads="1"/>
          </p:cNvPicPr>
          <p:nvPr/>
        </p:nvPicPr>
        <p:blipFill>
          <a:blip r:embed="rId2" cstate="print">
            <a:lum bright="-10000" contrast="20000"/>
          </a:blip>
          <a:srcRect/>
          <a:stretch>
            <a:fillRect/>
          </a:stretch>
        </p:blipFill>
        <p:spPr bwMode="auto">
          <a:xfrm>
            <a:off x="0" y="548680"/>
            <a:ext cx="683568" cy="52116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2468</TotalTime>
  <Words>221</Words>
  <Application>Microsoft Office PowerPoint</Application>
  <PresentationFormat>Předvádění na obrazovce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Česká republika</vt:lpstr>
      <vt:lpstr>Podnebí České republiky</vt:lpstr>
      <vt:lpstr>Teploty</vt:lpstr>
      <vt:lpstr>Srážky</vt:lpstr>
      <vt:lpstr>Prezentace aplikace PowerPoint</vt:lpstr>
      <vt:lpstr>Prezentace aplikace PowerPoint</vt:lpstr>
      <vt:lpstr>Vítr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Honza</dc:creator>
  <cp:lastModifiedBy>Martin Králík</cp:lastModifiedBy>
  <cp:revision>525</cp:revision>
  <dcterms:created xsi:type="dcterms:W3CDTF">2010-05-06T15:35:09Z</dcterms:created>
  <dcterms:modified xsi:type="dcterms:W3CDTF">2012-03-13T15:35:40Z</dcterms:modified>
</cp:coreProperties>
</file>