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0" r:id="rId3"/>
    <p:sldId id="259" r:id="rId4"/>
    <p:sldId id="260" r:id="rId5"/>
    <p:sldId id="268" r:id="rId6"/>
    <p:sldId id="261" r:id="rId7"/>
    <p:sldId id="266" r:id="rId8"/>
    <p:sldId id="263" r:id="rId9"/>
    <p:sldId id="264" r:id="rId10"/>
    <p:sldId id="27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345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090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0975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7273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727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97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296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723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347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399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119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0FFBDE-54B5-402D-9AC0-CC560382D393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4BC7C8-4A80-41CD-90B1-2ABBFF460A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491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-180528" y="0"/>
            <a:ext cx="9793088" cy="7101408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9749960"/>
              </p:ext>
            </p:extLst>
          </p:nvPr>
        </p:nvGraphicFramePr>
        <p:xfrm>
          <a:off x="1403648" y="1340768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Slabiky</a:t>
                      </a:r>
                      <a:r>
                        <a:rPr lang="cs-CZ" sz="2400" baseline="0" dirty="0" smtClean="0"/>
                        <a:t> s hláskou </a:t>
                      </a:r>
                      <a:r>
                        <a:rPr lang="cs-CZ" sz="2400" baseline="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</a:t>
                      </a:r>
                      <a:r>
                        <a:rPr lang="cs-CZ" sz="2400" dirty="0" smtClean="0"/>
                        <a:t>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</a:t>
                      </a:r>
                      <a:r>
                        <a:rPr lang="cs-CZ" sz="2400" dirty="0" smtClean="0"/>
                        <a:t>říjen </a:t>
                      </a:r>
                      <a:r>
                        <a:rPr lang="cs-CZ" sz="2400" dirty="0" smtClean="0"/>
                        <a:t>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1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86916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5883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08520" y="0"/>
            <a:ext cx="936104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5578455"/>
              </p:ext>
            </p:extLst>
          </p:nvPr>
        </p:nvGraphicFramePr>
        <p:xfrm>
          <a:off x="827584" y="908720"/>
          <a:ext cx="7560840" cy="4958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procvičení slabik</a:t>
                      </a:r>
                      <a:r>
                        <a:rPr lang="cs-CZ" baseline="0" dirty="0" smtClean="0"/>
                        <a:t> s hláskou </a:t>
                      </a:r>
                      <a:r>
                        <a:rPr lang="cs-CZ" baseline="0" dirty="0" smtClean="0"/>
                        <a:t>N.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2.ročníku</a:t>
                      </a:r>
                      <a:r>
                        <a:rPr lang="cs-CZ" baseline="0" dirty="0" smtClean="0"/>
                        <a:t> ZŠ praktické pro práci na interaktivní tabuli a pro  práci na počítači s využitím dotykové obrazovky.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3 procvičuje čtení</a:t>
                      </a:r>
                      <a:r>
                        <a:rPr lang="cs-CZ" baseline="0" dirty="0" smtClean="0"/>
                        <a:t> slov s hláskou </a:t>
                      </a:r>
                      <a:r>
                        <a:rPr lang="cs-CZ" baseline="0" dirty="0" smtClean="0"/>
                        <a:t>N.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</a:t>
                      </a:r>
                      <a:r>
                        <a:rPr lang="cs-CZ" baseline="0" dirty="0" smtClean="0"/>
                        <a:t> snímku 4 žáci spojí správný obrázek se slovem, snímek 5 obsahuje řešení snímku 4.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snímku 6 žáci dopisují první</a:t>
                      </a:r>
                      <a:r>
                        <a:rPr lang="cs-CZ" baseline="0" dirty="0" smtClean="0"/>
                        <a:t> slabiku k obrázku, snímek 7 obsahuje řešení snímku 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8 slouží jako pracovní list, žáci spojením slabik</a:t>
                      </a:r>
                      <a:r>
                        <a:rPr lang="cs-CZ" baseline="0" dirty="0" smtClean="0"/>
                        <a:t> tvoří slova, snímek 9 je řešením snímku 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vzdělávání žáků s LMP, 1. stupeň – 1.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6 – 7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269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/>
          <a:lstStyle/>
          <a:p>
            <a:r>
              <a:rPr lang="cs-CZ" dirty="0" smtClean="0"/>
              <a:t>Přečti správně slova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611560" y="1241140"/>
            <a:ext cx="2304256" cy="136815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NESE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3279839" y="1241140"/>
            <a:ext cx="2304256" cy="136815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NÁNA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279839" y="2910078"/>
            <a:ext cx="2304256" cy="136815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VANA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3224420" y="4581128"/>
            <a:ext cx="2304256" cy="136815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VÉNA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868144" y="2910078"/>
            <a:ext cx="2304256" cy="136815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JANA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868144" y="4581128"/>
            <a:ext cx="2304256" cy="136815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NULA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11560" y="2910078"/>
            <a:ext cx="2304256" cy="136815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OLINA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11560" y="4581128"/>
            <a:ext cx="2304256" cy="136815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VÍNO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868144" y="1241140"/>
            <a:ext cx="2304256" cy="1368152"/>
          </a:xfrm>
          <a:prstGeom prst="ellipse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NEMÁ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524328" y="5949280"/>
            <a:ext cx="1440160" cy="792088"/>
          </a:xfrm>
          <a:prstGeom prst="actionButtonForwardNex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4300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Vytvoř správné dvojice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71600" y="1533809"/>
            <a:ext cx="2520280" cy="108012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Nosím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3150170"/>
            <a:ext cx="2520280" cy="108012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Namotám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4725144"/>
            <a:ext cx="2520280" cy="108012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Nepiji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031" name="Picture 7" descr="C:\Users\Maruska\AppData\Local\Microsoft\Windows\Temporary Internet Files\Content.IE5\ZML8CS1Y\MP9004023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25144"/>
            <a:ext cx="1905223" cy="1566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uska\AppData\Local\Microsoft\Windows\Temporary Internet Files\Content.IE5\ZN8PZFFD\MP90017499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941" y="3690230"/>
            <a:ext cx="2631082" cy="125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ruska\AppData\Local\Microsoft\Windows\Temporary Internet Files\Content.IE5\ZML8CS1Y\MP9004310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552" y="1424341"/>
            <a:ext cx="213955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491208" y="6056967"/>
            <a:ext cx="1368152" cy="692696"/>
          </a:xfrm>
          <a:prstGeom prst="actionButtonBackPrevious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7013020" y="6056967"/>
            <a:ext cx="1440160" cy="692696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783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71600" y="1533809"/>
            <a:ext cx="2520280" cy="108012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Nosím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3150170"/>
            <a:ext cx="2520280" cy="108012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Namotám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71600" y="4725144"/>
            <a:ext cx="2520280" cy="108012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Nepiji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1031" name="Picture 7" descr="C:\Users\Maruska\AppData\Local\Microsoft\Windows\Temporary Internet Files\Content.IE5\ZML8CS1Y\MP9004023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25144"/>
            <a:ext cx="1905223" cy="1566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uska\AppData\Local\Microsoft\Windows\Temporary Internet Files\Content.IE5\ZN8PZFFD\MP90017499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941" y="3690230"/>
            <a:ext cx="2631082" cy="125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Maruska\AppData\Local\Microsoft\Windows\Temporary Internet Files\Content.IE5\ZML8CS1Y\MP9004310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40768"/>
            <a:ext cx="213955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2987824" y="2613929"/>
            <a:ext cx="3539281" cy="1967199"/>
          </a:xfrm>
          <a:prstGeom prst="straightConnector1">
            <a:avLst/>
          </a:prstGeom>
          <a:ln w="762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491880" y="4230290"/>
            <a:ext cx="1080120" cy="494854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491880" y="3356992"/>
            <a:ext cx="1656184" cy="136815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611560" y="6093296"/>
            <a:ext cx="1440160" cy="648072"/>
          </a:xfrm>
          <a:prstGeom prst="actionButtonBackPrevious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6876256" y="6093296"/>
            <a:ext cx="1584176" cy="648072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970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Napiš první slabiku</a:t>
            </a:r>
            <a:endParaRPr lang="cs-CZ" b="1" dirty="0"/>
          </a:p>
        </p:txBody>
      </p:sp>
      <p:pic>
        <p:nvPicPr>
          <p:cNvPr id="2052" name="Picture 4" descr="C:\Users\Maruska\AppData\Local\Microsoft\Windows\Temporary Internet Files\Content.IE5\ZN8PZFFD\MC900435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73" y="2246807"/>
            <a:ext cx="2160240" cy="122413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055" name="Picture 7" descr="C:\Users\Maruska\AppData\Local\Microsoft\Windows\Temporary Internet Files\Content.IE5\ZML8CS1Y\MC9004417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74" y="5373216"/>
            <a:ext cx="2369778" cy="137053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058" name="Picture 10" descr="C:\Users\Maruska\AppData\Local\Microsoft\Windows\Temporary Internet Files\Content.IE5\Q9ZKEIE3\MP9004276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92896"/>
            <a:ext cx="2805614" cy="152609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060" name="Picture 12" descr="C:\Users\Maruska\AppData\Local\Microsoft\Windows\Temporary Internet Files\Content.IE5\63C75YK2\MP9001789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185" y="3870768"/>
            <a:ext cx="1442144" cy="215949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5" name="Zaoblený obdélníkový popisek 4"/>
          <p:cNvSpPr/>
          <p:nvPr/>
        </p:nvSpPr>
        <p:spPr>
          <a:xfrm>
            <a:off x="6076926" y="4555322"/>
            <a:ext cx="1946914" cy="1009302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6441510" y="1440493"/>
            <a:ext cx="1946914" cy="1009302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3352800" y="2728116"/>
            <a:ext cx="1946914" cy="1009302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395536" y="1124296"/>
            <a:ext cx="1946914" cy="1009302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404787" y="4209040"/>
            <a:ext cx="1946914" cy="1009302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3" name="Picture 15" descr="C:\Users\Maruska\AppData\Local\Microsoft\Windows\Temporary Internet Files\Content.IE5\Q9ZKEIE3\MC9003054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671" y="5709256"/>
            <a:ext cx="2009899" cy="102009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288874" y="260648"/>
            <a:ext cx="1546822" cy="648072"/>
          </a:xfrm>
          <a:prstGeom prst="actionButtonBackPrevious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308304" y="260648"/>
            <a:ext cx="1509470" cy="648072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703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49658"/>
          </a:xfrm>
        </p:spPr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pic>
        <p:nvPicPr>
          <p:cNvPr id="2052" name="Picture 4" descr="C:\Users\Maruska\AppData\Local\Microsoft\Windows\Temporary Internet Files\Content.IE5\ZN8PZFFD\MC9004353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41" y="2513282"/>
            <a:ext cx="2160240" cy="122413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055" name="Picture 7" descr="C:\Users\Maruska\AppData\Local\Microsoft\Windows\Temporary Internet Files\Content.IE5\ZML8CS1Y\MC90044179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874" y="5373216"/>
            <a:ext cx="2369778" cy="137053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058" name="Picture 10" descr="C:\Users\Maruska\AppData\Local\Microsoft\Windows\Temporary Internet Files\Content.IE5\Q9ZKEIE3\MP9004276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92896"/>
            <a:ext cx="2805614" cy="152609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pic>
        <p:nvPicPr>
          <p:cNvPr id="2060" name="Picture 12" descr="C:\Users\Maruska\AppData\Local\Microsoft\Windows\Temporary Internet Files\Content.IE5\63C75YK2\MP9001789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185" y="3870768"/>
            <a:ext cx="1442144" cy="215949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5" name="Zaoblený obdélníkový popisek 4"/>
          <p:cNvSpPr/>
          <p:nvPr/>
        </p:nvSpPr>
        <p:spPr>
          <a:xfrm>
            <a:off x="6076926" y="4555322"/>
            <a:ext cx="1946914" cy="1009302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6441510" y="1431365"/>
            <a:ext cx="1946914" cy="1009302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NU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ový popisek 18"/>
          <p:cNvSpPr/>
          <p:nvPr/>
        </p:nvSpPr>
        <p:spPr>
          <a:xfrm>
            <a:off x="3352800" y="2728116"/>
            <a:ext cx="1946914" cy="1009302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ový popisek 19"/>
          <p:cNvSpPr/>
          <p:nvPr/>
        </p:nvSpPr>
        <p:spPr>
          <a:xfrm>
            <a:off x="500306" y="1431365"/>
            <a:ext cx="1946914" cy="1009302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ový popisek 20"/>
          <p:cNvSpPr/>
          <p:nvPr/>
        </p:nvSpPr>
        <p:spPr>
          <a:xfrm>
            <a:off x="404787" y="4209040"/>
            <a:ext cx="1946914" cy="1009302"/>
          </a:xfrm>
          <a:prstGeom prst="wedgeRoundRectCallou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NO</a:t>
            </a:r>
            <a:endParaRPr lang="cs-CZ" sz="4400" b="1" dirty="0">
              <a:solidFill>
                <a:schemeClr val="tx1"/>
              </a:solidFill>
            </a:endParaRPr>
          </a:p>
        </p:txBody>
      </p:sp>
      <p:pic>
        <p:nvPicPr>
          <p:cNvPr id="2063" name="Picture 15" descr="C:\Users\Maruska\AppData\Local\Microsoft\Windows\Temporary Internet Files\Content.IE5\Q9ZKEIE3\MC9003054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671" y="5709256"/>
            <a:ext cx="2009899" cy="102009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611560" y="260648"/>
            <a:ext cx="1740141" cy="648072"/>
          </a:xfrm>
          <a:prstGeom prst="actionButtonBackPrevious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804248" y="260648"/>
            <a:ext cx="1800200" cy="648072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6447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Pracovní list – spoj slabiky do slova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196008" y="1740884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96008" y="2732406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76768" y="3643389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112327" y="4509120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LA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96008" y="3643389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96008" y="4509120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76768" y="2663521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112327" y="5445224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MÁ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76768" y="1725038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196008" y="5445224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6876256" y="6165304"/>
            <a:ext cx="1008112" cy="576064"/>
          </a:xfrm>
          <a:prstGeom prst="actionButtonBackPrevious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předu nebo Další 14">
            <a:hlinkClick r:id="" action="ppaction://hlinkshowjump?jump=nextslide" highlightClick="1"/>
          </p:cNvPr>
          <p:cNvSpPr/>
          <p:nvPr/>
        </p:nvSpPr>
        <p:spPr>
          <a:xfrm>
            <a:off x="8028384" y="6165304"/>
            <a:ext cx="1008112" cy="576064"/>
          </a:xfrm>
          <a:prstGeom prst="actionButtonForwardNex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681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lačítko akce: Vlastní 2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pracovního listu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196008" y="1740884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VA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196008" y="2732406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76768" y="3643389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112327" y="4509120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LA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196008" y="3643389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1196008" y="4509120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NE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76768" y="2663521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SÍ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112327" y="5445224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MÁ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76768" y="1725038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NO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196008" y="5445224"/>
            <a:ext cx="1584176" cy="720080"/>
          </a:xfrm>
          <a:prstGeom prst="round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NE</a:t>
            </a:r>
            <a:endParaRPr lang="cs-CZ" sz="4400" b="1" dirty="0">
              <a:solidFill>
                <a:schemeClr val="tx1"/>
              </a:solidFill>
            </a:endParaRPr>
          </a:p>
        </p:txBody>
      </p:sp>
      <p:cxnSp>
        <p:nvCxnSpPr>
          <p:cNvPr id="15" name="Přímá spojnice se šipkou 14"/>
          <p:cNvCxnSpPr>
            <a:stCxn id="4" idx="3"/>
          </p:cNvCxnSpPr>
          <p:nvPr/>
        </p:nvCxnSpPr>
        <p:spPr>
          <a:xfrm>
            <a:off x="2780184" y="2100924"/>
            <a:ext cx="2296584" cy="190250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endCxn id="12" idx="1"/>
          </p:cNvCxnSpPr>
          <p:nvPr/>
        </p:nvCxnSpPr>
        <p:spPr>
          <a:xfrm flipV="1">
            <a:off x="2780184" y="2085078"/>
            <a:ext cx="2296584" cy="10073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8" idx="3"/>
            <a:endCxn id="10" idx="1"/>
          </p:cNvCxnSpPr>
          <p:nvPr/>
        </p:nvCxnSpPr>
        <p:spPr>
          <a:xfrm flipV="1">
            <a:off x="2780184" y="3023561"/>
            <a:ext cx="2296584" cy="9798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9" idx="3"/>
            <a:endCxn id="11" idx="1"/>
          </p:cNvCxnSpPr>
          <p:nvPr/>
        </p:nvCxnSpPr>
        <p:spPr>
          <a:xfrm>
            <a:off x="2780184" y="4869160"/>
            <a:ext cx="2332143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7" idx="1"/>
          </p:cNvCxnSpPr>
          <p:nvPr/>
        </p:nvCxnSpPr>
        <p:spPr>
          <a:xfrm flipV="1">
            <a:off x="2780184" y="4869160"/>
            <a:ext cx="2332143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6876256" y="6165304"/>
            <a:ext cx="1080120" cy="576064"/>
          </a:xfrm>
          <a:prstGeom prst="actionButtonBackPrevious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100392" y="6165304"/>
            <a:ext cx="936104" cy="576064"/>
          </a:xfrm>
          <a:prstGeom prst="actionButtonForwardNex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109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-99392"/>
            <a:ext cx="9252520" cy="6957392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Jsi šikula.</a:t>
            </a:r>
            <a:endParaRPr lang="cs-CZ" sz="6000" b="1" dirty="0"/>
          </a:p>
        </p:txBody>
      </p:sp>
      <p:pic>
        <p:nvPicPr>
          <p:cNvPr id="1026" name="Picture 2" descr="C:\Users\Maruska\AppData\Local\Microsoft\Windows\Temporary Internet Files\Content.IE5\63C75YK2\MC900437581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6"/>
            <a:ext cx="4608511" cy="4248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3290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-180528" y="0"/>
            <a:ext cx="9433048" cy="685800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r>
              <a:rPr lang="cs-CZ" dirty="0"/>
              <a:t>Zdroje :</a:t>
            </a:r>
            <a:br>
              <a:rPr lang="cs-CZ" dirty="0"/>
            </a:br>
            <a:r>
              <a:rPr lang="cs-CZ" dirty="0"/>
              <a:t> Galerie Microsoft Office - Klipart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13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234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Přečti správně slova</vt:lpstr>
      <vt:lpstr>Vytvoř správné dvojice</vt:lpstr>
      <vt:lpstr>ŘEŠENÍ</vt:lpstr>
      <vt:lpstr>Napiš první slabiku</vt:lpstr>
      <vt:lpstr>ŘEŠENÍ</vt:lpstr>
      <vt:lpstr>Pracovní list – spoj slabiky do slova</vt:lpstr>
      <vt:lpstr>Řešení pracovního listu</vt:lpstr>
      <vt:lpstr>Jsi šikula.</vt:lpstr>
      <vt:lpstr>Zdroje :  Galerie Microsoft Office - Klipart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Jilemnice</dc:creator>
  <cp:lastModifiedBy>ZŠ a MŠ Jilemnice</cp:lastModifiedBy>
  <cp:revision>13</cp:revision>
  <dcterms:created xsi:type="dcterms:W3CDTF">2013-03-14T13:47:10Z</dcterms:created>
  <dcterms:modified xsi:type="dcterms:W3CDTF">2013-03-24T18:06:48Z</dcterms:modified>
</cp:coreProperties>
</file>