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367" r:id="rId3"/>
    <p:sldId id="368" r:id="rId4"/>
    <p:sldId id="369" r:id="rId5"/>
    <p:sldId id="374" r:id="rId6"/>
    <p:sldId id="375" r:id="rId7"/>
    <p:sldId id="376" r:id="rId8"/>
    <p:sldId id="3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69B62"/>
    <a:srgbClr val="542804"/>
    <a:srgbClr val="972907"/>
    <a:srgbClr val="5C1904"/>
    <a:srgbClr val="CB7D2F"/>
    <a:srgbClr val="F8A968"/>
    <a:srgbClr val="C49500"/>
    <a:srgbClr val="D09E00"/>
    <a:srgbClr val="B75809"/>
    <a:srgbClr val="E6AF00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2237" autoAdjust="0"/>
  </p:normalViewPr>
  <p:slideViewPr>
    <p:cSldViewPr>
      <p:cViewPr varScale="1">
        <p:scale>
          <a:sx n="105" d="100"/>
          <a:sy n="105" d="100"/>
        </p:scale>
        <p:origin x="-1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42804"/>
              </a:gs>
              <a:gs pos="50000">
                <a:srgbClr val="972907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chemeClr val="accent2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97290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Půdy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97290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596336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Jsou formovány již od prvohor</a:t>
            </a:r>
          </a:p>
          <a:p>
            <a:r>
              <a:rPr lang="cs-CZ" sz="3600" dirty="0" smtClean="0"/>
              <a:t>Skládají se z živých a neživých složek</a:t>
            </a:r>
          </a:p>
          <a:p>
            <a:r>
              <a:rPr lang="cs-CZ" sz="3600" dirty="0" smtClean="0"/>
              <a:t>Pedogeneze = vznik půdy</a:t>
            </a:r>
          </a:p>
          <a:p>
            <a:r>
              <a:rPr lang="cs-CZ" sz="3600" dirty="0" smtClean="0"/>
              <a:t>Půdotvorné faktory – mateční horniny, klima</a:t>
            </a:r>
            <a:br>
              <a:rPr lang="cs-CZ" sz="3600" dirty="0" smtClean="0"/>
            </a:br>
            <a:r>
              <a:rPr lang="cs-CZ" sz="3600" dirty="0" smtClean="0"/>
              <a:t>působení organismů</a:t>
            </a:r>
          </a:p>
          <a:p>
            <a:r>
              <a:rPr lang="cs-CZ" sz="3600" dirty="0" smtClean="0"/>
              <a:t>Půdní typy a půdní druhy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42804"/>
              </a:gs>
              <a:gs pos="50000">
                <a:srgbClr val="972907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chemeClr val="accent2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Půdní typy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Rozlišeny podle uspořádání půdních horizontů</a:t>
            </a:r>
          </a:p>
          <a:p>
            <a:r>
              <a:rPr lang="cs-CZ" sz="2800" dirty="0" smtClean="0"/>
              <a:t>V ČR výskyt pouze některých typů</a:t>
            </a:r>
          </a:p>
          <a:p>
            <a:r>
              <a:rPr lang="cs-CZ" sz="2800" dirty="0" smtClean="0"/>
              <a:t>Výšková stupňovitost půd (zonalita)</a:t>
            </a:r>
          </a:p>
          <a:p>
            <a:r>
              <a:rPr lang="cs-CZ" sz="2800" dirty="0" smtClean="0"/>
              <a:t>&lt;  200m – nivní a lužní půdy, černozemě</a:t>
            </a:r>
            <a:br>
              <a:rPr lang="cs-CZ" sz="2800" dirty="0" smtClean="0"/>
            </a:br>
            <a:r>
              <a:rPr lang="cs-CZ" sz="2800" dirty="0" smtClean="0"/>
              <a:t>nejúrodnější, u velkých řek a v nížinách</a:t>
            </a:r>
          </a:p>
          <a:p>
            <a:r>
              <a:rPr lang="cs-CZ" sz="2800" dirty="0" smtClean="0"/>
              <a:t>200 – 400m – hnědozemě, hnědé lesní půdy</a:t>
            </a:r>
          </a:p>
          <a:p>
            <a:r>
              <a:rPr lang="cs-CZ" sz="2800" dirty="0" smtClean="0"/>
              <a:t>400 – 600m – podzoly</a:t>
            </a:r>
          </a:p>
          <a:p>
            <a:r>
              <a:rPr lang="cs-CZ" sz="2800" dirty="0" smtClean="0"/>
              <a:t>600m &lt; - horské půdy, rendziny</a:t>
            </a: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42804"/>
              </a:gs>
              <a:gs pos="50000">
                <a:srgbClr val="972907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chemeClr val="accent2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Půdní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Rozlišují se dle zrnitosti půdy</a:t>
            </a:r>
          </a:p>
          <a:p>
            <a:r>
              <a:rPr lang="cs-CZ" sz="4000" dirty="0" smtClean="0"/>
              <a:t>Písčité – 5% plochy ČR</a:t>
            </a:r>
          </a:p>
          <a:p>
            <a:r>
              <a:rPr lang="cs-CZ" sz="4000" dirty="0" smtClean="0"/>
              <a:t>Hlinité, písčitohlinité – 75%</a:t>
            </a:r>
          </a:p>
          <a:p>
            <a:r>
              <a:rPr lang="cs-CZ" sz="4000" dirty="0" smtClean="0"/>
              <a:t>Jílovité – 10%</a:t>
            </a:r>
          </a:p>
          <a:p>
            <a:r>
              <a:rPr lang="cs-CZ" sz="4000" dirty="0" smtClean="0"/>
              <a:t>Kamenité, štěrkovité – 10%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42804"/>
              </a:gs>
              <a:gs pos="50000">
                <a:srgbClr val="972907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chemeClr val="accent2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Eroze půd po povodni 2010</a:t>
            </a:r>
            <a:endParaRPr lang="cs-CZ" dirty="0"/>
          </a:p>
        </p:txBody>
      </p:sp>
      <p:pic>
        <p:nvPicPr>
          <p:cNvPr id="4" name="Zástupný symbol pro obsah 3" descr="IMG16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268760"/>
            <a:ext cx="7272808" cy="5454606"/>
          </a:xfrm>
        </p:spPr>
      </p:pic>
      <p:sp>
        <p:nvSpPr>
          <p:cNvPr id="5" name="TextovéPole 4"/>
          <p:cNvSpPr txBox="1"/>
          <p:nvPr/>
        </p:nvSpPr>
        <p:spPr>
          <a:xfrm>
            <a:off x="8028384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Eroze po povodni 2010</a:t>
            </a:r>
            <a:endParaRPr lang="cs-CZ" dirty="0"/>
          </a:p>
        </p:txBody>
      </p:sp>
      <p:pic>
        <p:nvPicPr>
          <p:cNvPr id="4" name="Zástupný symbol pro obsah 3" descr="IMG17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268760"/>
            <a:ext cx="6840760" cy="5130570"/>
          </a:xfrm>
        </p:spPr>
      </p:pic>
      <p:sp>
        <p:nvSpPr>
          <p:cNvPr id="5" name="TextovéPole 4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Sesuv půdy po povodni 2010</a:t>
            </a:r>
            <a:endParaRPr lang="cs-CZ" dirty="0"/>
          </a:p>
        </p:txBody>
      </p:sp>
      <p:pic>
        <p:nvPicPr>
          <p:cNvPr id="4" name="Zástupný symbol pro obsah 3" descr="IMG2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196752"/>
            <a:ext cx="7200800" cy="5400600"/>
          </a:xfrm>
        </p:spPr>
      </p:pic>
      <p:sp>
        <p:nvSpPr>
          <p:cNvPr id="5" name="TextovéPole 4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42804"/>
              </a:gs>
              <a:gs pos="50000">
                <a:srgbClr val="972907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chemeClr val="accent2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755576" y="1340768"/>
            <a:ext cx="7931224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Obr. 1: Fotoarchiv autora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Obr. 2: Fotoarchiv autora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Obr. 3: Fotoarchiv autora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Autorem materiálu a všech jeho částí, není-li uvedeno jinak, je Mgr. Jan Kašpar.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2445</TotalTime>
  <Words>162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Česká republika</vt:lpstr>
      <vt:lpstr>Půdy</vt:lpstr>
      <vt:lpstr>Půdní typy</vt:lpstr>
      <vt:lpstr>Půdní druhy</vt:lpstr>
      <vt:lpstr>Eroze půd po povodni 2010</vt:lpstr>
      <vt:lpstr>Eroze po povodni 2010</vt:lpstr>
      <vt:lpstr>Sesuv půdy po povodni 2010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HONZA</cp:lastModifiedBy>
  <cp:revision>510</cp:revision>
  <dcterms:created xsi:type="dcterms:W3CDTF">2010-05-06T15:35:09Z</dcterms:created>
  <dcterms:modified xsi:type="dcterms:W3CDTF">2011-03-14T11:54:07Z</dcterms:modified>
</cp:coreProperties>
</file>