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367" r:id="rId3"/>
    <p:sldId id="368" r:id="rId4"/>
    <p:sldId id="369" r:id="rId5"/>
    <p:sldId id="372" r:id="rId6"/>
    <p:sldId id="3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7549"/>
    <a:srgbClr val="019104"/>
    <a:srgbClr val="F2EA7E"/>
    <a:srgbClr val="F8A968"/>
    <a:srgbClr val="542804"/>
    <a:srgbClr val="972907"/>
    <a:srgbClr val="5C1904"/>
    <a:srgbClr val="A69B62"/>
    <a:srgbClr val="CB7D2F"/>
    <a:srgbClr val="C49500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82" autoAdjust="0"/>
    <p:restoredTop sz="92237" autoAdjust="0"/>
  </p:normalViewPr>
  <p:slideViewPr>
    <p:cSldViewPr>
      <p:cViewPr varScale="1">
        <p:scale>
          <a:sx n="103" d="100"/>
          <a:sy n="103" d="100"/>
        </p:scale>
        <p:origin x="-13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19104">
                  <a:shade val="30000"/>
                  <a:satMod val="115000"/>
                </a:srgbClr>
              </a:gs>
              <a:gs pos="50000">
                <a:srgbClr val="92D05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rgbClr val="F2EA7E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Biota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668344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Biota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Živé i zemřelé organismy</a:t>
            </a:r>
          </a:p>
          <a:p>
            <a:r>
              <a:rPr lang="cs-CZ" sz="3600" dirty="0" smtClean="0"/>
              <a:t>V ČR převládá biota středoevropská</a:t>
            </a:r>
          </a:p>
          <a:p>
            <a:r>
              <a:rPr lang="cs-CZ" sz="3600" dirty="0" smtClean="0"/>
              <a:t>Prvky severské, karpatské, sibiřské</a:t>
            </a:r>
          </a:p>
          <a:p>
            <a:r>
              <a:rPr lang="cs-CZ" sz="3600" dirty="0" smtClean="0"/>
              <a:t>Stupňovitost (zonalita) bioty</a:t>
            </a:r>
          </a:p>
          <a:p>
            <a:r>
              <a:rPr lang="cs-CZ" sz="3600" dirty="0" smtClean="0"/>
              <a:t>Z toho vyplývají vegetační stupně</a:t>
            </a:r>
          </a:p>
          <a:p>
            <a:r>
              <a:rPr lang="cs-CZ" sz="3600" dirty="0" smtClean="0"/>
              <a:t>V ČR 8 vegetačních stupňů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19104">
                  <a:shade val="30000"/>
                  <a:satMod val="115000"/>
                </a:srgbClr>
              </a:gs>
              <a:gs pos="50000">
                <a:srgbClr val="92D05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rgbClr val="F2EA7E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19104">
                  <a:shade val="30000"/>
                  <a:satMod val="115000"/>
                </a:srgbClr>
              </a:gs>
              <a:gs pos="50000">
                <a:srgbClr val="92D05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rgbClr val="F2EA7E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pic>
        <p:nvPicPr>
          <p:cNvPr id="7" name="Obrázek 6" descr="P101083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810669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Dnes žije v ČR přes 32 tis. druhů živočichů</a:t>
            </a:r>
          </a:p>
          <a:p>
            <a:r>
              <a:rPr lang="cs-CZ" sz="3600" dirty="0" smtClean="0"/>
              <a:t>Přibližně 80% je hmyz</a:t>
            </a:r>
          </a:p>
          <a:p>
            <a:r>
              <a:rPr lang="cs-CZ" sz="3600" dirty="0" smtClean="0"/>
              <a:t>Asi 3 tis. druhů vyšších rostlin</a:t>
            </a:r>
          </a:p>
          <a:p>
            <a:r>
              <a:rPr lang="cs-CZ" sz="3600" dirty="0" smtClean="0"/>
              <a:t>Mnoho ohrožených druhů</a:t>
            </a:r>
          </a:p>
          <a:p>
            <a:r>
              <a:rPr lang="cs-CZ" sz="3600" dirty="0" smtClean="0"/>
              <a:t>Několik endemitů (Modranka karpatská)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19104">
                  <a:shade val="30000"/>
                  <a:satMod val="115000"/>
                </a:srgbClr>
              </a:gs>
              <a:gs pos="50000">
                <a:srgbClr val="92D05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rgbClr val="F2EA7E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476672"/>
            <a:ext cx="68356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Bedla vysoká</a:t>
            </a:r>
            <a:endParaRPr lang="cs-CZ" dirty="0"/>
          </a:p>
        </p:txBody>
      </p:sp>
      <p:pic>
        <p:nvPicPr>
          <p:cNvPr id="4" name="Zástupný symbol pro obsah 3" descr="IMG1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980728"/>
            <a:ext cx="7488832" cy="5616624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1: Fotoarchiv autora</a:t>
            </a:r>
          </a:p>
          <a:p>
            <a:r>
              <a:rPr lang="cs-CZ" sz="1600" dirty="0" smtClean="0"/>
              <a:t>Obr. 2: Fotoarchiv autora</a:t>
            </a:r>
          </a:p>
          <a:p>
            <a:r>
              <a:rPr lang="cs-CZ" sz="1600" dirty="0" smtClean="0"/>
              <a:t>Autorem materiálu a všech jeho částí, není-li uvedeno jinak, je Mgr. Jan Kašpar.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20" name="Obdélník 19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19104">
                  <a:shade val="30000"/>
                  <a:satMod val="115000"/>
                </a:srgbClr>
              </a:gs>
              <a:gs pos="50000">
                <a:srgbClr val="92D050"/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rgbClr val="F2EA7E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0" y="476672"/>
            <a:ext cx="68356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" name="TextovéPole 23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2429</TotalTime>
  <Words>125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Česká republika</vt:lpstr>
      <vt:lpstr>Biota</vt:lpstr>
      <vt:lpstr>Snímek 3</vt:lpstr>
      <vt:lpstr>Fauna a flóra</vt:lpstr>
      <vt:lpstr>Bedla vysoká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515</cp:revision>
  <dcterms:created xsi:type="dcterms:W3CDTF">2010-05-06T15:35:09Z</dcterms:created>
  <dcterms:modified xsi:type="dcterms:W3CDTF">2011-03-14T11:53:45Z</dcterms:modified>
</cp:coreProperties>
</file>