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4" r:id="rId2"/>
    <p:sldId id="265" r:id="rId3"/>
    <p:sldId id="256" r:id="rId4"/>
    <p:sldId id="257" r:id="rId5"/>
    <p:sldId id="258" r:id="rId6"/>
    <p:sldId id="262" r:id="rId7"/>
    <p:sldId id="259" r:id="rId8"/>
    <p:sldId id="260" r:id="rId9"/>
    <p:sldId id="261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VY_32_INOVACE_11/13_Bedřich Smetana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ZŠ, Veselí nad Moravou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Hana Králíková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Bedřich Smetana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 1. 07/ 1. 4. 00/ 21. 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22611" custLinFactNeighborY="50531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01AA074-0B6C-44F7-8DC4-822290E9AC6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D38B29D-06DF-4B3C-9BE3-909490029389}" type="presOf" srcId="{4C35D32F-0EAB-4CD7-82EE-45574DC2A586}" destId="{8BEBB6EC-1DAA-4CAC-8A25-BC0FCBD5DBD5}" srcOrd="0" destOrd="0" presId="urn:microsoft.com/office/officeart/2005/8/layout/target3"/>
    <dgm:cxn modelId="{BA3A479C-A426-4582-A9CE-16BAD1F78DD8}" type="presOf" srcId="{D1B46980-6531-4606-95E6-44980827E919}" destId="{2BE915AB-18AA-4053-B92C-3BFC9ED204BB}" srcOrd="1" destOrd="0" presId="urn:microsoft.com/office/officeart/2005/8/layout/target3"/>
    <dgm:cxn modelId="{BF9267DE-4F51-4656-AA07-BB136BBDC562}" type="presOf" srcId="{D1D4F407-5343-4D3F-B5B9-D407B03CAEB4}" destId="{AED2198E-93D5-4001-81B4-73124B309672}" srcOrd="1" destOrd="0" presId="urn:microsoft.com/office/officeart/2005/8/layout/target3"/>
    <dgm:cxn modelId="{1344865B-8F80-41C4-AD49-09300A4DC7D8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AFC74A5-A7C9-4BEF-9EFC-FF152FA9D948}" type="presOf" srcId="{757F3AB3-0718-4624-B441-E567A8F0AB56}" destId="{333A1088-737F-45CB-B68E-254E46348037}" srcOrd="0" destOrd="0" presId="urn:microsoft.com/office/officeart/2005/8/layout/target3"/>
    <dgm:cxn modelId="{A155D398-C61D-430C-A246-54BA564D5500}" type="presOf" srcId="{D8197B8C-B260-4A16-BDF4-0947B075E274}" destId="{5A5FFA88-C948-4069-8E93-59FA12366E83}" srcOrd="1" destOrd="0" presId="urn:microsoft.com/office/officeart/2005/8/layout/target3"/>
    <dgm:cxn modelId="{CCC95922-A8DF-4E2A-AB94-B4D3C68A194A}" type="presOf" srcId="{D1D4F407-5343-4D3F-B5B9-D407B03CAEB4}" destId="{D005CE8C-CC26-4C3E-AC11-E15060ECD759}" srcOrd="0" destOrd="0" presId="urn:microsoft.com/office/officeart/2005/8/layout/target3"/>
    <dgm:cxn modelId="{ADA921C0-FB8B-4B3D-9BEE-E118BB339FAA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4A3C33C-3BFB-493F-84FA-8664CCA22D41}" type="presOf" srcId="{B651F6E3-6281-48DB-9319-2AEAFDAE7572}" destId="{6BB5E863-4638-4E1D-BFDE-399D028AC4ED}" srcOrd="1" destOrd="0" presId="urn:microsoft.com/office/officeart/2005/8/layout/target3"/>
    <dgm:cxn modelId="{859F418B-C2F7-4803-B466-68804BA9F28D}" type="presOf" srcId="{D8197B8C-B260-4A16-BDF4-0947B075E274}" destId="{25B08C86-7E15-44DC-BE7F-FFB55DD49D12}" srcOrd="0" destOrd="0" presId="urn:microsoft.com/office/officeart/2005/8/layout/target3"/>
    <dgm:cxn modelId="{FC4D6B90-78DA-44B0-A3CB-B7CB79C3FC47}" type="presParOf" srcId="{333A1088-737F-45CB-B68E-254E46348037}" destId="{F5ABB229-8D3B-4694-996A-96F23CF14429}" srcOrd="0" destOrd="0" presId="urn:microsoft.com/office/officeart/2005/8/layout/target3"/>
    <dgm:cxn modelId="{BF4E993A-BE1C-452B-96A6-BAA890B30814}" type="presParOf" srcId="{333A1088-737F-45CB-B68E-254E46348037}" destId="{F41139FD-01EE-4571-8B17-4FB00FC51163}" srcOrd="1" destOrd="0" presId="urn:microsoft.com/office/officeart/2005/8/layout/target3"/>
    <dgm:cxn modelId="{E2C23FC6-F937-4849-ABD6-6E6033632201}" type="presParOf" srcId="{333A1088-737F-45CB-B68E-254E46348037}" destId="{D005CE8C-CC26-4C3E-AC11-E15060ECD759}" srcOrd="2" destOrd="0" presId="urn:microsoft.com/office/officeart/2005/8/layout/target3"/>
    <dgm:cxn modelId="{5B047F79-1492-49B6-A90E-FFC8C2C810F8}" type="presParOf" srcId="{333A1088-737F-45CB-B68E-254E46348037}" destId="{2C702D82-9B77-49B7-9568-BB8EB47C3372}" srcOrd="3" destOrd="0" presId="urn:microsoft.com/office/officeart/2005/8/layout/target3"/>
    <dgm:cxn modelId="{9A9FDF93-10DB-432D-8435-00F86E39F377}" type="presParOf" srcId="{333A1088-737F-45CB-B68E-254E46348037}" destId="{A52A0455-90FF-4808-ABD0-F02540D31D5A}" srcOrd="4" destOrd="0" presId="urn:microsoft.com/office/officeart/2005/8/layout/target3"/>
    <dgm:cxn modelId="{D541B639-5810-4218-B954-4018BA6316F2}" type="presParOf" srcId="{333A1088-737F-45CB-B68E-254E46348037}" destId="{6140AFEC-043D-4C43-A2F9-D0F5331DF3A3}" srcOrd="5" destOrd="0" presId="urn:microsoft.com/office/officeart/2005/8/layout/target3"/>
    <dgm:cxn modelId="{0D51B68D-591C-4AAB-B182-26B0C64C8836}" type="presParOf" srcId="{333A1088-737F-45CB-B68E-254E46348037}" destId="{9358AC05-5D7D-4327-9F80-1AD486AEA664}" srcOrd="6" destOrd="0" presId="urn:microsoft.com/office/officeart/2005/8/layout/target3"/>
    <dgm:cxn modelId="{6E1201C5-D161-456F-8B50-50509EE5E61E}" type="presParOf" srcId="{333A1088-737F-45CB-B68E-254E46348037}" destId="{313FC574-E1CD-4FB4-B054-0B805CE0447D}" srcOrd="7" destOrd="0" presId="urn:microsoft.com/office/officeart/2005/8/layout/target3"/>
    <dgm:cxn modelId="{E655EB01-1BB8-4CA9-AEE1-409EEFD5FCD6}" type="presParOf" srcId="{333A1088-737F-45CB-B68E-254E46348037}" destId="{619D679B-A015-4ECF-8348-D1034C574F40}" srcOrd="8" destOrd="0" presId="urn:microsoft.com/office/officeart/2005/8/layout/target3"/>
    <dgm:cxn modelId="{DA2CD933-AA56-40F3-A44D-E734E7D1F794}" type="presParOf" srcId="{333A1088-737F-45CB-B68E-254E46348037}" destId="{322283A8-4A27-4CDA-BAE3-F381106A9174}" srcOrd="9" destOrd="0" presId="urn:microsoft.com/office/officeart/2005/8/layout/target3"/>
    <dgm:cxn modelId="{71A737A3-A4C2-4787-B492-DFD3A801F746}" type="presParOf" srcId="{333A1088-737F-45CB-B68E-254E46348037}" destId="{FFC9F71D-1B4F-4AD9-A4A6-86ADEFC8AF5C}" srcOrd="10" destOrd="0" presId="urn:microsoft.com/office/officeart/2005/8/layout/target3"/>
    <dgm:cxn modelId="{DB1DFE67-1F4F-4C2D-80A3-5F645F424EA7}" type="presParOf" srcId="{333A1088-737F-45CB-B68E-254E46348037}" destId="{25B08C86-7E15-44DC-BE7F-FFB55DD49D12}" srcOrd="11" destOrd="0" presId="urn:microsoft.com/office/officeart/2005/8/layout/target3"/>
    <dgm:cxn modelId="{28D9585D-F7B6-463E-928D-2C45EBE85DBE}" type="presParOf" srcId="{333A1088-737F-45CB-B68E-254E46348037}" destId="{76644BE8-9D7C-4C09-B250-3D10AF48CBB7}" srcOrd="12" destOrd="0" presId="urn:microsoft.com/office/officeart/2005/8/layout/target3"/>
    <dgm:cxn modelId="{DFC0C4AA-9D85-4358-AB08-CA8EB6BCE6D8}" type="presParOf" srcId="{333A1088-737F-45CB-B68E-254E46348037}" destId="{EE85B701-7295-41C0-BA7A-34D3756A2AE6}" srcOrd="13" destOrd="0" presId="urn:microsoft.com/office/officeart/2005/8/layout/target3"/>
    <dgm:cxn modelId="{4EBBA3D2-291C-44E8-9CE0-F556251A0B99}" type="presParOf" srcId="{333A1088-737F-45CB-B68E-254E46348037}" destId="{8BEBB6EC-1DAA-4CAC-8A25-BC0FCBD5DBD5}" srcOrd="14" destOrd="0" presId="urn:microsoft.com/office/officeart/2005/8/layout/target3"/>
    <dgm:cxn modelId="{1E31DC4A-3168-49DD-B57D-CE70C710B589}" type="presParOf" srcId="{333A1088-737F-45CB-B68E-254E46348037}" destId="{AED2198E-93D5-4001-81B4-73124B309672}" srcOrd="15" destOrd="0" presId="urn:microsoft.com/office/officeart/2005/8/layout/target3"/>
    <dgm:cxn modelId="{3ABA023A-7F30-43C4-B739-AB54CFE28445}" type="presParOf" srcId="{333A1088-737F-45CB-B68E-254E46348037}" destId="{2BE915AB-18AA-4053-B92C-3BFC9ED204BB}" srcOrd="16" destOrd="0" presId="urn:microsoft.com/office/officeart/2005/8/layout/target3"/>
    <dgm:cxn modelId="{762CC817-C903-4C37-9D59-5F4D373CE663}" type="presParOf" srcId="{333A1088-737F-45CB-B68E-254E46348037}" destId="{6BB5E863-4638-4E1D-BFDE-399D028AC4ED}" srcOrd="17" destOrd="0" presId="urn:microsoft.com/office/officeart/2005/8/layout/target3"/>
    <dgm:cxn modelId="{68253E88-9412-4DD4-A0DD-4E1C9F20E588}" type="presParOf" srcId="{333A1088-737F-45CB-B68E-254E46348037}" destId="{5A5FFA88-C948-4069-8E93-59FA12366E83}" srcOrd="18" destOrd="0" presId="urn:microsoft.com/office/officeart/2005/8/layout/target3"/>
    <dgm:cxn modelId="{85F37542-4626-4531-801F-4EBD3AF1164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576063" y="1273857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ZŠ, Veselí nad Moravou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Hana Králíková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VY_32_INOVACE_11/13_Bedřich Smetana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Bedřich Smetana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 1. 07/ 1. 4. 00/ 21. 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18CDC5-6D59-47F7-968B-BA1478E9A78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49B28-EDDD-492C-8A24-18BE58627B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2888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C9111-AF75-4C0F-BE12-187EFEA939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A0615-BEC7-4B87-8D33-5E468D684E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5322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C9111-AF75-4C0F-BE12-187EFEA939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A0615-BEC7-4B87-8D33-5E468D684E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8325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C9111-AF75-4C0F-BE12-187EFEA939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A0615-BEC7-4B87-8D33-5E468D684E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16179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C9111-AF75-4C0F-BE12-187EFEA939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A0615-BEC7-4B87-8D33-5E468D684E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34625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C9111-AF75-4C0F-BE12-187EFEA939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A0615-BEC7-4B87-8D33-5E468D684E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2609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C9111-AF75-4C0F-BE12-187EFEA939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A0615-BEC7-4B87-8D33-5E468D684E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81528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C9111-AF75-4C0F-BE12-187EFEA939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A0615-BEC7-4B87-8D33-5E468D684E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1369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C9111-AF75-4C0F-BE12-187EFEA939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A0615-BEC7-4B87-8D33-5E468D684E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0881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C9111-AF75-4C0F-BE12-187EFEA939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A0615-BEC7-4B87-8D33-5E468D684E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34502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C9111-AF75-4C0F-BE12-187EFEA939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A0615-BEC7-4B87-8D33-5E468D684E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5552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C9111-AF75-4C0F-BE12-187EFEA939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A0615-BEC7-4B87-8D33-5E468D684E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6491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9C9111-AF75-4C0F-BE12-187EFEA939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2A0615-BEC7-4B87-8D33-5E468D684E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1880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12" Type="http://schemas.openxmlformats.org/officeDocument/2006/relationships/image" Target="../media/image13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wmf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image" Target="../media/image17.png"/><Relationship Id="rId7" Type="http://schemas.openxmlformats.org/officeDocument/2006/relationships/image" Target="../media/image21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11" Type="http://schemas.openxmlformats.org/officeDocument/2006/relationships/image" Target="../media/image24.jpeg"/><Relationship Id="rId5" Type="http://schemas.openxmlformats.org/officeDocument/2006/relationships/image" Target="../media/image19.wmf"/><Relationship Id="rId10" Type="http://schemas.openxmlformats.org/officeDocument/2006/relationships/image" Target="../media/image23.wmf"/><Relationship Id="rId4" Type="http://schemas.openxmlformats.org/officeDocument/2006/relationships/image" Target="../media/image18.wmf"/><Relationship Id="rId9" Type="http://schemas.openxmlformats.org/officeDocument/2006/relationships/image" Target="../media/image2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40285241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611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pro výuku hudební výchovy pro žáky speciálních tříd, pro práci </a:t>
            </a:r>
            <a:r>
              <a:rPr lang="cs-CZ" dirty="0" smtClean="0"/>
              <a:t>                              na </a:t>
            </a:r>
            <a:r>
              <a:rPr lang="cs-CZ" dirty="0" smtClean="0"/>
              <a:t>interaktivní tabuli</a:t>
            </a:r>
          </a:p>
          <a:p>
            <a:r>
              <a:rPr lang="cs-CZ" dirty="0" smtClean="0"/>
              <a:t>Doba vzniku leden 2012</a:t>
            </a:r>
          </a:p>
          <a:p>
            <a:r>
              <a:rPr lang="cs-CZ" dirty="0" smtClean="0"/>
              <a:t>Ověřeno 28. 2. 2012</a:t>
            </a:r>
          </a:p>
          <a:p>
            <a:r>
              <a:rPr lang="cs-CZ" dirty="0" smtClean="0"/>
              <a:t>Žáci se zájmem poslouchali výklad </a:t>
            </a:r>
          </a:p>
          <a:p>
            <a:pPr marL="0" indent="0">
              <a:buNone/>
            </a:pPr>
            <a:r>
              <a:rPr lang="cs-CZ" dirty="0" smtClean="0"/>
              <a:t>    o B. Smetanovi, reagovali přiměřeně       </a:t>
            </a:r>
          </a:p>
        </p:txBody>
      </p:sp>
    </p:spTree>
    <p:extLst>
      <p:ext uri="{BB962C8B-B14F-4D97-AF65-F5344CB8AC3E}">
        <p14:creationId xmlns:p14="http://schemas.microsoft.com/office/powerpoint/2010/main" xmlns="" val="126242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/>
          <a:lstStyle/>
          <a:p>
            <a:r>
              <a:rPr lang="cs-CZ" dirty="0" smtClean="0"/>
              <a:t>Bedřich Smetana *1824 - 1884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844824"/>
            <a:ext cx="3728442" cy="4349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57670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sz="2400" dirty="0"/>
              <a:t>b</a:t>
            </a:r>
            <a:r>
              <a:rPr lang="cs-CZ" sz="2400" dirty="0" smtClean="0"/>
              <a:t>yl to významný český hudební skladatel</a:t>
            </a:r>
          </a:p>
          <a:p>
            <a:r>
              <a:rPr lang="cs-CZ" sz="2400" dirty="0" smtClean="0"/>
              <a:t> je známý především svým cyklem symfonických</a:t>
            </a:r>
            <a:r>
              <a:rPr lang="cs-CZ" sz="2400" u="sng" dirty="0" smtClean="0"/>
              <a:t> </a:t>
            </a:r>
            <a:r>
              <a:rPr lang="cs-CZ" sz="2400" dirty="0" smtClean="0"/>
              <a:t>básní </a:t>
            </a:r>
            <a:r>
              <a:rPr lang="cs-CZ" sz="2400" b="1" dirty="0" smtClean="0"/>
              <a:t>,,Má vlast</a:t>
            </a:r>
            <a:r>
              <a:rPr lang="cs-CZ" sz="2400" dirty="0" smtClean="0"/>
              <a:t> a operami </a:t>
            </a:r>
            <a:r>
              <a:rPr lang="cs-CZ" sz="2400" b="1" dirty="0" smtClean="0"/>
              <a:t>Libuše</a:t>
            </a:r>
            <a:r>
              <a:rPr lang="cs-CZ" sz="2400" dirty="0" smtClean="0"/>
              <a:t> a </a:t>
            </a:r>
            <a:r>
              <a:rPr lang="cs-CZ" sz="2400" b="1" dirty="0" smtClean="0"/>
              <a:t>Prodaná nevěsta“</a:t>
            </a:r>
          </a:p>
          <a:p>
            <a:r>
              <a:rPr lang="cs-CZ" sz="2400" dirty="0" smtClean="0"/>
              <a:t>Poslech úryvku: ,, Má vlast“</a:t>
            </a:r>
          </a:p>
          <a:p>
            <a:pPr marL="0" indent="0">
              <a:buNone/>
            </a:pPr>
            <a:endParaRPr lang="cs-CZ" sz="2400" b="1" dirty="0" smtClean="0"/>
          </a:p>
          <a:p>
            <a:endParaRPr lang="cs-CZ" sz="2400" dirty="0" smtClean="0"/>
          </a:p>
          <a:p>
            <a:r>
              <a:rPr lang="cs-CZ" sz="2400" dirty="0" smtClean="0"/>
              <a:t>od 4 let se věnoval </a:t>
            </a:r>
            <a:r>
              <a:rPr lang="cs-CZ" sz="2400" dirty="0" smtClean="0"/>
              <a:t>hudbě, </a:t>
            </a:r>
            <a:r>
              <a:rPr lang="cs-CZ" sz="2400" dirty="0" smtClean="0"/>
              <a:t>i když jeho otec si to nepřál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 </a:t>
            </a:r>
            <a:r>
              <a:rPr lang="cs-CZ" sz="2400" dirty="0" smtClean="0"/>
              <a:t>6 ti </a:t>
            </a:r>
            <a:r>
              <a:rPr lang="cs-CZ" sz="2400" dirty="0" smtClean="0"/>
              <a:t>letech poprvé vystoupil na veřejnosti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/>
              <a:t>k</a:t>
            </a:r>
            <a:r>
              <a:rPr lang="cs-CZ" sz="2400" dirty="0" smtClean="0"/>
              <a:t>dyž odmaturoval, odešel do Prahy, kde stále studoval hudbu a živil se jako učitel hudby v rodině hraběte.</a:t>
            </a:r>
          </a:p>
        </p:txBody>
      </p:sp>
      <p:pic>
        <p:nvPicPr>
          <p:cNvPr id="1026" name="Picture 2" descr="C:\Documents and Settings\kralikova\Local Settings\Temporary Internet Files\Content.IE5\FTQ74FZE\MC9004262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93448"/>
            <a:ext cx="806042" cy="1628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kralikova\Local Settings\Temporary Internet Files\Content.IE5\GCNAKFL3\MC9004301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694534"/>
            <a:ext cx="75608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kralikova\Local Settings\Temporary Internet Files\Content.IE5\MXU9UW40\MC9003790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575435"/>
            <a:ext cx="1666546" cy="1573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kralikova\Local Settings\Temporary Internet Files\Content.IE5\WNKZJOIU\MP90044656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53759" y="3501008"/>
            <a:ext cx="812946" cy="10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Program Files\Microsoft Office\MEDIA\CAGCAT10\j0284916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93505" y="3820141"/>
            <a:ext cx="1108720" cy="733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kralikova\Local Settings\Temporary Internet Files\Content.IE5\AERD0RH5\MC900441789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40166" y="3046917"/>
            <a:ext cx="773224" cy="773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kralikova\Local Settings\Temporary Internet Files\Content.IE5\1HD52S4A\MP90040103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9257" y="5445224"/>
            <a:ext cx="1720742" cy="1146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kralikova\Local Settings\Temporary Internet Files\Content.IE5\PFZGDH5D\MP90040713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4398" y="6193943"/>
            <a:ext cx="549456" cy="439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kralikova\Local Settings\Temporary Internet Files\Content.IE5\1HD52S4A\MP90042794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884696"/>
            <a:ext cx="1251122" cy="1867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kralikova\Local Settings\Temporary Internet Files\Content.IE5\PFZGDH5D\MP900407137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5917" y="5208831"/>
            <a:ext cx="2024373" cy="1619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Program Files\Microsoft Office\MEDIA\OFFICE14\Bullets\BD21298_.gi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V="1">
            <a:off x="3635896" y="5884361"/>
            <a:ext cx="483615" cy="483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72436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/>
              <a:t>Oženil se s Kateřinou Kolářovou, se kterou měl 4 dcery.</a:t>
            </a:r>
          </a:p>
          <a:p>
            <a:r>
              <a:rPr lang="cs-CZ" dirty="0" smtClean="0"/>
              <a:t>Několik let strávil ve Švédsku, po návratu </a:t>
            </a:r>
            <a:r>
              <a:rPr lang="cs-CZ" dirty="0" smtClean="0"/>
              <a:t>                  do </a:t>
            </a:r>
            <a:r>
              <a:rPr lang="cs-CZ" dirty="0" smtClean="0"/>
              <a:t>Čech mu zemřela první manželka.</a:t>
            </a:r>
          </a:p>
          <a:p>
            <a:r>
              <a:rPr lang="cs-CZ" dirty="0" smtClean="0"/>
              <a:t>V roce 1860 se podruhé oženil a na rok se vrátil do Švédska</a:t>
            </a:r>
          </a:p>
          <a:p>
            <a:endParaRPr lang="cs-CZ" dirty="0" smtClean="0"/>
          </a:p>
          <a:p>
            <a:r>
              <a:rPr lang="cs-CZ" b="1" dirty="0" smtClean="0"/>
              <a:t>Poznáte, </a:t>
            </a:r>
            <a:r>
              <a:rPr lang="cs-CZ" b="1" dirty="0" smtClean="0"/>
              <a:t>která vlajka </a:t>
            </a:r>
          </a:p>
          <a:p>
            <a:pPr marL="0" indent="0">
              <a:buNone/>
            </a:pPr>
            <a:r>
              <a:rPr lang="cs-CZ" b="1" dirty="0" smtClean="0"/>
              <a:t>patří ČR a která Švédsku?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 descr="C:\Users\Hanka\AppData\Local\Microsoft\Windows\Temporary Internet Files\Content.IE5\3XXJYN7L\MP9003628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2976" y="5139810"/>
            <a:ext cx="1971824" cy="1232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Hanka\AppData\Local\Microsoft\Windows\Temporary Internet Files\Content.IE5\5SW001J3\MP9003626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2976" y="3284984"/>
            <a:ext cx="1971824" cy="131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24974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sz="2000" dirty="0" smtClean="0"/>
              <a:t> B. Smetana začal pomalu ztrácet </a:t>
            </a:r>
            <a:r>
              <a:rPr lang="cs-CZ" sz="2000" dirty="0" smtClean="0"/>
              <a:t>sluch, </a:t>
            </a:r>
            <a:r>
              <a:rPr lang="cs-CZ" sz="2000" dirty="0" smtClean="0"/>
              <a:t>až zcela ohluchl.</a:t>
            </a:r>
          </a:p>
          <a:p>
            <a:r>
              <a:rPr lang="cs-CZ" sz="2000" dirty="0" smtClean="0"/>
              <a:t>V této době právě dokončil nejkrásnější hudební dílo ,, Má vlast, Hubička, Čertova stěna,…“</a:t>
            </a:r>
          </a:p>
          <a:p>
            <a:r>
              <a:rPr lang="cs-CZ" sz="2000" dirty="0" smtClean="0"/>
              <a:t>Operu ,,Viola“ již nedokončil</a:t>
            </a:r>
          </a:p>
          <a:p>
            <a:r>
              <a:rPr lang="cs-CZ" sz="2000" dirty="0" smtClean="0"/>
              <a:t>V roce 1881 bylo za zvuků Smetanovy Libuše slavnostně otevřeno Národní divadlo v Praze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51212"/>
            <a:ext cx="3984737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1999" y="3351213"/>
            <a:ext cx="3966203" cy="2974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Documents and Settings\kralikova\Local Settings\Temporary Internet Files\Content.IE5\AERD0RH5\MC9003589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1997" y="188640"/>
            <a:ext cx="763355" cy="727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kralikova\Local Settings\Temporary Internet Files\Content.IE5\WNKZJOIU\MC9003496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403857"/>
            <a:ext cx="637246" cy="51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kralikova\Local Settings\Temporary Internet Files\Content.IE5\WNKZJOIU\MC90008889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3387" y="2247579"/>
            <a:ext cx="1141703" cy="108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kralikova\Local Settings\Temporary Internet Files\Content.IE5\PFZGDH5D\MC9002921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58540" y="2367934"/>
            <a:ext cx="911200" cy="842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kralikova\Local Settings\Temporary Internet Files\Content.IE5\PFZGDH5D\MC9002921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8458" y="2301381"/>
            <a:ext cx="1055217" cy="975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kralikova\Local Settings\Temporary Internet Files\Content.IE5\WNKZJOIU\MC90042623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1999" y="1124744"/>
            <a:ext cx="441603" cy="892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kralikova\Local Settings\Temporary Internet Files\Content.IE5\MXU9UW40\MC90028133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188867"/>
            <a:ext cx="790170" cy="764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Documents and Settings\kralikova\Local Settings\Temporary Internet Files\Content.IE5\PFZGDH5D\MC90038918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13511" y="1188867"/>
            <a:ext cx="732434" cy="920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Documents and Settings\kralikova\Local Settings\Temporary Internet Files\Content.IE5\6T2ZBYFK\MP90031389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5765" y="1253475"/>
            <a:ext cx="421222" cy="635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9259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Tvorba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-  </a:t>
            </a:r>
            <a:r>
              <a:rPr lang="cs-CZ" u="sng" dirty="0" smtClean="0"/>
              <a:t>Úspěch mu zajistily opery :</a:t>
            </a:r>
          </a:p>
          <a:p>
            <a:r>
              <a:rPr lang="cs-CZ" dirty="0" smtClean="0"/>
              <a:t>Braniboři v Čechách – získal cenu </a:t>
            </a:r>
            <a:r>
              <a:rPr lang="cs-CZ" dirty="0" smtClean="0"/>
              <a:t>za </a:t>
            </a:r>
            <a:r>
              <a:rPr lang="cs-CZ" dirty="0" smtClean="0"/>
              <a:t>nejlepší českou operu </a:t>
            </a:r>
          </a:p>
          <a:p>
            <a:r>
              <a:rPr lang="cs-CZ" dirty="0" smtClean="0"/>
              <a:t>Prodaná nevěsta – první typicky česká opera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 díky tomuto úspěchu se stal dirigentem </a:t>
            </a:r>
            <a:br>
              <a:rPr lang="cs-CZ" dirty="0" smtClean="0"/>
            </a:br>
            <a:r>
              <a:rPr lang="cs-CZ" dirty="0" smtClean="0"/>
              <a:t>     v Národním Divadle</a:t>
            </a:r>
            <a:endParaRPr lang="cs-CZ" dirty="0"/>
          </a:p>
        </p:txBody>
      </p:sp>
      <p:pic>
        <p:nvPicPr>
          <p:cNvPr id="3074" name="Picture 2" descr="C:\Documents and Settings\kralikova\Local Settings\Temporary Internet Files\Content.IE5\FTQ74FZE\MC9002870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09120"/>
            <a:ext cx="1804699" cy="1859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kralikova\Local Settings\Temporary Internet Files\Content.IE5\GCNAKFL3\MC9002329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749956"/>
            <a:ext cx="2206028" cy="1619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kralikova\Local Settings\Temporary Internet Files\Content.IE5\AERD0RH5\MC9003790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98196"/>
            <a:ext cx="2035680" cy="1922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43874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Poslech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Klavírní trio g- moll ( 1. věta) – CD: Posloucháme hudbu ve škole v 9. ročníku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Na jaký hudební nástroj se v ukázce hraje??</a:t>
            </a:r>
            <a:endParaRPr lang="cs-CZ" dirty="0"/>
          </a:p>
        </p:txBody>
      </p:sp>
      <p:pic>
        <p:nvPicPr>
          <p:cNvPr id="4098" name="Picture 2" descr="C:\Users\Hanka\AppData\Local\Microsoft\Windows\Temporary Internet Files\Content.IE5\5SW001J3\MP9004049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05064"/>
            <a:ext cx="2595533" cy="1853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anka\AppData\Local\Microsoft\Windows\Temporary Internet Files\Content.IE5\5SW001J3\MC9004413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534059">
            <a:off x="3481692" y="334680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Hanka\AppData\Local\Microsoft\Windows\Temporary Internet Files\Content.IE5\5SW001J3\MP9004387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998645"/>
            <a:ext cx="2592288" cy="1926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08385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pt-BR" dirty="0" smtClean="0"/>
              <a:t>Bedřich </a:t>
            </a:r>
            <a:r>
              <a:rPr lang="pt-BR" dirty="0"/>
              <a:t>Smetana </a:t>
            </a:r>
            <a:r>
              <a:rPr lang="pt-BR" dirty="0" smtClean="0"/>
              <a:t>umírá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pt-BR" dirty="0" smtClean="0"/>
              <a:t>12</a:t>
            </a:r>
            <a:r>
              <a:rPr lang="pt-BR" dirty="0"/>
              <a:t>. 5. 1884 v </a:t>
            </a:r>
            <a:r>
              <a:rPr lang="pt-BR" dirty="0" smtClean="0"/>
              <a:t>60</a:t>
            </a:r>
            <a:r>
              <a:rPr lang="cs-CZ" dirty="0" smtClean="0"/>
              <a:t> </a:t>
            </a:r>
            <a:r>
              <a:rPr lang="pt-BR" dirty="0" smtClean="0"/>
              <a:t>ti </a:t>
            </a:r>
            <a:r>
              <a:rPr lang="pt-BR" dirty="0"/>
              <a:t>letech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je pochován v Praze </a:t>
            </a:r>
          </a:p>
          <a:p>
            <a:pPr marL="0" indent="0">
              <a:buNone/>
            </a:pPr>
            <a:r>
              <a:rPr lang="cs-CZ" dirty="0" smtClean="0"/>
              <a:t>    na Vyšehradském </a:t>
            </a:r>
          </a:p>
          <a:p>
            <a:pPr marL="0" indent="0">
              <a:buNone/>
            </a:pPr>
            <a:r>
              <a:rPr lang="cs-CZ" dirty="0" smtClean="0"/>
              <a:t>    hřbitově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196752"/>
            <a:ext cx="3096344" cy="4644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50676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</a:t>
            </a:r>
            <a:r>
              <a:rPr lang="cs-CZ" b="1" dirty="0" smtClean="0"/>
              <a:t>ocha B. Smetany v Plzni</a:t>
            </a:r>
            <a:endParaRPr lang="cs-CZ" b="1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95454" y="1628804"/>
            <a:ext cx="3353091" cy="4468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18746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 </a:t>
            </a:r>
            <a:r>
              <a:rPr lang="cs-CZ" sz="2000" dirty="0" smtClean="0"/>
              <a:t>Ilustrace: </a:t>
            </a:r>
            <a:r>
              <a:rPr lang="cs-CZ" sz="2000" dirty="0" smtClean="0">
                <a:hlinkClick r:id="rId2"/>
              </a:rPr>
              <a:t>www.office.microsoft.com</a:t>
            </a:r>
            <a:endParaRPr lang="cs-CZ" sz="2000" dirty="0" smtClean="0"/>
          </a:p>
          <a:p>
            <a:r>
              <a:rPr lang="cs-CZ" sz="2000" dirty="0"/>
              <a:t>Http://cs.wikipedia.org/wiki/</a:t>
            </a:r>
            <a:r>
              <a:rPr lang="cs-CZ" sz="2000" dirty="0" err="1"/>
              <a:t>Soubor:Bedrich_Smetana.jpg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2013-03-21]. </a:t>
            </a:r>
            <a:r>
              <a:rPr lang="cs-CZ" sz="2000" dirty="0" smtClean="0"/>
              <a:t> </a:t>
            </a:r>
          </a:p>
          <a:p>
            <a:r>
              <a:rPr lang="cs-CZ" sz="2000" dirty="0"/>
              <a:t>Http://cs.wikipedia.org/wiki/Soubor:Praha_2005-09-20_n%C3%A1rodn%C3%AD_divadlo.jpg.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2013-03-21]. </a:t>
            </a:r>
            <a:r>
              <a:rPr lang="cs-CZ" sz="2000" dirty="0" smtClean="0"/>
              <a:t> </a:t>
            </a:r>
          </a:p>
          <a:p>
            <a:r>
              <a:rPr lang="cs-CZ" sz="2000" dirty="0"/>
              <a:t>Http://cs.wikipedia.org/wiki/Soubor:Narodni_divadlo_Praha_1881.jpg.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2013-03-21]. </a:t>
            </a:r>
            <a:r>
              <a:rPr lang="cs-CZ" sz="2000" dirty="0" smtClean="0"/>
              <a:t> </a:t>
            </a:r>
          </a:p>
          <a:p>
            <a:r>
              <a:rPr lang="cs-CZ" sz="2000" dirty="0"/>
              <a:t>Http://cs.wikipedia.org/wiki/</a:t>
            </a:r>
            <a:r>
              <a:rPr lang="cs-CZ" sz="2000" dirty="0" err="1"/>
              <a:t>Soubor:Vysehrad_cemetery_church.jpg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2013-03-21]. </a:t>
            </a:r>
            <a:r>
              <a:rPr lang="cs-CZ" sz="2000" dirty="0" smtClean="0"/>
              <a:t> </a:t>
            </a:r>
          </a:p>
          <a:p>
            <a:r>
              <a:rPr lang="cs-CZ" sz="2000" dirty="0"/>
              <a:t>Http://cs.wikipedia.org/wiki/</a:t>
            </a:r>
            <a:r>
              <a:rPr lang="cs-CZ" sz="2000" dirty="0" err="1"/>
              <a:t>Soubor:Vysehrad_cemetery_church.jpg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2013-03-21]. </a:t>
            </a:r>
            <a:r>
              <a:rPr lang="cs-CZ" sz="2000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5965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</TotalTime>
  <Words>480</Words>
  <Application>Microsoft Office PowerPoint</Application>
  <PresentationFormat>Předvádění na obrazovce (4:3)</PresentationFormat>
  <Paragraphs>55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</vt:lpstr>
      <vt:lpstr>Bedřich Smetana *1824 - 1884</vt:lpstr>
      <vt:lpstr>Snímek 4</vt:lpstr>
      <vt:lpstr>Snímek 5</vt:lpstr>
      <vt:lpstr>Snímek 6</vt:lpstr>
      <vt:lpstr>Tvorba</vt:lpstr>
      <vt:lpstr>Poslech</vt:lpstr>
      <vt:lpstr>Snímek 9</vt:lpstr>
      <vt:lpstr>Socha B. Smetany v Plzni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Bedřich Smetana *1824 - 1884</dc:title>
  <dc:creator>Hanka Zivná</dc:creator>
  <cp:lastModifiedBy>Dum</cp:lastModifiedBy>
  <cp:revision>27</cp:revision>
  <dcterms:created xsi:type="dcterms:W3CDTF">2011-10-05T15:02:59Z</dcterms:created>
  <dcterms:modified xsi:type="dcterms:W3CDTF">2013-03-26T11:53:45Z</dcterms:modified>
</cp:coreProperties>
</file>