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71" r:id="rId4"/>
    <p:sldId id="272" r:id="rId5"/>
    <p:sldId id="259" r:id="rId6"/>
    <p:sldId id="263" r:id="rId7"/>
    <p:sldId id="262" r:id="rId8"/>
    <p:sldId id="260" r:id="rId9"/>
    <p:sldId id="277" r:id="rId10"/>
    <p:sldId id="276" r:id="rId11"/>
    <p:sldId id="274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705" autoAdjust="0"/>
  </p:normalViewPr>
  <p:slideViewPr>
    <p:cSldViewPr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836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462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17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915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814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250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727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759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085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456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018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2EEBA1-F500-4794-89A2-8D1C85CA572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3C6960-95C7-46AA-A12F-E25E3C3EF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658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323528" y="260648"/>
            <a:ext cx="8568952" cy="6408712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604" y="4869160"/>
            <a:ext cx="3098800" cy="1092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0272697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Název:VY_32_INOVACE_1A_02_samohláska</a:t>
                      </a:r>
                      <a:r>
                        <a:rPr lang="cs-CZ" sz="2400" baseline="0" dirty="0" smtClean="0"/>
                        <a:t> A </a:t>
                      </a:r>
                      <a:r>
                        <a:rPr lang="cs-CZ" sz="2400" baseline="0" dirty="0" smtClean="0"/>
                        <a:t>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S</a:t>
                      </a:r>
                      <a:r>
                        <a:rPr lang="cs-CZ" sz="2400" baseline="0" dirty="0" smtClean="0"/>
                        <a:t>amohláska </a:t>
                      </a:r>
                      <a:r>
                        <a:rPr lang="cs-CZ" sz="2400" baseline="0" dirty="0" smtClean="0"/>
                        <a:t>A, </a:t>
                      </a:r>
                      <a:r>
                        <a:rPr lang="cs-CZ" sz="2400" baseline="0" dirty="0" smtClean="0"/>
                        <a:t>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smtClean="0"/>
                        <a:t>Říjen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100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251520" y="116632"/>
            <a:ext cx="8640960" cy="6624736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570638"/>
              </p:ext>
            </p:extLst>
          </p:nvPr>
        </p:nvGraphicFramePr>
        <p:xfrm>
          <a:off x="467544" y="404664"/>
          <a:ext cx="7560840" cy="5781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slouží k procvičení dlouhé </a:t>
                      </a:r>
                      <a:r>
                        <a:rPr lang="cs-CZ" baseline="0" dirty="0" smtClean="0"/>
                        <a:t>a krátké samohlásky  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 určena pro žáky 1.ročníku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</a:t>
                      </a:r>
                      <a:r>
                        <a:rPr lang="cs-CZ" baseline="0" dirty="0" smtClean="0"/>
                        <a:t>obrazovky.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 si žáci procvičí</a:t>
                      </a:r>
                      <a:r>
                        <a:rPr lang="cs-CZ" baseline="0" dirty="0" smtClean="0"/>
                        <a:t> samohlásku  </a:t>
                      </a:r>
                      <a:r>
                        <a:rPr lang="cs-CZ" baseline="0" dirty="0" smtClean="0"/>
                        <a:t>A,Á.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4 – 8 žáci vyhledávají</a:t>
                      </a:r>
                      <a:r>
                        <a:rPr lang="cs-CZ" baseline="0" dirty="0" smtClean="0"/>
                        <a:t> dlouhou samohlásku Á, při nesprávné odpovědi se vrací zpět a zkoušejí znovu, správnou odpověď jim  ukáže </a:t>
                      </a:r>
                      <a:r>
                        <a:rPr lang="cs-CZ" baseline="0" dirty="0" err="1" smtClean="0"/>
                        <a:t>smajlík</a:t>
                      </a:r>
                      <a:r>
                        <a:rPr lang="cs-CZ" baseline="0" dirty="0" smtClean="0"/>
                        <a:t>, šipkou přejdou  na další </a:t>
                      </a:r>
                      <a:r>
                        <a:rPr lang="cs-CZ" baseline="0" dirty="0" smtClean="0"/>
                        <a:t>snímek.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9 je určen pro samostatnou práci žáků,</a:t>
                      </a:r>
                      <a:r>
                        <a:rPr lang="cs-CZ" baseline="0" dirty="0" smtClean="0"/>
                        <a:t> pro vytištění a dopsání správného písmene, nebo ke společnému opakování na interaktivní </a:t>
                      </a:r>
                      <a:r>
                        <a:rPr lang="cs-CZ" baseline="0" dirty="0" smtClean="0"/>
                        <a:t>tabuli.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10 obsahuje řešení pracovního </a:t>
                      </a:r>
                      <a:r>
                        <a:rPr lang="cs-CZ" dirty="0" smtClean="0"/>
                        <a:t>listu.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449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467544" y="404664"/>
            <a:ext cx="7992888" cy="5904656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1043608" y="1052736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</a:t>
            </a:r>
            <a:endParaRPr lang="cs-CZ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1759403" y="2060848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LÁ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3059832" y="1052736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LA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64323" y="2001086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TÁ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827584" y="3047331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MALÁ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4788024" y="1052736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VÁ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6732240" y="1052736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TA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5796136" y="2001086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VA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008239" y="3047331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VATA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872053" y="3047331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TÁTÁ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5976156" y="4005064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vá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923928" y="4005064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ta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1907704" y="3923657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802989" y="3047331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LÁTÁ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3359885" y="5013176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máma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1492179" y="4987988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mává</a:t>
            </a:r>
            <a:endParaRPr lang="cs-CZ" sz="32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5290821" y="5013176"/>
            <a:ext cx="1512168" cy="720080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táta</a:t>
            </a:r>
            <a:endParaRPr lang="cs-CZ" sz="3200" dirty="0"/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7344308" y="5527137"/>
            <a:ext cx="1116124" cy="79208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878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179512" y="116632"/>
            <a:ext cx="8856984" cy="6336704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Mají hlásku Á ?</a:t>
            </a:r>
            <a:endParaRPr lang="cs-CZ" dirty="0"/>
          </a:p>
        </p:txBody>
      </p:sp>
      <p:sp>
        <p:nvSpPr>
          <p:cNvPr id="3" name="Ovál 2">
            <a:hlinkClick r:id="rId3" action="ppaction://hlinksldjump"/>
          </p:cNvPr>
          <p:cNvSpPr/>
          <p:nvPr/>
        </p:nvSpPr>
        <p:spPr>
          <a:xfrm>
            <a:off x="971600" y="2060848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OLA</a:t>
            </a:r>
            <a:endParaRPr lang="cs-CZ" sz="3600" dirty="0"/>
          </a:p>
        </p:txBody>
      </p:sp>
      <p:sp>
        <p:nvSpPr>
          <p:cNvPr id="4" name="Ovál 3">
            <a:hlinkClick r:id="rId4" action="ppaction://hlinksldjump"/>
          </p:cNvPr>
          <p:cNvSpPr/>
          <p:nvPr/>
        </p:nvSpPr>
        <p:spPr>
          <a:xfrm>
            <a:off x="3779912" y="1268760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VOLÁ</a:t>
            </a:r>
            <a:endParaRPr lang="cs-CZ" sz="3200" dirty="0"/>
          </a:p>
        </p:txBody>
      </p:sp>
      <p:sp>
        <p:nvSpPr>
          <p:cNvPr id="5" name="Ovál 4">
            <a:hlinkClick r:id="rId3" action="ppaction://hlinksldjump"/>
          </p:cNvPr>
          <p:cNvSpPr/>
          <p:nvPr/>
        </p:nvSpPr>
        <p:spPr>
          <a:xfrm>
            <a:off x="4752020" y="4365104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MELE</a:t>
            </a:r>
            <a:endParaRPr lang="cs-CZ" sz="3200" dirty="0"/>
          </a:p>
        </p:txBody>
      </p:sp>
      <p:sp>
        <p:nvSpPr>
          <p:cNvPr id="6" name="Ovál 5">
            <a:hlinkClick r:id="rId4" action="ppaction://hlinksldjump"/>
          </p:cNvPr>
          <p:cNvSpPr/>
          <p:nvPr/>
        </p:nvSpPr>
        <p:spPr>
          <a:xfrm>
            <a:off x="1943708" y="4293096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MÁVÁ</a:t>
            </a:r>
            <a:endParaRPr lang="cs-CZ" sz="3600" dirty="0"/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6012160" y="2672916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MIMI</a:t>
            </a:r>
            <a:endParaRPr lang="cs-CZ" sz="3600" dirty="0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7812360" y="5445224"/>
            <a:ext cx="1080120" cy="936104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15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323528" y="188640"/>
            <a:ext cx="8568952" cy="6336704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Mají hlásku Á ?</a:t>
            </a:r>
            <a:endParaRPr lang="cs-CZ" dirty="0"/>
          </a:p>
        </p:txBody>
      </p:sp>
      <p:sp>
        <p:nvSpPr>
          <p:cNvPr id="3" name="Ovál 2">
            <a:hlinkClick r:id="rId3" action="ppaction://hlinksldjump"/>
          </p:cNvPr>
          <p:cNvSpPr/>
          <p:nvPr/>
        </p:nvSpPr>
        <p:spPr>
          <a:xfrm>
            <a:off x="971600" y="2060848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ELA</a:t>
            </a:r>
            <a:endParaRPr lang="cs-CZ" sz="3600" dirty="0"/>
          </a:p>
        </p:txBody>
      </p:sp>
      <p:sp>
        <p:nvSpPr>
          <p:cNvPr id="4" name="Ovál 3">
            <a:hlinkClick r:id="rId4" action="ppaction://hlinksldjump"/>
          </p:cNvPr>
          <p:cNvSpPr/>
          <p:nvPr/>
        </p:nvSpPr>
        <p:spPr>
          <a:xfrm>
            <a:off x="3707904" y="1772816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LÁME</a:t>
            </a:r>
            <a:endParaRPr lang="cs-CZ" sz="3200" dirty="0"/>
          </a:p>
        </p:txBody>
      </p:sp>
      <p:sp>
        <p:nvSpPr>
          <p:cNvPr id="5" name="Ovál 4">
            <a:hlinkClick r:id="rId4" action="ppaction://hlinksldjump"/>
          </p:cNvPr>
          <p:cNvSpPr/>
          <p:nvPr/>
        </p:nvSpPr>
        <p:spPr>
          <a:xfrm>
            <a:off x="4211960" y="4725144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VÁLÍ</a:t>
            </a:r>
            <a:endParaRPr lang="cs-CZ" sz="3200" dirty="0"/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1259632" y="4194353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UMÍ</a:t>
            </a:r>
            <a:endParaRPr lang="cs-CZ" sz="3600" dirty="0"/>
          </a:p>
        </p:txBody>
      </p:sp>
      <p:sp>
        <p:nvSpPr>
          <p:cNvPr id="7" name="Ovál 6">
            <a:hlinkClick r:id="rId4" action="ppaction://hlinksldjump"/>
          </p:cNvPr>
          <p:cNvSpPr/>
          <p:nvPr/>
        </p:nvSpPr>
        <p:spPr>
          <a:xfrm>
            <a:off x="6156176" y="3068960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MÁLO</a:t>
            </a:r>
            <a:endParaRPr lang="cs-CZ" sz="3600" dirty="0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7740352" y="5535234"/>
            <a:ext cx="1008112" cy="828092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860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251520" y="188640"/>
            <a:ext cx="8784976" cy="648072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Mají hlásku Á ?</a:t>
            </a:r>
            <a:endParaRPr lang="cs-CZ" dirty="0"/>
          </a:p>
        </p:txBody>
      </p:sp>
      <p:sp>
        <p:nvSpPr>
          <p:cNvPr id="3" name="Ovál 2">
            <a:hlinkClick r:id="rId3" action="ppaction://hlinksldjump"/>
          </p:cNvPr>
          <p:cNvSpPr/>
          <p:nvPr/>
        </p:nvSpPr>
        <p:spPr>
          <a:xfrm>
            <a:off x="971600" y="2060848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TÁTA</a:t>
            </a:r>
            <a:endParaRPr lang="cs-CZ" sz="3600" dirty="0"/>
          </a:p>
        </p:txBody>
      </p:sp>
      <p:sp>
        <p:nvSpPr>
          <p:cNvPr id="4" name="Ovál 3">
            <a:hlinkClick r:id="rId4" action="ppaction://hlinksldjump"/>
          </p:cNvPr>
          <p:cNvSpPr/>
          <p:nvPr/>
        </p:nvSpPr>
        <p:spPr>
          <a:xfrm>
            <a:off x="3707904" y="1772816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TETA</a:t>
            </a:r>
            <a:endParaRPr lang="cs-CZ" sz="3200" dirty="0"/>
          </a:p>
        </p:txBody>
      </p:sp>
      <p:sp>
        <p:nvSpPr>
          <p:cNvPr id="5" name="Ovál 4">
            <a:hlinkClick r:id="rId3" action="ppaction://hlinksldjump"/>
          </p:cNvPr>
          <p:cNvSpPr/>
          <p:nvPr/>
        </p:nvSpPr>
        <p:spPr>
          <a:xfrm>
            <a:off x="4211960" y="4725144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LÁTÁ</a:t>
            </a:r>
            <a:endParaRPr lang="cs-CZ" sz="3200" dirty="0"/>
          </a:p>
        </p:txBody>
      </p:sp>
      <p:sp>
        <p:nvSpPr>
          <p:cNvPr id="6" name="Ovál 5">
            <a:hlinkClick r:id="rId4" action="ppaction://hlinksldjump"/>
          </p:cNvPr>
          <p:cNvSpPr/>
          <p:nvPr/>
        </p:nvSpPr>
        <p:spPr>
          <a:xfrm>
            <a:off x="1259632" y="4194353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TAM</a:t>
            </a:r>
            <a:endParaRPr lang="cs-CZ" sz="3600" dirty="0"/>
          </a:p>
        </p:txBody>
      </p:sp>
      <p:sp>
        <p:nvSpPr>
          <p:cNvPr id="7" name="Ovál 6">
            <a:hlinkClick r:id="rId4" action="ppaction://hlinksldjump"/>
          </p:cNvPr>
          <p:cNvSpPr/>
          <p:nvPr/>
        </p:nvSpPr>
        <p:spPr>
          <a:xfrm>
            <a:off x="6156176" y="3068960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METE</a:t>
            </a:r>
            <a:endParaRPr lang="cs-CZ" sz="3600" dirty="0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812360" y="5733256"/>
            <a:ext cx="1008112" cy="792088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07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107504" y="116632"/>
            <a:ext cx="8856984" cy="6552728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Mají hlásku Á ?</a:t>
            </a:r>
            <a:endParaRPr lang="cs-CZ" dirty="0"/>
          </a:p>
        </p:txBody>
      </p:sp>
      <p:sp>
        <p:nvSpPr>
          <p:cNvPr id="3" name="Ovál 2">
            <a:hlinkClick r:id="rId3" action="ppaction://hlinksldjump"/>
          </p:cNvPr>
          <p:cNvSpPr/>
          <p:nvPr/>
        </p:nvSpPr>
        <p:spPr>
          <a:xfrm>
            <a:off x="971600" y="2060848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MALÁ</a:t>
            </a:r>
            <a:endParaRPr lang="cs-CZ" sz="3600" dirty="0"/>
          </a:p>
        </p:txBody>
      </p:sp>
      <p:sp>
        <p:nvSpPr>
          <p:cNvPr id="4" name="Ovál 3">
            <a:hlinkClick r:id="rId3" action="ppaction://hlinksldjump"/>
          </p:cNvPr>
          <p:cNvSpPr/>
          <p:nvPr/>
        </p:nvSpPr>
        <p:spPr>
          <a:xfrm>
            <a:off x="3707904" y="1772816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MÍLA</a:t>
            </a:r>
            <a:endParaRPr lang="cs-CZ" sz="3200" dirty="0"/>
          </a:p>
        </p:txBody>
      </p:sp>
      <p:sp>
        <p:nvSpPr>
          <p:cNvPr id="5" name="Ovál 4">
            <a:hlinkClick r:id="rId3" action="ppaction://hlinksldjump"/>
          </p:cNvPr>
          <p:cNvSpPr/>
          <p:nvPr/>
        </p:nvSpPr>
        <p:spPr>
          <a:xfrm>
            <a:off x="4211960" y="4725144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MELE</a:t>
            </a:r>
            <a:endParaRPr lang="cs-CZ" sz="3200" dirty="0"/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1259632" y="4194353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V</a:t>
            </a:r>
            <a:r>
              <a:rPr lang="cs-CZ" sz="3600" dirty="0" smtClean="0"/>
              <a:t>ÍME</a:t>
            </a:r>
            <a:endParaRPr lang="cs-CZ" sz="3600" dirty="0"/>
          </a:p>
        </p:txBody>
      </p:sp>
      <p:sp>
        <p:nvSpPr>
          <p:cNvPr id="7" name="Ovál 6">
            <a:hlinkClick r:id="rId4" action="ppaction://hlinksldjump"/>
          </p:cNvPr>
          <p:cNvSpPr/>
          <p:nvPr/>
        </p:nvSpPr>
        <p:spPr>
          <a:xfrm>
            <a:off x="6156176" y="3068960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LEVÁ</a:t>
            </a:r>
            <a:endParaRPr lang="cs-CZ" sz="3600" dirty="0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596336" y="5733256"/>
            <a:ext cx="1152128" cy="792088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07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179512" y="188640"/>
            <a:ext cx="8712968" cy="640871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Mají hlásku Á ?</a:t>
            </a:r>
            <a:endParaRPr lang="cs-CZ" dirty="0"/>
          </a:p>
        </p:txBody>
      </p:sp>
      <p:sp>
        <p:nvSpPr>
          <p:cNvPr id="3" name="Ovál 2">
            <a:hlinkClick r:id="rId3" action="ppaction://hlinksldjump"/>
          </p:cNvPr>
          <p:cNvSpPr/>
          <p:nvPr/>
        </p:nvSpPr>
        <p:spPr>
          <a:xfrm>
            <a:off x="971600" y="2060848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VÍLA</a:t>
            </a:r>
            <a:endParaRPr lang="cs-CZ" sz="3600" dirty="0"/>
          </a:p>
        </p:txBody>
      </p:sp>
      <p:sp>
        <p:nvSpPr>
          <p:cNvPr id="4" name="Ovál 3">
            <a:hlinkClick r:id="rId4" action="ppaction://hlinksldjump"/>
          </p:cNvPr>
          <p:cNvSpPr/>
          <p:nvPr/>
        </p:nvSpPr>
        <p:spPr>
          <a:xfrm>
            <a:off x="3707904" y="1772816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MÁMA</a:t>
            </a:r>
            <a:endParaRPr lang="cs-CZ" sz="3200" dirty="0"/>
          </a:p>
        </p:txBody>
      </p:sp>
      <p:sp>
        <p:nvSpPr>
          <p:cNvPr id="5" name="Ovál 4">
            <a:hlinkClick r:id="rId4" action="ppaction://hlinksldjump"/>
          </p:cNvPr>
          <p:cNvSpPr/>
          <p:nvPr/>
        </p:nvSpPr>
        <p:spPr>
          <a:xfrm>
            <a:off x="4211960" y="4725144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MÁLO</a:t>
            </a:r>
            <a:endParaRPr lang="cs-CZ" sz="3200" dirty="0"/>
          </a:p>
        </p:txBody>
      </p:sp>
      <p:sp>
        <p:nvSpPr>
          <p:cNvPr id="6" name="Ovál 5">
            <a:hlinkClick r:id="rId4" action="ppaction://hlinksldjump"/>
          </p:cNvPr>
          <p:cNvSpPr/>
          <p:nvPr/>
        </p:nvSpPr>
        <p:spPr>
          <a:xfrm>
            <a:off x="1259632" y="4194353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VÁLÍ</a:t>
            </a:r>
            <a:endParaRPr lang="cs-CZ" sz="3600" dirty="0"/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6156176" y="3068960"/>
            <a:ext cx="1944216" cy="122413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MIMI</a:t>
            </a:r>
            <a:endParaRPr lang="cs-CZ" sz="3600" dirty="0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603066" y="5661248"/>
            <a:ext cx="1116124" cy="818823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56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83913" y="2564904"/>
            <a:ext cx="230425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_ M 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14012" y="3985873"/>
            <a:ext cx="230425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 E V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131840" y="2564904"/>
            <a:ext cx="230425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Á V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39552" y="5229200"/>
            <a:ext cx="230425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Í L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31840" y="5229200"/>
            <a:ext cx="230425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_ L 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876597" y="5229200"/>
            <a:ext cx="230425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E L _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868144" y="3985873"/>
            <a:ext cx="230425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_ L  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24654" y="3985873"/>
            <a:ext cx="230425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 _ L 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868144" y="2564904"/>
            <a:ext cx="2304256" cy="1008112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 _ T 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836712"/>
            <a:ext cx="7733014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PRACOVNÍ </a:t>
            </a:r>
            <a:r>
              <a:rPr lang="cs-CZ" sz="3200" dirty="0" smtClean="0"/>
              <a:t>  </a:t>
            </a:r>
            <a:r>
              <a:rPr lang="cs-CZ" sz="4400" b="1" dirty="0" smtClean="0"/>
              <a:t>LIST  -  DOPLŇ   A - Á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740937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83913" y="2510757"/>
            <a:ext cx="2304256" cy="100811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 Á M A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39552" y="3985873"/>
            <a:ext cx="2304256" cy="100811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 E V Á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224654" y="2510757"/>
            <a:ext cx="2304256" cy="100811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 Á V Á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539552" y="5229200"/>
            <a:ext cx="2304256" cy="100811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 Í L A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131840" y="5229200"/>
            <a:ext cx="2304256" cy="100811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 Á L O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5876597" y="5229200"/>
            <a:ext cx="2304256" cy="100811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 LA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5868144" y="3985873"/>
            <a:ext cx="2304256" cy="100811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 </a:t>
            </a:r>
            <a:r>
              <a:rPr lang="cs-CZ" sz="3200" smtClean="0"/>
              <a:t>A L </a:t>
            </a:r>
            <a:r>
              <a:rPr lang="cs-CZ" sz="3200" dirty="0" smtClean="0"/>
              <a:t>Á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224654" y="3985873"/>
            <a:ext cx="2304256" cy="100811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Á L Í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5868144" y="2564904"/>
            <a:ext cx="2304256" cy="100811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 Á T 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836712"/>
            <a:ext cx="1836657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ŘEŠENÍ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234311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  ZKUS TO ZNOVU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452320" y="5517232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YRG9CXTJ\MC900437569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324036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183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 SPRÁVNĚ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H3M2MU8E\MC900439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636912"/>
            <a:ext cx="352839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lastslideviewed" highlightClick="1"/>
          </p:cNvPr>
          <p:cNvSpPr/>
          <p:nvPr/>
        </p:nvSpPr>
        <p:spPr>
          <a:xfrm>
            <a:off x="7596336" y="5656915"/>
            <a:ext cx="1296144" cy="108012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757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Zdroje :</a:t>
            </a:r>
            <a:br>
              <a:rPr lang="cs-CZ" sz="3200" dirty="0" smtClean="0"/>
            </a:br>
            <a:r>
              <a:rPr lang="cs-CZ" sz="3200" dirty="0" smtClean="0"/>
              <a:t> </a:t>
            </a:r>
            <a:r>
              <a:rPr lang="cs-CZ" sz="3200" dirty="0"/>
              <a:t>Galerie Microsoft Office - Klipart</a:t>
            </a:r>
            <a:br>
              <a:rPr lang="cs-CZ" sz="3200" dirty="0"/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24287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325</Words>
  <Application>Microsoft Office PowerPoint</Application>
  <PresentationFormat>Předvádění na obrazovce (4:3)</PresentationFormat>
  <Paragraphs>89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NE  ZKUS TO ZNOVU</vt:lpstr>
      <vt:lpstr>ANO SPRÁVNĚ</vt:lpstr>
      <vt:lpstr>Zdroje :  Galerie Microsoft Office - Klipart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Mají hlásku A ?</dc:title>
  <dc:creator>Speciální školy</dc:creator>
  <cp:lastModifiedBy>Speciální školy</cp:lastModifiedBy>
  <cp:revision>32</cp:revision>
  <dcterms:created xsi:type="dcterms:W3CDTF">2013-02-13T09:13:05Z</dcterms:created>
  <dcterms:modified xsi:type="dcterms:W3CDTF">2013-03-26T12:27:58Z</dcterms:modified>
</cp:coreProperties>
</file>