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6" r:id="rId4"/>
    <p:sldId id="257" r:id="rId5"/>
    <p:sldId id="260" r:id="rId6"/>
    <p:sldId id="261" r:id="rId7"/>
    <p:sldId id="262" r:id="rId8"/>
    <p:sldId id="301" r:id="rId9"/>
    <p:sldId id="263" r:id="rId10"/>
    <p:sldId id="299" r:id="rId11"/>
    <p:sldId id="264" r:id="rId12"/>
    <p:sldId id="265" r:id="rId13"/>
    <p:sldId id="266" r:id="rId14"/>
    <p:sldId id="267" r:id="rId15"/>
    <p:sldId id="268" r:id="rId16"/>
    <p:sldId id="269" r:id="rId17"/>
    <p:sldId id="271" r:id="rId18"/>
    <p:sldId id="272" r:id="rId19"/>
    <p:sldId id="273" r:id="rId20"/>
    <p:sldId id="274" r:id="rId21"/>
    <p:sldId id="275" r:id="rId22"/>
    <p:sldId id="286" r:id="rId23"/>
    <p:sldId id="302" r:id="rId24"/>
    <p:sldId id="287" r:id="rId25"/>
    <p:sldId id="303" r:id="rId26"/>
    <p:sldId id="288" r:id="rId27"/>
    <p:sldId id="304" r:id="rId28"/>
    <p:sldId id="289" r:id="rId29"/>
    <p:sldId id="305" r:id="rId30"/>
    <p:sldId id="290" r:id="rId31"/>
    <p:sldId id="306" r:id="rId32"/>
    <p:sldId id="291" r:id="rId33"/>
    <p:sldId id="307" r:id="rId34"/>
    <p:sldId id="292" r:id="rId35"/>
    <p:sldId id="308" r:id="rId36"/>
    <p:sldId id="293" r:id="rId37"/>
    <p:sldId id="309" r:id="rId38"/>
    <p:sldId id="294" r:id="rId39"/>
    <p:sldId id="310" r:id="rId40"/>
    <p:sldId id="295" r:id="rId41"/>
    <p:sldId id="296" r:id="rId42"/>
    <p:sldId id="298" r:id="rId43"/>
    <p:sldId id="297" r:id="rId4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C5AD-43B5-4889-AFF0-6FF540899260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05A12-70C0-456C-8E96-883A1D139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94722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C5AD-43B5-4889-AFF0-6FF540899260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05A12-70C0-456C-8E96-883A1D139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772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C5AD-43B5-4889-AFF0-6FF540899260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05A12-70C0-456C-8E96-883A1D139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466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C5AD-43B5-4889-AFF0-6FF540899260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05A12-70C0-456C-8E96-883A1D139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8860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C5AD-43B5-4889-AFF0-6FF540899260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05A12-70C0-456C-8E96-883A1D139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6555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C5AD-43B5-4889-AFF0-6FF540899260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05A12-70C0-456C-8E96-883A1D139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460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C5AD-43B5-4889-AFF0-6FF540899260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05A12-70C0-456C-8E96-883A1D139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71271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C5AD-43B5-4889-AFF0-6FF540899260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05A12-70C0-456C-8E96-883A1D139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0957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C5AD-43B5-4889-AFF0-6FF540899260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05A12-70C0-456C-8E96-883A1D139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6408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C5AD-43B5-4889-AFF0-6FF540899260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05A12-70C0-456C-8E96-883A1D139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0342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C5AD-43B5-4889-AFF0-6FF540899260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05A12-70C0-456C-8E96-883A1D139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648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A6C5AD-43B5-4889-AFF0-6FF540899260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05A12-70C0-456C-8E96-883A1D139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5217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slide" Target="slide4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wmf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43.xml"/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slide" Target="slide4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wmf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slide" Target="slide4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wmf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slide" Target="slide4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4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wmf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" Target="slide43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wmf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" Target="slide37.xml"/><Relationship Id="rId2" Type="http://schemas.openxmlformats.org/officeDocument/2006/relationships/slide" Target="slide4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wmf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" Target="slide39.xml"/><Relationship Id="rId2" Type="http://schemas.openxmlformats.org/officeDocument/2006/relationships/slide" Target="slide4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wmf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" Target="slide43.xml"/><Relationship Id="rId2" Type="http://schemas.openxmlformats.org/officeDocument/2006/relationships/slide" Target="slide4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6233975"/>
              </p:ext>
            </p:extLst>
          </p:nvPr>
        </p:nvGraphicFramePr>
        <p:xfrm>
          <a:off x="1524000" y="1397000"/>
          <a:ext cx="6096000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PaedDr. Hana Hrubcová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Název: VY_32_INOVACE_3B_18_Zuby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ZUBY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leden 2013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 </a:t>
                      </a:r>
                      <a:r>
                        <a:rPr lang="cs-CZ" sz="2400" smtClean="0"/>
                        <a:t>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5707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6537795"/>
              </p:ext>
            </p:extLst>
          </p:nvPr>
        </p:nvGraphicFramePr>
        <p:xfrm>
          <a:off x="755576" y="1052736"/>
          <a:ext cx="7560840" cy="445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příroda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 3 – 14 jsou výkladem k probíranému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tématu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 snímcích </a:t>
                      </a:r>
                      <a:r>
                        <a:rPr lang="cs-CZ" dirty="0" smtClean="0"/>
                        <a:t>16 – </a:t>
                      </a:r>
                      <a:r>
                        <a:rPr lang="cs-CZ" dirty="0" smtClean="0"/>
                        <a:t>17 žáci spojují čarou pomocí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pera na interaktivní tabuli správná tvrzení.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Vytištěné lze použít jako PL.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Snímky 19 – 20 obsahují řešení.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Snímky 21 </a:t>
                      </a:r>
                      <a:r>
                        <a:rPr lang="cs-CZ" dirty="0" smtClean="0"/>
                        <a:t>– 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31  </a:t>
                      </a:r>
                      <a:r>
                        <a:rPr lang="cs-CZ" dirty="0" smtClean="0"/>
                        <a:t>jsou testové opakování.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a testové opakování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Základní vzdělávání žáků s LMP, II. stupeň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12 – 15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9965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93943" y="1389236"/>
            <a:ext cx="7128792" cy="144655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8800" dirty="0" smtClean="0">
                <a:solidFill>
                  <a:srgbClr val="002060"/>
                </a:solidFill>
              </a:rPr>
              <a:t>ZUBY</a:t>
            </a:r>
            <a:endParaRPr lang="cs-CZ" sz="8800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Speciální školy\AppData\Local\Microsoft\Windows\Temporary Internet Files\Content.IE5\LIUIXJS2\MC90044180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469" y="3356992"/>
            <a:ext cx="2743200" cy="27432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4579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Funkce zubů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Tvoří chrup</a:t>
            </a:r>
          </a:p>
          <a:p>
            <a:r>
              <a:rPr lang="cs-CZ" dirty="0" smtClean="0"/>
              <a:t>Dotvářejí vzhled úst a obličeje</a:t>
            </a:r>
          </a:p>
          <a:p>
            <a:r>
              <a:rPr lang="cs-CZ" dirty="0" smtClean="0"/>
              <a:t>Jsou důležité pro žvýkání a rozmělňování potravy</a:t>
            </a:r>
          </a:p>
          <a:p>
            <a:endParaRPr lang="cs-CZ" dirty="0"/>
          </a:p>
        </p:txBody>
      </p:sp>
      <p:pic>
        <p:nvPicPr>
          <p:cNvPr id="7" name="Picture 8" descr="C:\Users\Speciální školy\AppData\Local\Microsoft\Windows\Temporary Internet Files\Content.IE5\GUQKYWHK\MP900409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209803"/>
            <a:ext cx="3491880" cy="2329739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Speciální školy\AppData\Local\Microsoft\Windows\Temporary Internet Files\Content.IE5\H08AKG9F\MP9004243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669" y="3717032"/>
            <a:ext cx="3019018" cy="3019018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113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Části zubu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2050" name="Picture 2" descr="C:\Users\Speciální školy\AppData\Local\Microsoft\Windows\Temporary Internet Files\Content.IE5\GUQKYWHK\MC90015193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72815"/>
            <a:ext cx="2540674" cy="4399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5292080" y="1772815"/>
            <a:ext cx="3168352" cy="792089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korunka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5306710" y="3284984"/>
            <a:ext cx="3168352" cy="792089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krček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5282805" y="4653135"/>
            <a:ext cx="3168352" cy="792089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kořen</a:t>
            </a:r>
            <a:endParaRPr lang="cs-CZ" sz="2400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3512274" y="2420888"/>
            <a:ext cx="1770531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275856" y="3501008"/>
            <a:ext cx="203085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endCxn id="5" idx="1"/>
          </p:cNvCxnSpPr>
          <p:nvPr/>
        </p:nvCxnSpPr>
        <p:spPr>
          <a:xfrm>
            <a:off x="3275856" y="3681028"/>
            <a:ext cx="2030854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3131840" y="4869160"/>
            <a:ext cx="215096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6941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Stavba zubu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074" name="Picture 2" descr="C:\Users\Speciální školy\AppData\Local\Microsoft\Windows\Temporary Internet Files\Content.IE5\QY3N08WD\MC90028686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551" y="1268282"/>
            <a:ext cx="5078181" cy="4847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084168" y="1700808"/>
            <a:ext cx="2808312" cy="1008112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sklovina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6147079" y="3284804"/>
            <a:ext cx="2808312" cy="1008112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zubovina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6156176" y="4869160"/>
            <a:ext cx="2808312" cy="1008112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zubní dřeň s cévami             a nervy 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-180528" y="3032776"/>
            <a:ext cx="2483768" cy="1008112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dáseň</a:t>
            </a:r>
            <a:endParaRPr lang="cs-CZ" dirty="0"/>
          </a:p>
        </p:txBody>
      </p:sp>
      <p:cxnSp>
        <p:nvCxnSpPr>
          <p:cNvPr id="10" name="Přímá spojnice 9"/>
          <p:cNvCxnSpPr>
            <a:endCxn id="4" idx="1"/>
          </p:cNvCxnSpPr>
          <p:nvPr/>
        </p:nvCxnSpPr>
        <p:spPr>
          <a:xfrm flipV="1">
            <a:off x="4499992" y="2204864"/>
            <a:ext cx="1584176" cy="637130"/>
          </a:xfrm>
          <a:prstGeom prst="line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endCxn id="7" idx="1"/>
          </p:cNvCxnSpPr>
          <p:nvPr/>
        </p:nvCxnSpPr>
        <p:spPr>
          <a:xfrm>
            <a:off x="4499992" y="3284804"/>
            <a:ext cx="1647087" cy="504056"/>
          </a:xfrm>
          <a:prstGeom prst="line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067944" y="3346050"/>
            <a:ext cx="2079135" cy="2243190"/>
          </a:xfrm>
          <a:prstGeom prst="line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Šipka doprava 17"/>
          <p:cNvSpPr/>
          <p:nvPr/>
        </p:nvSpPr>
        <p:spPr>
          <a:xfrm>
            <a:off x="2303240" y="3346050"/>
            <a:ext cx="468560" cy="346006"/>
          </a:xfrm>
          <a:prstGeom prst="rightArrow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3105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6005" y="332656"/>
            <a:ext cx="8229600" cy="1143000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Mléčný dětský chrup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89510" y="3926663"/>
            <a:ext cx="3024336" cy="1008112"/>
          </a:xfrm>
          <a:prstGeom prst="rect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2          1            2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4520805" y="4941168"/>
            <a:ext cx="3024336" cy="1008112"/>
          </a:xfrm>
          <a:prstGeom prst="rect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2          1            2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1475656" y="4941168"/>
            <a:ext cx="3024336" cy="1008112"/>
          </a:xfrm>
          <a:prstGeom prst="rect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2          1            2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4520805" y="3926663"/>
            <a:ext cx="3024336" cy="1008112"/>
          </a:xfrm>
          <a:prstGeom prst="rect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2          1            2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700808"/>
            <a:ext cx="8208912" cy="1815882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- se skládá z 20 zubů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8 řezáků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4 špičáky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8 stoliček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4106" name="Picture 10" descr="C:\Users\Speciální školy\AppData\Local\Microsoft\Windows\Temporary Internet Files\Content.IE5\H08AKG9F\MP9004094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673277"/>
            <a:ext cx="2232070" cy="2232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8641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2681" y="895350"/>
            <a:ext cx="6046692" cy="490991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06584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Úplný chrup dospělého člověka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700808"/>
            <a:ext cx="8208912" cy="2246769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- se skládá z 32 zubů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8 řezáků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4 špičáky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8 třenových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12 stoliček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500527" y="4980625"/>
            <a:ext cx="3024336" cy="1008112"/>
          </a:xfrm>
          <a:prstGeom prst="rect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2          1         2        3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1476191" y="4988412"/>
            <a:ext cx="3024336" cy="1008112"/>
          </a:xfrm>
          <a:prstGeom prst="rect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</a:t>
            </a:r>
            <a:r>
              <a:rPr lang="cs-CZ" dirty="0" smtClean="0"/>
              <a:t>   </a:t>
            </a:r>
            <a:r>
              <a:rPr lang="cs-CZ" sz="2400" dirty="0" smtClean="0"/>
              <a:t>       2         1        2 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1476191" y="3980300"/>
            <a:ext cx="3024336" cy="1008112"/>
          </a:xfrm>
          <a:prstGeom prst="rect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3          2         1        2 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4500527" y="3980300"/>
            <a:ext cx="3024336" cy="1008112"/>
          </a:xfrm>
          <a:prstGeom prst="rect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2         1        2         3 </a:t>
            </a:r>
            <a:endParaRPr lang="cs-CZ" sz="2400" dirty="0"/>
          </a:p>
        </p:txBody>
      </p:sp>
      <p:pic>
        <p:nvPicPr>
          <p:cNvPr id="9" name="Picture 6" descr="C:\Users\Speciální školy\AppData\Local\Microsoft\Windows\Temporary Internet Files\Content.IE5\QY3N08WD\MP900409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8400" y="2327608"/>
            <a:ext cx="2428056" cy="1619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169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196752"/>
            <a:ext cx="5790733" cy="387979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304309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Podíl jednotlivých druhů zubů na zpracování potravy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1870" y="1805073"/>
            <a:ext cx="4320480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UKUSOVÁNÍ POTRAVY </a:t>
            </a:r>
          </a:p>
          <a:p>
            <a:pPr algn="ctr"/>
            <a:r>
              <a:rPr lang="cs-CZ" sz="2800" dirty="0" smtClean="0"/>
              <a:t>ŘEZÁKY</a:t>
            </a:r>
          </a:p>
          <a:p>
            <a:pPr algn="ctr"/>
            <a:r>
              <a:rPr lang="cs-CZ" sz="2800" dirty="0" smtClean="0"/>
              <a:t>ŠPIČÁKY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802057" y="1805073"/>
            <a:ext cx="4320480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ROZMĚLŇOVÁNÍ POTRAVY</a:t>
            </a:r>
          </a:p>
          <a:p>
            <a:pPr algn="ctr"/>
            <a:r>
              <a:rPr lang="cs-CZ" sz="2800" dirty="0" smtClean="0"/>
              <a:t>TŘENOVÉ</a:t>
            </a:r>
          </a:p>
          <a:p>
            <a:pPr algn="ctr"/>
            <a:r>
              <a:rPr lang="cs-CZ" sz="2800" dirty="0" smtClean="0"/>
              <a:t>STOLIČKY</a:t>
            </a:r>
            <a:endParaRPr lang="cs-CZ" sz="2800" dirty="0"/>
          </a:p>
        </p:txBody>
      </p:sp>
      <p:pic>
        <p:nvPicPr>
          <p:cNvPr id="5122" name="Picture 2" descr="C:\Users\Speciální školy\AppData\Local\Microsoft\Windows\Temporary Internet Files\Content.IE5\GUQKYWHK\MP90044866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3104" y="3501008"/>
            <a:ext cx="4475990" cy="3356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67891" y="5372470"/>
            <a:ext cx="33123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Zuby a jazyk zajišťují mechanické zpracování stravy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40363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320552" y="620688"/>
            <a:ext cx="3888432" cy="2016224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První zuby se začínají prořezávat okolo 7. měsíce</a:t>
            </a:r>
          </a:p>
          <a:p>
            <a:pPr algn="ctr"/>
            <a:r>
              <a:rPr lang="cs-CZ" sz="2400" dirty="0" smtClean="0"/>
              <a:t>(někdy </a:t>
            </a:r>
            <a:r>
              <a:rPr lang="cs-CZ" sz="2400" dirty="0" smtClean="0"/>
              <a:t>i ve 4. měsíci)</a:t>
            </a:r>
            <a:endParaRPr lang="cs-CZ" sz="2400" dirty="0"/>
          </a:p>
        </p:txBody>
      </p:sp>
      <p:sp>
        <p:nvSpPr>
          <p:cNvPr id="4" name="Zaoblený obdélník 3"/>
          <p:cNvSpPr/>
          <p:nvPr/>
        </p:nvSpPr>
        <p:spPr>
          <a:xfrm>
            <a:off x="352244" y="3501008"/>
            <a:ext cx="3888432" cy="2016224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Základ mléčného chrupu se tvoří </a:t>
            </a:r>
          </a:p>
          <a:p>
            <a:pPr algn="ctr"/>
            <a:r>
              <a:rPr lang="cs-CZ" sz="2400" dirty="0" smtClean="0"/>
              <a:t>již v těle matky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5027953" y="1519599"/>
            <a:ext cx="3888432" cy="20162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Výměna zubů mléčných za trvalé začíná okolo 6. roku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5004048" y="4448619"/>
            <a:ext cx="3888432" cy="20162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Poslední stoličky  = </a:t>
            </a:r>
          </a:p>
          <a:p>
            <a:pPr algn="ctr"/>
            <a:r>
              <a:rPr lang="cs-CZ" sz="2400" dirty="0" smtClean="0"/>
              <a:t>„zuby moudrosti“</a:t>
            </a:r>
          </a:p>
          <a:p>
            <a:pPr algn="ctr"/>
            <a:r>
              <a:rPr lang="cs-CZ" sz="2400" dirty="0" smtClean="0"/>
              <a:t>rostou až okolo 18. roku</a:t>
            </a:r>
            <a:endParaRPr lang="cs-CZ" sz="2400" dirty="0"/>
          </a:p>
        </p:txBody>
      </p:sp>
      <p:pic>
        <p:nvPicPr>
          <p:cNvPr id="1026" name="Picture 2" descr="C:\Users\Speciální školy\AppData\Local\Microsoft\Windows\Temporary Internet Files\Content.IE5\QY3N08WD\MC9003504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0426" y="2125662"/>
            <a:ext cx="1112067" cy="1813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LIUIXJS2\MC9002329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8975" y="260648"/>
            <a:ext cx="1166388" cy="1865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peciální školy\AppData\Local\Microsoft\Windows\Temporary Internet Files\Content.IE5\H08AKG9F\MC9003197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033796"/>
            <a:ext cx="1317650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9153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8229600" cy="1143000"/>
          </a:xfrm>
          <a:solidFill>
            <a:schemeClr val="bg1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Péče o chrup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28800"/>
            <a:ext cx="8208912" cy="1384995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= prevence zubního kazu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Zuby čistíme nejlépe po každém jídle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Zuby čistíme zubní pastou a zubním kartáčkem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755576" y="4293096"/>
            <a:ext cx="7560840" cy="24482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Existuje řada dentálních pomůcek: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Mezizubní kartáčky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Dentální nitě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Dentální ubrousky, atd.</a:t>
            </a:r>
          </a:p>
          <a:p>
            <a:pPr algn="ctr"/>
            <a:endParaRPr lang="cs-CZ" dirty="0"/>
          </a:p>
        </p:txBody>
      </p:sp>
      <p:pic>
        <p:nvPicPr>
          <p:cNvPr id="7170" name="Picture 2" descr="C:\Users\Speciální školy\AppData\Local\Microsoft\Windows\Temporary Internet Files\Content.IE5\GUQKYWHK\MC9004280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046587"/>
            <a:ext cx="1866900" cy="1336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Speciální školy\AppData\Local\Microsoft\Windows\Temporary Internet Files\Content.IE5\QY3N08WD\MC9003432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8297" y="5485331"/>
            <a:ext cx="1868119" cy="1197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Speciální školy\AppData\Local\Microsoft\Windows\Temporary Internet Files\Content.IE5\H08AKG9F\MP9004007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695" y="46056"/>
            <a:ext cx="2699205" cy="1798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297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  <a:solidFill>
            <a:schemeClr val="bg1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Preventivní prohlídky u zubního lékaře</a:t>
            </a:r>
            <a:br>
              <a:rPr lang="cs-CZ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by měl každý absolvovat alespoň </a:t>
            </a:r>
            <a:br>
              <a:rPr lang="cs-CZ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2krát ročně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6146" name="Picture 2" descr="C:\Users\Speciální školy\AppData\Local\Microsoft\Windows\Temporary Internet Files\Content.IE5\GUQKYWHK\MP9004020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1746" y="2986265"/>
            <a:ext cx="2793036" cy="3496417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Speciální školy\AppData\Local\Microsoft\Windows\Temporary Internet Files\Content.IE5\H08AKG9F\MC9002925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7974"/>
            <a:ext cx="1760220" cy="1075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Speciální školy\AppData\Local\Microsoft\Windows\Temporary Internet Files\Content.IE5\H08AKG9F\MC9002925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853208"/>
            <a:ext cx="1760220" cy="1075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Speciální školy\AppData\Local\Microsoft\Windows\Temporary Internet Files\Content.IE5\LIUIXJS2\MP9004067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872509"/>
            <a:ext cx="3901440" cy="2599944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8692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03149" y="2967335"/>
            <a:ext cx="6137706" cy="923330"/>
          </a:xfrm>
          <a:prstGeom prst="rect">
            <a:avLst/>
          </a:prstGeom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Prověř si své znalosti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8194" name="Picture 2" descr="C:\Users\Speciální školy\AppData\Local\Microsoft\Windows\Temporary Internet Files\Content.IE5\GUQKYWHK\MC9004244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171" y="908720"/>
            <a:ext cx="1774825" cy="1870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4330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81530" y="188640"/>
            <a:ext cx="7252948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Doplň správně tvrzení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896" y="1268760"/>
            <a:ext cx="3816424" cy="115212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Zuby tvoří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-15164" y="2699793"/>
            <a:ext cx="3816424" cy="115212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Zuby jsou vklíněny v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9569" y="4177533"/>
            <a:ext cx="3816424" cy="115212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Zuby jsou důležité pro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0" y="5685981"/>
            <a:ext cx="3816424" cy="115212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Musíme o ně denně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331291" y="5685981"/>
            <a:ext cx="3816424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chrup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390424" y="4177533"/>
            <a:ext cx="3816424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žvýkání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403031" y="2699793"/>
            <a:ext cx="3816424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pečovat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86709" y="1298460"/>
            <a:ext cx="3816424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čelisti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0136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6896" y="1412776"/>
            <a:ext cx="3816424" cy="115212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Základ zubů se tvoří již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-15164" y="2852936"/>
            <a:ext cx="3816424" cy="115212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Poslední „zuby moudrosti“ rostou 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9569" y="4293096"/>
            <a:ext cx="3816424" cy="115212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Zuby si čistíme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0" y="5685981"/>
            <a:ext cx="3816424" cy="115212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Čištění zubů zabraňuje tvorbě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390424" y="4293096"/>
            <a:ext cx="3816424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zubní pastou                   a kartáčkem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390424" y="2852936"/>
            <a:ext cx="3816424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zubního kazu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327576" y="1386345"/>
            <a:ext cx="3816424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7. měsíce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27576" y="2169"/>
            <a:ext cx="3816424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 těle matky, v době těhotenství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896" y="2169"/>
            <a:ext cx="3816424" cy="115212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První zuby rostou okolo</a:t>
            </a:r>
            <a:endParaRPr lang="cs-CZ" sz="28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5323772" y="5685981"/>
            <a:ext cx="3816424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okolo 18. roku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9697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21272" y="2967335"/>
            <a:ext cx="2501455" cy="110799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905">
                  <a:solidFill>
                    <a:schemeClr val="tx2">
                      <a:lumMod val="50000"/>
                    </a:schemeClr>
                  </a:solidFill>
                </a:ln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Řešení</a:t>
            </a:r>
            <a:endParaRPr lang="cs-CZ" sz="6600" b="1" cap="none" spc="0" dirty="0">
              <a:ln w="1905">
                <a:solidFill>
                  <a:schemeClr val="tx2">
                    <a:lumMod val="50000"/>
                  </a:schemeClr>
                </a:solidFill>
              </a:ln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Šipka doprava 4"/>
          <p:cNvSpPr/>
          <p:nvPr/>
        </p:nvSpPr>
        <p:spPr>
          <a:xfrm rot="6866640">
            <a:off x="2195735" y="4534489"/>
            <a:ext cx="1584176" cy="55399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rot="3495759">
            <a:off x="5440262" y="4452818"/>
            <a:ext cx="1584176" cy="55399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684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81530" y="188640"/>
            <a:ext cx="7252948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Doplň správně tvrzení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896" y="1268760"/>
            <a:ext cx="3816424" cy="115212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Zuby tvoří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-15164" y="2699793"/>
            <a:ext cx="3816424" cy="115212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Zuby jsou vklíněny v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9569" y="4177533"/>
            <a:ext cx="3816424" cy="115212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Zuby jsou důležité pro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0" y="5685981"/>
            <a:ext cx="3816424" cy="115212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Musíme o ně denně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331291" y="5685981"/>
            <a:ext cx="3816424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chrup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390424" y="4177533"/>
            <a:ext cx="3816424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žvýkání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403031" y="2699793"/>
            <a:ext cx="3816424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pečovat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86709" y="1298460"/>
            <a:ext cx="3816424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čelisti</a:t>
            </a:r>
            <a:endParaRPr lang="cs-CZ" sz="2800" b="1" dirty="0">
              <a:solidFill>
                <a:schemeClr val="tx1"/>
              </a:solidFill>
            </a:endParaRPr>
          </a:p>
        </p:txBody>
      </p:sp>
      <p:cxnSp>
        <p:nvCxnSpPr>
          <p:cNvPr id="5" name="Přímá spojnice se šipkou 4"/>
          <p:cNvCxnSpPr>
            <a:stCxn id="6" idx="3"/>
          </p:cNvCxnSpPr>
          <p:nvPr/>
        </p:nvCxnSpPr>
        <p:spPr>
          <a:xfrm>
            <a:off x="3823320" y="1844824"/>
            <a:ext cx="1507971" cy="4176464"/>
          </a:xfrm>
          <a:prstGeom prst="straightConnector1">
            <a:avLst/>
          </a:prstGeom>
          <a:ln w="76200">
            <a:solidFill>
              <a:schemeClr val="accent1"/>
            </a:solidFill>
            <a:prstDash val="solid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7" idx="3"/>
            <a:endCxn id="13" idx="1"/>
          </p:cNvCxnSpPr>
          <p:nvPr/>
        </p:nvCxnSpPr>
        <p:spPr>
          <a:xfrm flipV="1">
            <a:off x="3801260" y="1874524"/>
            <a:ext cx="1585449" cy="1401333"/>
          </a:xfrm>
          <a:prstGeom prst="line">
            <a:avLst/>
          </a:prstGeom>
          <a:ln w="76200">
            <a:solidFill>
              <a:srgbClr val="FFC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8" idx="3"/>
            <a:endCxn id="11" idx="1"/>
          </p:cNvCxnSpPr>
          <p:nvPr/>
        </p:nvCxnSpPr>
        <p:spPr>
          <a:xfrm>
            <a:off x="3825993" y="4753597"/>
            <a:ext cx="1564431" cy="0"/>
          </a:xfrm>
          <a:prstGeom prst="straightConnector1">
            <a:avLst/>
          </a:prstGeom>
          <a:ln w="76200">
            <a:solidFill>
              <a:schemeClr val="accent3">
                <a:lumMod val="50000"/>
              </a:schemeClr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endCxn id="12" idx="1"/>
          </p:cNvCxnSpPr>
          <p:nvPr/>
        </p:nvCxnSpPr>
        <p:spPr>
          <a:xfrm flipV="1">
            <a:off x="3825993" y="3275857"/>
            <a:ext cx="1577038" cy="2986188"/>
          </a:xfrm>
          <a:prstGeom prst="straightConnector1">
            <a:avLst/>
          </a:prstGeom>
          <a:ln w="76200">
            <a:solidFill>
              <a:schemeClr val="accent2">
                <a:lumMod val="50000"/>
              </a:schemeClr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1931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14684" y="1412776"/>
            <a:ext cx="3786576" cy="115212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Základ zubů se tvoří již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-15164" y="2852936"/>
            <a:ext cx="3816424" cy="115212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Poslední „zuby moudrosti“ rostou 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9569" y="4293096"/>
            <a:ext cx="3816424" cy="115212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Zuby si čistíme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0" y="5685981"/>
            <a:ext cx="3816424" cy="115212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Čištění zubů zabraňuje tvorbě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390424" y="4293096"/>
            <a:ext cx="3816424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zubní pastou                   a kartáčkem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390424" y="2852936"/>
            <a:ext cx="3816424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zubního kazu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327576" y="1386345"/>
            <a:ext cx="3816424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7. měsíce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27576" y="2169"/>
            <a:ext cx="3816424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 těle matky, v době těhotenství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896" y="2169"/>
            <a:ext cx="3816424" cy="115212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První zuby rostou okolo</a:t>
            </a:r>
            <a:endParaRPr lang="cs-CZ" sz="28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5323772" y="5685981"/>
            <a:ext cx="3816424" cy="115212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okolo 18. roku</a:t>
            </a:r>
            <a:endParaRPr lang="cs-CZ" sz="2800" b="1" dirty="0">
              <a:solidFill>
                <a:schemeClr val="tx1"/>
              </a:solidFill>
            </a:endParaRPr>
          </a:p>
        </p:txBody>
      </p:sp>
      <p:cxnSp>
        <p:nvCxnSpPr>
          <p:cNvPr id="3" name="Přímá spojnice 2"/>
          <p:cNvCxnSpPr>
            <a:stCxn id="14" idx="3"/>
            <a:endCxn id="12" idx="1"/>
          </p:cNvCxnSpPr>
          <p:nvPr/>
        </p:nvCxnSpPr>
        <p:spPr>
          <a:xfrm>
            <a:off x="3823320" y="578233"/>
            <a:ext cx="1504256" cy="1384176"/>
          </a:xfrm>
          <a:prstGeom prst="line">
            <a:avLst/>
          </a:prstGeom>
          <a:ln w="76200"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>
            <a:stCxn id="6" idx="3"/>
            <a:endCxn id="13" idx="1"/>
          </p:cNvCxnSpPr>
          <p:nvPr/>
        </p:nvCxnSpPr>
        <p:spPr>
          <a:xfrm flipV="1">
            <a:off x="3801260" y="578233"/>
            <a:ext cx="1526316" cy="1410607"/>
          </a:xfrm>
          <a:prstGeom prst="line">
            <a:avLst/>
          </a:prstGeom>
          <a:ln w="76200">
            <a:solidFill>
              <a:schemeClr val="accent3">
                <a:lumMod val="50000"/>
              </a:schemeClr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7" idx="3"/>
          </p:cNvCxnSpPr>
          <p:nvPr/>
        </p:nvCxnSpPr>
        <p:spPr>
          <a:xfrm>
            <a:off x="3801260" y="3429000"/>
            <a:ext cx="1522512" cy="2952328"/>
          </a:xfrm>
          <a:prstGeom prst="line">
            <a:avLst/>
          </a:prstGeom>
          <a:ln w="76200">
            <a:solidFill>
              <a:schemeClr val="accent2">
                <a:lumMod val="50000"/>
              </a:schemeClr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8" idx="3"/>
          </p:cNvCxnSpPr>
          <p:nvPr/>
        </p:nvCxnSpPr>
        <p:spPr>
          <a:xfrm>
            <a:off x="3825993" y="4869160"/>
            <a:ext cx="1497779" cy="0"/>
          </a:xfrm>
          <a:prstGeom prst="line">
            <a:avLst/>
          </a:prstGeom>
          <a:ln w="76200">
            <a:solidFill>
              <a:schemeClr val="accent6">
                <a:lumMod val="50000"/>
              </a:schemeClr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3848649" y="3560649"/>
            <a:ext cx="1511152" cy="2689029"/>
          </a:xfrm>
          <a:prstGeom prst="line">
            <a:avLst/>
          </a:prstGeom>
          <a:ln w="76200">
            <a:solidFill>
              <a:srgbClr val="C00000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8412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61436" y="2967335"/>
            <a:ext cx="3421129" cy="144655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8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T E S T</a:t>
            </a:r>
            <a:endParaRPr lang="cs-CZ" sz="88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04637" y="1340768"/>
            <a:ext cx="6137706" cy="923330"/>
          </a:xfrm>
          <a:prstGeom prst="rect">
            <a:avLst/>
          </a:prstGeom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Prověř si své znalosti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26" name="Picture 2" descr="C:\Users\Speciální školy\AppData\Local\Microsoft\Windows\Temporary Internet Files\Content.IE5\GUQKYWHK\MC9002345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725144"/>
            <a:ext cx="1882750" cy="1307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5995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11560" y="404664"/>
            <a:ext cx="8064896" cy="100811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Část zubu nad dásní se nazývá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92340" y="4803990"/>
            <a:ext cx="2736304" cy="151216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dřeň</a:t>
            </a:r>
            <a:endParaRPr lang="cs-CZ" sz="2800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104131" y="4043001"/>
            <a:ext cx="2736304" cy="1512168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korunka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6156176" y="3291822"/>
            <a:ext cx="2736304" cy="1512168"/>
          </a:xfrm>
          <a:prstGeom prst="round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nerv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4098" name="Picture 2" descr="C:\Users\Speciální školy\AppData\Local\Microsoft\Windows\Temporary Internet Files\Content.IE5\LIUIXJS2\MC9000569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7941" y="1681258"/>
            <a:ext cx="1808683" cy="1534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5499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Speciální školy\AppData\Local\Microsoft\Windows\Temporary Internet Files\Content.IE5\H08AKG9F\MC9004244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628800"/>
            <a:ext cx="3229109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79712" y="548680"/>
            <a:ext cx="5616624" cy="64633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VÝBORNĚ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6444208" y="5376339"/>
            <a:ext cx="2304256" cy="122413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458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11560" y="404664"/>
            <a:ext cx="8064896" cy="100811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Na povrchu zubu je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92340" y="4803990"/>
            <a:ext cx="2736304" cy="151216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sklovina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104131" y="4043001"/>
            <a:ext cx="2736304" cy="1512168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čelist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6156176" y="3291822"/>
            <a:ext cx="2736304" cy="1512168"/>
          </a:xfrm>
          <a:prstGeom prst="round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zubovina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5122" name="Picture 2" descr="C:\Users\Speciální školy\AppData\Local\Microsoft\Windows\Temporary Internet Files\Content.IE5\GUQKYWHK\MC900151935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6849" y="1917700"/>
            <a:ext cx="912697" cy="1583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7151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Speciální školy\AppData\Local\Microsoft\Windows\Temporary Internet Files\Content.IE5\H08AKG9F\MC9004244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628800"/>
            <a:ext cx="3229109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79712" y="548680"/>
            <a:ext cx="5616624" cy="64633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VÝBORNĚ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6444208" y="5376339"/>
            <a:ext cx="2304256" cy="122413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458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11560" y="404664"/>
            <a:ext cx="8064896" cy="100811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Část zubu, která je uvnitř v </a:t>
            </a:r>
            <a:r>
              <a:rPr lang="cs-CZ" sz="3200" b="1" dirty="0" smtClean="0">
                <a:solidFill>
                  <a:schemeClr val="tx1"/>
                </a:solidFill>
              </a:rPr>
              <a:t>dásni, </a:t>
            </a:r>
            <a:r>
              <a:rPr lang="cs-CZ" sz="3200" b="1" dirty="0" smtClean="0">
                <a:solidFill>
                  <a:schemeClr val="tx1"/>
                </a:solidFill>
              </a:rPr>
              <a:t>je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611560" y="4803990"/>
            <a:ext cx="2736304" cy="151216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korunka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5796136" y="4803990"/>
            <a:ext cx="2736304" cy="1512168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kořen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6146" name="Picture 2" descr="C:\Users\Speciální školy\AppData\Local\Microsoft\Windows\Temporary Internet Files\Content.IE5\QY3N08WD\MC9003392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086408"/>
            <a:ext cx="1827161" cy="1827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7151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Speciální školy\AppData\Local\Microsoft\Windows\Temporary Internet Files\Content.IE5\H08AKG9F\MC9004244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628800"/>
            <a:ext cx="3229109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79712" y="548680"/>
            <a:ext cx="5616624" cy="64633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VÝBORNĚ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6444208" y="5376339"/>
            <a:ext cx="2304256" cy="122413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458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20416" y="404664"/>
            <a:ext cx="8064896" cy="100811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Jsou v zubu také cévy a nervy?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618634" y="4797152"/>
            <a:ext cx="2736304" cy="151216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NE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5796136" y="4783507"/>
            <a:ext cx="2736304" cy="1512168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ANO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7170" name="Picture 2" descr="C:\Users\Speciální školy\AppData\Local\Microsoft\Windows\Temporary Internet Files\Content.IE5\LIUIXJS2\MC900215583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7132" y="1804657"/>
            <a:ext cx="1309735" cy="3248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7151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Speciální školy\AppData\Local\Microsoft\Windows\Temporary Internet Files\Content.IE5\H08AKG9F\MC9004244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628800"/>
            <a:ext cx="3229109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79712" y="548680"/>
            <a:ext cx="5616624" cy="64633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VÝBORNĚ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6444208" y="5376339"/>
            <a:ext cx="2304256" cy="122413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458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11560" y="404664"/>
            <a:ext cx="8064896" cy="100811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Kolik zubů má mléčný </a:t>
            </a:r>
            <a:r>
              <a:rPr lang="cs-CZ" sz="2800" b="1" dirty="0" smtClean="0">
                <a:solidFill>
                  <a:schemeClr val="tx1"/>
                </a:solidFill>
              </a:rPr>
              <a:t>chrup?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92340" y="4803990"/>
            <a:ext cx="2736304" cy="151216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18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104131" y="4043001"/>
            <a:ext cx="2736304" cy="1512168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20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6156176" y="3265779"/>
            <a:ext cx="2736304" cy="1512168"/>
          </a:xfrm>
          <a:prstGeom prst="round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22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Speciální školy\AppData\Local\Microsoft\Windows\Temporary Internet Files\Content.IE5\GUQKYWHK\MC90043482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714" y="160042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7151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Speciální školy\AppData\Local\Microsoft\Windows\Temporary Internet Files\Content.IE5\H08AKG9F\MC9004244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628800"/>
            <a:ext cx="3229109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79712" y="548680"/>
            <a:ext cx="5616624" cy="64633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VÝBORNĚ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6444208" y="5376339"/>
            <a:ext cx="2304256" cy="122413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458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11560" y="404664"/>
            <a:ext cx="8064896" cy="100811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 mléčném chrupu chybí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92340" y="4803990"/>
            <a:ext cx="2736304" cy="151216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stoličky</a:t>
            </a:r>
            <a:endParaRPr lang="cs-CZ" sz="2800" dirty="0"/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104131" y="4043001"/>
            <a:ext cx="2736304" cy="1512168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zuby třenové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6156176" y="3291822"/>
            <a:ext cx="2736304" cy="1512168"/>
          </a:xfrm>
          <a:prstGeom prst="round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řezáky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2056" name="Picture 8" descr="C:\Users\Speciální školy\AppData\Local\Microsoft\Windows\Temporary Internet Files\Content.IE5\GUQKYWHK\MC9003710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6437" y="1776381"/>
            <a:ext cx="1355141" cy="1803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7151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Speciální školy\AppData\Local\Microsoft\Windows\Temporary Internet Files\Content.IE5\H08AKG9F\MC9004244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628800"/>
            <a:ext cx="3229109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79712" y="548680"/>
            <a:ext cx="5616624" cy="64633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VÝBORNĚ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6444208" y="5376339"/>
            <a:ext cx="2304256" cy="122413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458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11560" y="404664"/>
            <a:ext cx="8064896" cy="100811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Kolik zubů má chrup dospělého člověka?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92340" y="4803990"/>
            <a:ext cx="2736304" cy="151216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32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104131" y="3933056"/>
            <a:ext cx="2736304" cy="1512168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34</a:t>
            </a:r>
            <a:endParaRPr lang="cs-CZ" sz="2800" dirty="0"/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6129599" y="3291822"/>
            <a:ext cx="2736304" cy="1512168"/>
          </a:xfrm>
          <a:prstGeom prst="round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20</a:t>
            </a:r>
            <a:endParaRPr lang="cs-CZ" sz="2800" dirty="0"/>
          </a:p>
        </p:txBody>
      </p:sp>
      <p:pic>
        <p:nvPicPr>
          <p:cNvPr id="8194" name="Picture 2" descr="C:\Users\Speciální školy\AppData\Local\Microsoft\Windows\Temporary Internet Files\Content.IE5\H08AKG9F\MC9002345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908" y="1772816"/>
            <a:ext cx="1882750" cy="1307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7151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Speciální školy\AppData\Local\Microsoft\Windows\Temporary Internet Files\Content.IE5\H08AKG9F\MC9004244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628800"/>
            <a:ext cx="3229109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79712" y="548680"/>
            <a:ext cx="5616624" cy="64633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VÝBORNĚ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6444208" y="5376339"/>
            <a:ext cx="2304256" cy="122413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458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11560" y="404664"/>
            <a:ext cx="8064896" cy="100811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Které zuby ukusují potravu?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92340" y="4803990"/>
            <a:ext cx="2736304" cy="151216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třenové              a stoličky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3104131" y="4043001"/>
            <a:ext cx="2736304" cy="1512168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řezáky </a:t>
            </a:r>
            <a:r>
              <a:rPr lang="cs-CZ" sz="2800" dirty="0">
                <a:solidFill>
                  <a:schemeClr val="bg1"/>
                </a:solidFill>
              </a:rPr>
              <a:t>a stoličky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6156176" y="3291822"/>
            <a:ext cx="2736304" cy="1512168"/>
          </a:xfrm>
          <a:prstGeom prst="round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řezáky a špičáky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9219" name="Picture 3" descr="C:\Users\Speciální školy\AppData\Local\Microsoft\Windows\Temporary Internet Files\Content.IE5\QY3N08WD\MC9003398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5768" y="1556792"/>
            <a:ext cx="2013030" cy="2148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7151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Speciální školy\AppData\Local\Microsoft\Windows\Temporary Internet Files\Content.IE5\H08AKG9F\MC9004244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628800"/>
            <a:ext cx="3229109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79712" y="548680"/>
            <a:ext cx="5616624" cy="64633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VÝBORNĚ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6444208" y="5376339"/>
            <a:ext cx="2304256" cy="122413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458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11560" y="404664"/>
            <a:ext cx="8064896" cy="100811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 čištění zubů slouží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92340" y="4803990"/>
            <a:ext cx="2736304" cy="151216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Zubní pasta 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a karamela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3104131" y="4043001"/>
            <a:ext cx="2736304" cy="1512168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Zubní pasta </a:t>
            </a:r>
          </a:p>
          <a:p>
            <a:pPr algn="ctr"/>
            <a:r>
              <a:rPr lang="cs-CZ" sz="2800" dirty="0" smtClean="0"/>
              <a:t>a smetáček</a:t>
            </a:r>
            <a:endParaRPr lang="cs-CZ" sz="2800" dirty="0"/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6127220" y="3212976"/>
            <a:ext cx="2736304" cy="1512168"/>
          </a:xfrm>
          <a:prstGeom prst="round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Zubní pasta</a:t>
            </a:r>
          </a:p>
          <a:p>
            <a:pPr algn="ctr"/>
            <a:r>
              <a:rPr lang="cs-CZ" sz="2800" dirty="0" smtClean="0"/>
              <a:t> a kartáček</a:t>
            </a:r>
            <a:endParaRPr lang="cs-CZ" sz="2800" dirty="0"/>
          </a:p>
        </p:txBody>
      </p:sp>
      <p:pic>
        <p:nvPicPr>
          <p:cNvPr id="10242" name="Picture 2" descr="C:\Users\Speciální školy\AppData\Local\Microsoft\Windows\Temporary Internet Files\Content.IE5\LIUIXJS2\MC9003513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960" y="1955685"/>
            <a:ext cx="1794095" cy="986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7151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Speciální školy\AppData\Local\Microsoft\Windows\Temporary Internet Files\Content.IE5\H08AKG9F\MC9004244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628800"/>
            <a:ext cx="3229109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79712" y="548680"/>
            <a:ext cx="5616624" cy="64633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VÝBORNĚ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6444208" y="5376339"/>
            <a:ext cx="2304256" cy="122413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458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11560" y="404664"/>
            <a:ext cx="8064896" cy="100811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Preventivní prohlídky u zubního lékaře by měl každý absolvovat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92340" y="4803990"/>
            <a:ext cx="2736304" cy="1512168"/>
          </a:xfrm>
          <a:prstGeom prst="round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2 krát ročně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3104131" y="4043001"/>
            <a:ext cx="2736304" cy="1512168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nikdy</a:t>
            </a:r>
            <a:endParaRPr lang="cs-CZ" sz="2800" dirty="0"/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6156176" y="3291822"/>
            <a:ext cx="2736304" cy="1512168"/>
          </a:xfrm>
          <a:prstGeom prst="round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 krát ročně</a:t>
            </a:r>
            <a:endParaRPr lang="cs-CZ" sz="2800" dirty="0"/>
          </a:p>
        </p:txBody>
      </p:sp>
      <p:pic>
        <p:nvPicPr>
          <p:cNvPr id="11266" name="Picture 2" descr="C:\Users\Speciální školy\AppData\Local\Microsoft\Windows\Temporary Internet Files\Content.IE5\GUQKYWHK\MP9004070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33542"/>
            <a:ext cx="2886824" cy="2309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Speciální školy\AppData\Local\Microsoft\Windows\Temporary Internet Files\Content.IE5\H08AKG9F\MP90018514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0435" y="4813163"/>
            <a:ext cx="3029388" cy="2044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7151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Speciální školy\AppData\Local\Microsoft\Windows\Temporary Internet Files\Content.IE5\H08AKG9F\MC9004244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628800"/>
            <a:ext cx="3229109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79712" y="548680"/>
            <a:ext cx="5616624" cy="64633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VÝBORNĚ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6444208" y="5376339"/>
            <a:ext cx="2304256" cy="122413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8478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pPr algn="l"/>
            <a:r>
              <a:rPr lang="cs-CZ" sz="3100" dirty="0" smtClean="0"/>
              <a:t>Použité zdroje:</a:t>
            </a:r>
            <a:br>
              <a:rPr lang="cs-CZ" sz="3100" dirty="0" smtClean="0"/>
            </a:b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412776"/>
            <a:ext cx="80648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Galerie Microsoft Office </a:t>
            </a:r>
            <a:r>
              <a:rPr lang="cs-CZ" sz="2400" dirty="0" smtClean="0"/>
              <a:t>– Klipart</a:t>
            </a:r>
          </a:p>
          <a:p>
            <a:r>
              <a:rPr lang="cs-CZ" sz="2400" dirty="0" smtClean="0"/>
              <a:t>Snímek 8 - zuby </a:t>
            </a:r>
            <a:r>
              <a:rPr lang="cs-CZ" sz="2400" dirty="0"/>
              <a:t>dítěte </a:t>
            </a:r>
            <a:endParaRPr lang="cs-CZ" sz="2400" dirty="0" smtClean="0"/>
          </a:p>
          <a:p>
            <a:r>
              <a:rPr lang="cs-CZ" sz="2400" dirty="0" smtClean="0"/>
              <a:t>AUTOR NEUVEDEN</a:t>
            </a:r>
            <a:r>
              <a:rPr lang="en-US" sz="2400" dirty="0" smtClean="0"/>
              <a:t>. </a:t>
            </a:r>
            <a:r>
              <a:rPr lang="en-US" sz="2400" i="1" dirty="0" err="1"/>
              <a:t>Wikipedie</a:t>
            </a:r>
            <a:r>
              <a:rPr lang="en-US" sz="2400" dirty="0"/>
              <a:t> [online]. [cit. </a:t>
            </a:r>
            <a:r>
              <a:rPr lang="en-US" sz="2400" dirty="0" smtClean="0"/>
              <a:t>17.</a:t>
            </a:r>
            <a:r>
              <a:rPr lang="cs-CZ" sz="2400" dirty="0" smtClean="0"/>
              <a:t>1</a:t>
            </a:r>
            <a:r>
              <a:rPr lang="en-US" sz="2400" dirty="0" smtClean="0"/>
              <a:t>.2013</a:t>
            </a:r>
            <a:r>
              <a:rPr lang="en-US" sz="2400" dirty="0"/>
              <a:t>]. </a:t>
            </a:r>
            <a:r>
              <a:rPr lang="en-US" sz="2400" dirty="0" err="1"/>
              <a:t>Dostupný</a:t>
            </a:r>
            <a:r>
              <a:rPr lang="en-US" sz="2400" dirty="0"/>
              <a:t> </a:t>
            </a:r>
            <a:r>
              <a:rPr lang="en-US" sz="2400" dirty="0" err="1"/>
              <a:t>na</a:t>
            </a:r>
            <a:r>
              <a:rPr lang="en-US" sz="2400" dirty="0"/>
              <a:t> WWW: http://cs.wikipedia.org/wiki/Soubor:Gray1004.png </a:t>
            </a:r>
            <a:endParaRPr lang="cs-CZ" sz="2400" dirty="0"/>
          </a:p>
          <a:p>
            <a:r>
              <a:rPr lang="cs-CZ" sz="2400" dirty="0" smtClean="0"/>
              <a:t>Snímek – 10 zuby dospělého </a:t>
            </a:r>
          </a:p>
          <a:p>
            <a:r>
              <a:rPr lang="cs-CZ" sz="2400" dirty="0" smtClean="0"/>
              <a:t>AUTOR NEUVEDEN</a:t>
            </a:r>
            <a:r>
              <a:rPr lang="en-US" sz="2400" dirty="0" smtClean="0"/>
              <a:t>. </a:t>
            </a:r>
            <a:r>
              <a:rPr lang="en-US" sz="2400" i="1" dirty="0" err="1"/>
              <a:t>Wikipedie</a:t>
            </a:r>
            <a:r>
              <a:rPr lang="en-US" sz="2400" dirty="0"/>
              <a:t> [online]. [cit. </a:t>
            </a:r>
            <a:r>
              <a:rPr lang="en-US" sz="2400" dirty="0" smtClean="0"/>
              <a:t>17.</a:t>
            </a:r>
            <a:r>
              <a:rPr lang="cs-CZ" sz="2400" dirty="0" smtClean="0"/>
              <a:t>1</a:t>
            </a:r>
            <a:r>
              <a:rPr lang="en-US" sz="2400" dirty="0" smtClean="0"/>
              <a:t>.2013</a:t>
            </a:r>
            <a:r>
              <a:rPr lang="en-US" sz="2400" dirty="0"/>
              <a:t>]. </a:t>
            </a:r>
            <a:r>
              <a:rPr lang="en-US" sz="2400" dirty="0" err="1"/>
              <a:t>Dostupný</a:t>
            </a:r>
            <a:r>
              <a:rPr lang="en-US" sz="2400" dirty="0"/>
              <a:t> </a:t>
            </a:r>
            <a:r>
              <a:rPr lang="en-US" sz="2400" dirty="0" err="1"/>
              <a:t>na</a:t>
            </a:r>
            <a:r>
              <a:rPr lang="en-US" sz="2400" dirty="0"/>
              <a:t> WWW: http://cs.wikipedia.org/wiki/Soubor:Gray1002.png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3740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04664"/>
            <a:ext cx="7560840" cy="64633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ŠPATNĚ</a:t>
            </a:r>
            <a:endParaRPr lang="cs-CZ" sz="3600" b="1" dirty="0"/>
          </a:p>
        </p:txBody>
      </p:sp>
      <p:pic>
        <p:nvPicPr>
          <p:cNvPr id="3074" name="Picture 2" descr="C:\Users\Speciální školy\AppData\Local\Microsoft\Windows\Temporary Internet Files\Content.IE5\H08AKG9F\MC90042808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7985" y="1412776"/>
            <a:ext cx="3882169" cy="3600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6156176" y="5013175"/>
            <a:ext cx="2448272" cy="1512169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7189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284</TotalTime>
  <Words>651</Words>
  <Application>Microsoft Office PowerPoint</Application>
  <PresentationFormat>Předvádění na obrazovce (4:3)</PresentationFormat>
  <Paragraphs>180</Paragraphs>
  <Slides>43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43</vt:i4>
      </vt:variant>
    </vt:vector>
  </HeadingPairs>
  <TitlesOfParts>
    <vt:vector size="44" baseType="lpstr">
      <vt:lpstr>Motiv systému Office</vt:lpstr>
      <vt:lpstr>Prezentace aplikace PowerPoint</vt:lpstr>
      <vt:lpstr>Prezentace aplikace PowerPoint</vt:lpstr>
      <vt:lpstr>Prezentace aplikace PowerPoint</vt:lpstr>
      <vt:lpstr>Funkce zubů</vt:lpstr>
      <vt:lpstr>Části zubu</vt:lpstr>
      <vt:lpstr>Stavba zubu</vt:lpstr>
      <vt:lpstr>Mléčný dětský chrup</vt:lpstr>
      <vt:lpstr>Prezentace aplikace PowerPoint</vt:lpstr>
      <vt:lpstr>Úplný chrup dospělého člověka</vt:lpstr>
      <vt:lpstr>Prezentace aplikace PowerPoint</vt:lpstr>
      <vt:lpstr>Podíl jednotlivých druhů zubů na zpracování potravy</vt:lpstr>
      <vt:lpstr>Prezentace aplikace PowerPoint</vt:lpstr>
      <vt:lpstr>Péče o chrup</vt:lpstr>
      <vt:lpstr>Preventivní prohlídky u zubního lékaře by měl každý absolvovat alespoň  2krát ročně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47</cp:revision>
  <dcterms:created xsi:type="dcterms:W3CDTF">2013-03-10T21:27:38Z</dcterms:created>
  <dcterms:modified xsi:type="dcterms:W3CDTF">2013-03-22T23:53:59Z</dcterms:modified>
</cp:coreProperties>
</file>