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4" r:id="rId5"/>
    <p:sldId id="268" r:id="rId6"/>
    <p:sldId id="269" r:id="rId7"/>
    <p:sldId id="258" r:id="rId8"/>
    <p:sldId id="265" r:id="rId9"/>
    <p:sldId id="262" r:id="rId10"/>
    <p:sldId id="260" r:id="rId11"/>
    <p:sldId id="270" r:id="rId12"/>
    <p:sldId id="271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02612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3181931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195290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272370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277852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195620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11240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145230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2330988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85934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09547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C3F96-DDB4-472D-810B-84AB7636848B}" type="datetimeFigureOut">
              <a:rPr lang="cs-CZ" smtClean="0"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0EE68-1289-404F-86AE-44273BE812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492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58925" y="4509120"/>
            <a:ext cx="7704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VY_32_INOVACE_V_2_14_Pamětné násobení, dělení velkých čísel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</a:t>
            </a:r>
            <a:r>
              <a:rPr lang="cs-CZ" dirty="0" smtClean="0"/>
              <a:t>V </a:t>
            </a:r>
            <a:r>
              <a:rPr lang="cs-CZ" b="1" dirty="0" smtClean="0"/>
              <a:t>         Sada číslo:     </a:t>
            </a:r>
            <a:r>
              <a:rPr lang="cs-CZ" dirty="0" smtClean="0"/>
              <a:t>2 </a:t>
            </a:r>
            <a:r>
              <a:rPr lang="cs-CZ" b="1" dirty="0" smtClean="0"/>
              <a:t>          Pořadové číslo DUM:   </a:t>
            </a:r>
            <a:r>
              <a:rPr lang="cs-CZ" dirty="0" smtClean="0"/>
              <a:t>14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Romana Zikmundová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29761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9175" y="404664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procvičování </a:t>
            </a:r>
            <a:r>
              <a:rPr lang="cs-CZ" dirty="0" smtClean="0"/>
              <a:t>pamětného násobení a dělení velkých čísel, opakování zaokrouhlování čísel</a:t>
            </a:r>
          </a:p>
          <a:p>
            <a:pPr lvl="0"/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/>
              <a:t>Žák </a:t>
            </a:r>
            <a:r>
              <a:rPr lang="cs-CZ" dirty="0" smtClean="0"/>
              <a:t>se učí </a:t>
            </a:r>
            <a:r>
              <a:rPr lang="cs-CZ" dirty="0"/>
              <a:t>aritmetické operace s přirozenými čísly většími než 1 000 </a:t>
            </a:r>
            <a:r>
              <a:rPr lang="cs-CZ" dirty="0" smtClean="0"/>
              <a:t>000.</a:t>
            </a:r>
            <a:endParaRPr lang="cs-CZ" dirty="0"/>
          </a:p>
          <a:p>
            <a:endParaRPr lang="cs-CZ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materiál, pracovní list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 smtClean="0"/>
              <a:t>10 – 11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činitel, součin, dělitel, dělenec, podíl, násobení, dělení</a:t>
            </a:r>
            <a:endParaRPr lang="cs-CZ" b="1" dirty="0" smtClean="0"/>
          </a:p>
          <a:p>
            <a:endParaRPr lang="cs-CZ" dirty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tabule, pracovní list, pero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 smtClean="0"/>
              <a:t>30min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383132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9175" y="404664"/>
            <a:ext cx="842493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Metodické </a:t>
            </a:r>
            <a:r>
              <a:rPr lang="cs-CZ" b="1" dirty="0"/>
              <a:t>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/>
              <a:t>Žáci </a:t>
            </a:r>
            <a:r>
              <a:rPr lang="cs-CZ" dirty="0" smtClean="0"/>
              <a:t>opakují zaokrouhlování, procvičují pamětné násobení a dělení </a:t>
            </a:r>
            <a:r>
              <a:rPr lang="cs-CZ" dirty="0"/>
              <a:t>velkých čísel. Chodí k interaktivní tabuli a pracují s jednotlivými snímky. </a:t>
            </a:r>
            <a:endParaRPr lang="cs-CZ" dirty="0">
              <a:solidFill>
                <a:srgbClr val="FF0000"/>
              </a:solidFill>
            </a:endParaRPr>
          </a:p>
          <a:p>
            <a:endParaRPr lang="cs-CZ" b="1" dirty="0"/>
          </a:p>
          <a:p>
            <a:r>
              <a:rPr lang="cs-CZ" b="1" dirty="0" smtClean="0"/>
              <a:t>Snímek </a:t>
            </a:r>
            <a:r>
              <a:rPr lang="cs-CZ" b="1" dirty="0"/>
              <a:t>č</a:t>
            </a:r>
            <a:r>
              <a:rPr lang="cs-CZ" b="1" dirty="0" smtClean="0"/>
              <a:t>. 5 </a:t>
            </a:r>
            <a:r>
              <a:rPr lang="cs-CZ" b="1" dirty="0" smtClean="0"/>
              <a:t>–</a:t>
            </a:r>
            <a:r>
              <a:rPr lang="cs-CZ" dirty="0" smtClean="0"/>
              <a:t> Žáci </a:t>
            </a:r>
            <a:r>
              <a:rPr lang="cs-CZ" dirty="0" smtClean="0"/>
              <a:t>si zopakují pravidla pro zaokrouhlování. Přečtou dané číslo, zaokrouhlí ho. Dotykem na číslo vyplyne správná odpověď.</a:t>
            </a:r>
            <a:endParaRPr lang="cs-CZ" dirty="0"/>
          </a:p>
          <a:p>
            <a:endParaRPr lang="cs-CZ" b="1" dirty="0" smtClean="0"/>
          </a:p>
          <a:p>
            <a:r>
              <a:rPr lang="cs-CZ" b="1" dirty="0" smtClean="0"/>
              <a:t>Snímek </a:t>
            </a:r>
            <a:r>
              <a:rPr lang="cs-CZ" b="1" dirty="0"/>
              <a:t>č. 7</a:t>
            </a:r>
            <a:r>
              <a:rPr lang="cs-CZ" b="1" dirty="0" smtClean="0"/>
              <a:t> </a:t>
            </a:r>
            <a:r>
              <a:rPr lang="cs-CZ" b="1" dirty="0"/>
              <a:t>–</a:t>
            </a:r>
            <a:r>
              <a:rPr lang="cs-CZ" dirty="0"/>
              <a:t> </a:t>
            </a:r>
            <a:r>
              <a:rPr lang="cs-CZ" dirty="0" smtClean="0"/>
              <a:t>Žáci </a:t>
            </a:r>
            <a:r>
              <a:rPr lang="cs-CZ" dirty="0" smtClean="0"/>
              <a:t>si zopakují názvy matematických operací. Dotknou se rámečků, vyplyne správná odpověď.</a:t>
            </a:r>
          </a:p>
          <a:p>
            <a:endParaRPr lang="cs-CZ" dirty="0"/>
          </a:p>
          <a:p>
            <a:r>
              <a:rPr lang="cs-CZ" b="1" dirty="0" smtClean="0"/>
              <a:t>Snímky </a:t>
            </a:r>
            <a:r>
              <a:rPr lang="cs-CZ" b="1" dirty="0"/>
              <a:t>č. </a:t>
            </a:r>
            <a:r>
              <a:rPr lang="cs-CZ" b="1" dirty="0" smtClean="0"/>
              <a:t>9, 10 </a:t>
            </a:r>
            <a:r>
              <a:rPr lang="cs-CZ" b="1" dirty="0"/>
              <a:t>–</a:t>
            </a:r>
            <a:r>
              <a:rPr lang="cs-CZ" dirty="0"/>
              <a:t> </a:t>
            </a:r>
            <a:r>
              <a:rPr lang="cs-CZ" dirty="0" smtClean="0"/>
              <a:t>Žáci </a:t>
            </a:r>
            <a:r>
              <a:rPr lang="cs-CZ" dirty="0" smtClean="0"/>
              <a:t>pamětně násobí a dělí velká čísla. Dotykem na obrázky provedou kontrolu.</a:t>
            </a:r>
          </a:p>
          <a:p>
            <a:r>
              <a:rPr lang="cs-CZ" dirty="0" smtClean="0"/>
              <a:t>(</a:t>
            </a:r>
            <a:r>
              <a:rPr lang="cs-CZ" b="1" dirty="0" smtClean="0"/>
              <a:t>č. 9 – </a:t>
            </a:r>
            <a:r>
              <a:rPr lang="cs-CZ" dirty="0" smtClean="0"/>
              <a:t>sněhulák zmizí, </a:t>
            </a:r>
            <a:r>
              <a:rPr lang="cs-CZ" b="1" dirty="0" smtClean="0"/>
              <a:t>č. 10 – </a:t>
            </a:r>
            <a:r>
              <a:rPr lang="cs-CZ" dirty="0" smtClean="0"/>
              <a:t>obrázek  zmizí)</a:t>
            </a:r>
          </a:p>
          <a:p>
            <a:endParaRPr lang="cs-CZ" dirty="0"/>
          </a:p>
          <a:p>
            <a:r>
              <a:rPr lang="cs-CZ" b="1" dirty="0"/>
              <a:t>Snímek č. </a:t>
            </a:r>
            <a:r>
              <a:rPr lang="cs-CZ" b="1" dirty="0" smtClean="0"/>
              <a:t>11 – </a:t>
            </a:r>
            <a:r>
              <a:rPr lang="cs-CZ" dirty="0" smtClean="0"/>
              <a:t>Žáci počítají pamětně matematické řetězy. Dotykem na tabuli provedou kontrolu.</a:t>
            </a:r>
          </a:p>
          <a:p>
            <a:endParaRPr lang="cs-CZ" dirty="0"/>
          </a:p>
          <a:p>
            <a:r>
              <a:rPr lang="cs-CZ" b="1" dirty="0"/>
              <a:t>Snímek č. </a:t>
            </a:r>
            <a:r>
              <a:rPr lang="cs-CZ" b="1" dirty="0" smtClean="0"/>
              <a:t>12 </a:t>
            </a:r>
            <a:r>
              <a:rPr lang="cs-CZ" dirty="0" smtClean="0"/>
              <a:t>lze použít jako pracovní list</a:t>
            </a:r>
            <a:r>
              <a:rPr lang="cs-CZ" dirty="0"/>
              <a:t>. Kontrola je provedena na interaktivní tabuli.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242070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ný popisek 3"/>
          <p:cNvSpPr/>
          <p:nvPr/>
        </p:nvSpPr>
        <p:spPr>
          <a:xfrm>
            <a:off x="3419872" y="4005064"/>
            <a:ext cx="5364087" cy="2448272"/>
          </a:xfrm>
          <a:prstGeom prst="wedgeEllipseCallout">
            <a:avLst>
              <a:gd name="adj1" fmla="val -60491"/>
              <a:gd name="adj2" fmla="val -82338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Dotkněte se jednotlivých rámečků s čísly, zjistíte správné zaokrouhlení čísel.</a:t>
            </a:r>
            <a:endParaRPr lang="cs-CZ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4333" y1="81333" x2="70333" y2="81333"/>
                        <a14:foregroundMark x1="50667" y1="27667" x2="50667" y2="27667"/>
                        <a14:foregroundMark x1="58333" y1="27000" x2="58333" y2="27000"/>
                        <a14:foregroundMark x1="35000" y1="18667" x2="62000" y2="15667"/>
                        <a14:foregroundMark x1="50667" y1="18667" x2="48333" y2="2000"/>
                        <a14:foregroundMark x1="38000" y1="13333" x2="56667" y2="10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8" y="1732353"/>
            <a:ext cx="384502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3419872" y="260648"/>
            <a:ext cx="5509833" cy="2232248"/>
          </a:xfrm>
          <a:prstGeom prst="wedgeEllipseCallout">
            <a:avLst>
              <a:gd name="adj1" fmla="val -59822"/>
              <a:gd name="adj2" fmla="val 77098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Zopakujte si pravidla pro zaokrouhlování.</a:t>
            </a:r>
          </a:p>
          <a:p>
            <a:pPr algn="ctr"/>
            <a:r>
              <a:rPr lang="cs-CZ" sz="2800" b="1" dirty="0" smtClean="0"/>
              <a:t>Zaokrouhlete daná čísla.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847852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-30098" y="1844824"/>
            <a:ext cx="1901836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 823 965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37541" y="196599"/>
            <a:ext cx="2354256" cy="646331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</a:rPr>
              <a:t>n</a:t>
            </a:r>
            <a:r>
              <a:rPr lang="cs-CZ" sz="3600" b="1" dirty="0" smtClean="0">
                <a:solidFill>
                  <a:schemeClr val="bg1"/>
                </a:solidFill>
              </a:rPr>
              <a:t>a statisíce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66161" y="196599"/>
            <a:ext cx="2195298" cy="646331"/>
          </a:xfrm>
          <a:prstGeom prst="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/>
              <a:t>n</a:t>
            </a:r>
            <a:r>
              <a:rPr lang="cs-CZ" sz="3600" b="1" dirty="0" smtClean="0"/>
              <a:t>a miliony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-30567" y="1124744"/>
            <a:ext cx="1902305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   97 264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-30567" y="2531433"/>
            <a:ext cx="1902305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 342 651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30569" y="3215495"/>
            <a:ext cx="1902307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 458 560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37160" y="3943456"/>
            <a:ext cx="1908898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5 597 423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-20128" y="4653136"/>
            <a:ext cx="1891865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12 235 706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-20128" y="5373216"/>
            <a:ext cx="1891865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62 578 902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-20127" y="6093296"/>
            <a:ext cx="1891865" cy="523220"/>
          </a:xfrm>
          <a:prstGeom prst="rect">
            <a:avLst/>
          </a:prstGeom>
          <a:solidFill>
            <a:srgbClr val="7030A0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31 084 100 </a:t>
            </a:r>
            <a:endParaRPr lang="cs-CZ" sz="2800" dirty="0">
              <a:solidFill>
                <a:schemeClr val="bg1"/>
              </a:solidFill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850013" y="606257"/>
            <a:ext cx="529312" cy="812564"/>
            <a:chOff x="5536793" y="2959754"/>
            <a:chExt cx="529312" cy="984886"/>
          </a:xfrm>
        </p:grpSpPr>
        <p:sp>
          <p:nvSpPr>
            <p:cNvPr id="14" name="TextovéPole 13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2345487" y="1098722"/>
            <a:ext cx="1892619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100 000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716016" y="1098722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   584 166 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67268" y="1844824"/>
            <a:ext cx="1870838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 800 000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355693" y="2531433"/>
            <a:ext cx="1882413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 300 000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327786" y="3204094"/>
            <a:ext cx="191032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   500 000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327786" y="3943456"/>
            <a:ext cx="191032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  5 600 000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330823" y="4653147"/>
            <a:ext cx="1907284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12 200 000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338471" y="5373349"/>
            <a:ext cx="1899635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62 600 000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341348" y="6078039"/>
            <a:ext cx="1896758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31 100 000 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198389" y="1106425"/>
            <a:ext cx="1945611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1 000 000 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716016" y="1822913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4 628 010 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716016" y="2531433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1 273 951 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186468" y="1819984"/>
            <a:ext cx="195753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5 000 000 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196388" y="2534782"/>
            <a:ext cx="194761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 1 000 000</a:t>
            </a:r>
            <a:endParaRPr lang="cs-CZ" sz="28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3217572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53 548 628 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196388" y="3217572"/>
            <a:ext cx="194761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54 000 000</a:t>
            </a:r>
            <a:endParaRPr lang="cs-CZ" sz="28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716016" y="3943456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95 832 200 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186468" y="3959001"/>
            <a:ext cx="195753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96 000 000 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716016" y="4653136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24 150 777</a:t>
            </a:r>
            <a:endParaRPr lang="cs-CZ" sz="28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198389" y="4653147"/>
            <a:ext cx="1945611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24 000 000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730781" y="5389126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13 785 123</a:t>
            </a:r>
            <a:endParaRPr lang="cs-CZ" sz="28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716016" y="6078039"/>
            <a:ext cx="1982438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46 230 000</a:t>
            </a:r>
            <a:endParaRPr lang="cs-CZ" sz="28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198389" y="5389126"/>
            <a:ext cx="1945611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14 000 000</a:t>
            </a:r>
            <a:endParaRPr lang="cs-CZ" sz="28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186468" y="6078039"/>
            <a:ext cx="1957532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46 000 000 </a:t>
            </a:r>
            <a:endParaRPr lang="cs-CZ" sz="2800" dirty="0"/>
          </a:p>
        </p:txBody>
      </p:sp>
      <p:grpSp>
        <p:nvGrpSpPr>
          <p:cNvPr id="43" name="Skupina 42"/>
          <p:cNvGrpSpPr/>
          <p:nvPr/>
        </p:nvGrpSpPr>
        <p:grpSpPr>
          <a:xfrm>
            <a:off x="1837956" y="1330359"/>
            <a:ext cx="529312" cy="812564"/>
            <a:chOff x="5536793" y="2959754"/>
            <a:chExt cx="529312" cy="984886"/>
          </a:xfrm>
        </p:grpSpPr>
        <p:sp>
          <p:nvSpPr>
            <p:cNvPr id="44" name="TextovéPole 43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45" name="TextovéPole 44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1837956" y="2005363"/>
            <a:ext cx="529312" cy="812564"/>
            <a:chOff x="5536793" y="2959754"/>
            <a:chExt cx="529312" cy="984886"/>
          </a:xfrm>
        </p:grpSpPr>
        <p:sp>
          <p:nvSpPr>
            <p:cNvPr id="47" name="TextovéPole 46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48" name="TextovéPole 47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1826381" y="2702946"/>
            <a:ext cx="529312" cy="812564"/>
            <a:chOff x="5536793" y="2959754"/>
            <a:chExt cx="529312" cy="984886"/>
          </a:xfrm>
        </p:grpSpPr>
        <p:sp>
          <p:nvSpPr>
            <p:cNvPr id="50" name="TextovéPole 49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1836707" y="3442361"/>
            <a:ext cx="529312" cy="812564"/>
            <a:chOff x="5536793" y="2959754"/>
            <a:chExt cx="529312" cy="984886"/>
          </a:xfrm>
        </p:grpSpPr>
        <p:sp>
          <p:nvSpPr>
            <p:cNvPr id="53" name="TextovéPole 52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1831767" y="4137778"/>
            <a:ext cx="529312" cy="812564"/>
            <a:chOff x="5536793" y="2959754"/>
            <a:chExt cx="529312" cy="984886"/>
          </a:xfrm>
        </p:grpSpPr>
        <p:sp>
          <p:nvSpPr>
            <p:cNvPr id="56" name="TextovéPole 55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1826381" y="4899556"/>
            <a:ext cx="529312" cy="812564"/>
            <a:chOff x="5536793" y="2959754"/>
            <a:chExt cx="529312" cy="984886"/>
          </a:xfrm>
        </p:grpSpPr>
        <p:sp>
          <p:nvSpPr>
            <p:cNvPr id="59" name="TextovéPole 58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1826381" y="5542342"/>
            <a:ext cx="529312" cy="812564"/>
            <a:chOff x="5536793" y="2959754"/>
            <a:chExt cx="529312" cy="984886"/>
          </a:xfrm>
        </p:grpSpPr>
        <p:sp>
          <p:nvSpPr>
            <p:cNvPr id="62" name="TextovéPole 61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6676842" y="589480"/>
            <a:ext cx="529312" cy="812564"/>
            <a:chOff x="5536793" y="2959754"/>
            <a:chExt cx="529312" cy="984886"/>
          </a:xfrm>
        </p:grpSpPr>
        <p:sp>
          <p:nvSpPr>
            <p:cNvPr id="65" name="TextovéPole 64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66" name="TextovéPole 65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6687762" y="1293870"/>
            <a:ext cx="529312" cy="812564"/>
            <a:chOff x="5536793" y="2959754"/>
            <a:chExt cx="529312" cy="984886"/>
          </a:xfrm>
        </p:grpSpPr>
        <p:sp>
          <p:nvSpPr>
            <p:cNvPr id="68" name="TextovéPole 67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6667076" y="2005363"/>
            <a:ext cx="529312" cy="812564"/>
            <a:chOff x="5536793" y="2959754"/>
            <a:chExt cx="529312" cy="984886"/>
          </a:xfrm>
        </p:grpSpPr>
        <p:sp>
          <p:nvSpPr>
            <p:cNvPr id="71" name="TextovéPole 70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73" name="Skupina 72"/>
          <p:cNvGrpSpPr/>
          <p:nvPr/>
        </p:nvGrpSpPr>
        <p:grpSpPr>
          <a:xfrm>
            <a:off x="6669077" y="2705492"/>
            <a:ext cx="529312" cy="812564"/>
            <a:chOff x="5536793" y="2959754"/>
            <a:chExt cx="529312" cy="984886"/>
          </a:xfrm>
        </p:grpSpPr>
        <p:sp>
          <p:nvSpPr>
            <p:cNvPr id="74" name="TextovéPole 73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75" name="TextovéPole 74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76" name="Skupina 75"/>
          <p:cNvGrpSpPr/>
          <p:nvPr/>
        </p:nvGrpSpPr>
        <p:grpSpPr>
          <a:xfrm>
            <a:off x="6672067" y="3442361"/>
            <a:ext cx="529312" cy="812564"/>
            <a:chOff x="5536793" y="2959754"/>
            <a:chExt cx="529312" cy="984886"/>
          </a:xfrm>
        </p:grpSpPr>
        <p:sp>
          <p:nvSpPr>
            <p:cNvPr id="77" name="TextovéPole 76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78" name="TextovéPole 77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79" name="Skupina 78"/>
          <p:cNvGrpSpPr/>
          <p:nvPr/>
        </p:nvGrpSpPr>
        <p:grpSpPr>
          <a:xfrm>
            <a:off x="6685500" y="4153353"/>
            <a:ext cx="529312" cy="812564"/>
            <a:chOff x="5536793" y="2959754"/>
            <a:chExt cx="529312" cy="984886"/>
          </a:xfrm>
        </p:grpSpPr>
        <p:sp>
          <p:nvSpPr>
            <p:cNvPr id="80" name="TextovéPole 79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81" name="TextovéPole 80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82" name="Skupina 81"/>
          <p:cNvGrpSpPr/>
          <p:nvPr/>
        </p:nvGrpSpPr>
        <p:grpSpPr>
          <a:xfrm>
            <a:off x="6667076" y="4874164"/>
            <a:ext cx="529312" cy="812564"/>
            <a:chOff x="5536793" y="2959754"/>
            <a:chExt cx="529312" cy="984886"/>
          </a:xfrm>
        </p:grpSpPr>
        <p:sp>
          <p:nvSpPr>
            <p:cNvPr id="83" name="TextovéPole 82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84" name="TextovéPole 83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  <p:grpSp>
        <p:nvGrpSpPr>
          <p:cNvPr id="85" name="Skupina 84"/>
          <p:cNvGrpSpPr/>
          <p:nvPr/>
        </p:nvGrpSpPr>
        <p:grpSpPr>
          <a:xfrm>
            <a:off x="6685500" y="5542342"/>
            <a:ext cx="529312" cy="812564"/>
            <a:chOff x="5536793" y="2959754"/>
            <a:chExt cx="529312" cy="984886"/>
          </a:xfrm>
        </p:grpSpPr>
        <p:sp>
          <p:nvSpPr>
            <p:cNvPr id="86" name="TextovéPole 85"/>
            <p:cNvSpPr txBox="1"/>
            <p:nvPr/>
          </p:nvSpPr>
          <p:spPr>
            <a:xfrm>
              <a:off x="5536793" y="2959754"/>
              <a:ext cx="52931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/>
                <a:t>‗</a:t>
              </a:r>
              <a:endParaRPr lang="cs-CZ" sz="5400" dirty="0"/>
            </a:p>
          </p:txBody>
        </p:sp>
        <p:sp>
          <p:nvSpPr>
            <p:cNvPr id="87" name="TextovéPole 86"/>
            <p:cNvSpPr txBox="1"/>
            <p:nvPr/>
          </p:nvSpPr>
          <p:spPr>
            <a:xfrm>
              <a:off x="5619348" y="3421420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•</a:t>
              </a:r>
              <a:endParaRPr lang="cs-CZ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89231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5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5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ný popisek 3"/>
          <p:cNvSpPr/>
          <p:nvPr/>
        </p:nvSpPr>
        <p:spPr>
          <a:xfrm>
            <a:off x="3419872" y="4005064"/>
            <a:ext cx="5364087" cy="2448272"/>
          </a:xfrm>
          <a:prstGeom prst="wedgeEllipseCallout">
            <a:avLst>
              <a:gd name="adj1" fmla="val -65781"/>
              <a:gd name="adj2" fmla="val -86846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Dotkněte se jednotlivých rámečků, zjistíte správnou odpověď.</a:t>
            </a:r>
            <a:endParaRPr lang="cs-CZ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4333" y1="81333" x2="70333" y2="81333"/>
                        <a14:foregroundMark x1="50667" y1="27667" x2="50667" y2="27667"/>
                        <a14:foregroundMark x1="58333" y1="27000" x2="58333" y2="27000"/>
                        <a14:foregroundMark x1="35000" y1="18667" x2="62000" y2="15667"/>
                        <a14:foregroundMark x1="50667" y1="18667" x2="48333" y2="2000"/>
                        <a14:foregroundMark x1="38000" y1="13333" x2="56667" y2="10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8" y="1732353"/>
            <a:ext cx="384502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4644008" y="260648"/>
            <a:ext cx="4285697" cy="1944216"/>
          </a:xfrm>
          <a:prstGeom prst="wedgeEllipseCallout">
            <a:avLst>
              <a:gd name="adj1" fmla="val -94965"/>
              <a:gd name="adj2" fmla="val 96272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Zopakujte si názvy matematických operací.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705030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e rovno 3"/>
          <p:cNvSpPr/>
          <p:nvPr/>
        </p:nvSpPr>
        <p:spPr>
          <a:xfrm>
            <a:off x="5796964" y="668698"/>
            <a:ext cx="721737" cy="532442"/>
          </a:xfrm>
          <a:prstGeom prst="mathEqual">
            <a:avLst/>
          </a:prstGeom>
          <a:solidFill>
            <a:sysClr val="windowText" lastClr="000000"/>
          </a:solidFill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95536" y="568802"/>
            <a:ext cx="2016224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5468" y="2583018"/>
            <a:ext cx="2016224" cy="72008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741756" y="568802"/>
            <a:ext cx="2016224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44804" y="574879"/>
            <a:ext cx="2016224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28739" y="2576269"/>
            <a:ext cx="2016224" cy="72008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569774" y="2576269"/>
            <a:ext cx="2016224" cy="72008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Je rovno 10"/>
          <p:cNvSpPr/>
          <p:nvPr/>
        </p:nvSpPr>
        <p:spPr>
          <a:xfrm>
            <a:off x="5789523" y="2707009"/>
            <a:ext cx="721737" cy="532442"/>
          </a:xfrm>
          <a:prstGeom prst="mathEqual">
            <a:avLst/>
          </a:prstGeom>
          <a:solidFill>
            <a:sysClr val="windowText" lastClr="000000"/>
          </a:solidFill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92038" y="636454"/>
            <a:ext cx="122322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činitel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41306" y="642531"/>
            <a:ext cx="122322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činitel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96291" y="636453"/>
            <a:ext cx="128112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součin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26327" y="2650669"/>
            <a:ext cx="104708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podíl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948973" y="2650670"/>
            <a:ext cx="125848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dělitel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5199" y="2629403"/>
            <a:ext cx="151676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dělenec</a:t>
            </a:r>
            <a:endParaRPr lang="cs-CZ" sz="3200" b="1" dirty="0"/>
          </a:p>
        </p:txBody>
      </p:sp>
      <p:sp>
        <p:nvSpPr>
          <p:cNvPr id="19" name="Ovál 18"/>
          <p:cNvSpPr/>
          <p:nvPr/>
        </p:nvSpPr>
        <p:spPr>
          <a:xfrm>
            <a:off x="2811109" y="767857"/>
            <a:ext cx="279535" cy="29456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2" name="Skupina 21"/>
          <p:cNvGrpSpPr/>
          <p:nvPr/>
        </p:nvGrpSpPr>
        <p:grpSpPr>
          <a:xfrm>
            <a:off x="2811109" y="2583018"/>
            <a:ext cx="292168" cy="726610"/>
            <a:chOff x="3103276" y="3789040"/>
            <a:chExt cx="292168" cy="726610"/>
          </a:xfrm>
        </p:grpSpPr>
        <p:sp>
          <p:nvSpPr>
            <p:cNvPr id="20" name="Ovál 19"/>
            <p:cNvSpPr/>
            <p:nvPr/>
          </p:nvSpPr>
          <p:spPr>
            <a:xfrm>
              <a:off x="3103276" y="3789040"/>
              <a:ext cx="279535" cy="2945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vál 20"/>
            <p:cNvSpPr/>
            <p:nvPr/>
          </p:nvSpPr>
          <p:spPr>
            <a:xfrm>
              <a:off x="3115909" y="4221088"/>
              <a:ext cx="279535" cy="29456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7" b="99333" l="0" r="100000">
                        <a14:foregroundMark x1="21333" y1="79333" x2="91667" y2="91000"/>
                        <a14:foregroundMark x1="76000" y1="91667" x2="32667" y2="88667"/>
                        <a14:foregroundMark x1="43333" y1="89333" x2="33333" y2="91000"/>
                        <a14:foregroundMark x1="33333" y1="91000" x2="26000" y2="77333"/>
                        <a14:foregroundMark x1="29000" y1="88667" x2="19667" y2="81667"/>
                        <a14:foregroundMark x1="22000" y1="76333" x2="34333" y2="77333"/>
                        <a14:foregroundMark x1="35000" y1="83333" x2="39667" y2="85667"/>
                        <a14:foregroundMark x1="37333" y1="78000" x2="45667" y2="69667"/>
                        <a14:foregroundMark x1="44000" y1="67333" x2="66667" y2="64333"/>
                        <a14:foregroundMark x1="66667" y1="64333" x2="69667" y2="50667"/>
                        <a14:foregroundMark x1="76667" y1="58333" x2="44667" y2="84000"/>
                        <a14:foregroundMark x1="44667" y1="84000" x2="80333" y2="64333"/>
                        <a14:foregroundMark x1="79667" y1="65000" x2="61333" y2="81667"/>
                        <a14:foregroundMark x1="73000" y1="84667" x2="86333" y2="86333"/>
                        <a14:foregroundMark x1="55333" y1="58333" x2="48000" y2="33333"/>
                        <a14:foregroundMark x1="44667" y1="38667" x2="39667" y2="54333"/>
                        <a14:foregroundMark x1="39667" y1="54333" x2="48000" y2="61333"/>
                        <a14:foregroundMark x1="48000" y1="59667" x2="48667" y2="37667"/>
                        <a14:foregroundMark x1="48667" y1="37667" x2="31333" y2="41667"/>
                        <a14:foregroundMark x1="31333" y1="41667" x2="37333" y2="59667"/>
                        <a14:foregroundMark x1="54667" y1="60667" x2="63000" y2="55333"/>
                        <a14:foregroundMark x1="63000" y1="53667" x2="63000" y2="39333"/>
                        <a14:foregroundMark x1="63000" y1="39333" x2="54667" y2="51333"/>
                        <a14:foregroundMark x1="54667" y1="51333" x2="59333" y2="53000"/>
                        <a14:foregroundMark x1="60000" y1="47667" x2="56333" y2="30333"/>
                        <a14:foregroundMark x1="57000" y1="29333" x2="67667" y2="37667"/>
                        <a14:foregroundMark x1="89667" y1="86333" x2="88667" y2="80333"/>
                        <a14:foregroundMark x1="86333" y1="80333" x2="72000" y2="80333"/>
                        <a14:foregroundMark x1="80333" y1="76333" x2="90333" y2="4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169" y="4005064"/>
            <a:ext cx="3241222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60892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4333" y1="81333" x2="70333" y2="81333"/>
                        <a14:foregroundMark x1="50667" y1="27667" x2="50667" y2="27667"/>
                        <a14:foregroundMark x1="58333" y1="27000" x2="58333" y2="27000"/>
                        <a14:foregroundMark x1="35000" y1="18667" x2="62000" y2="15667"/>
                        <a14:foregroundMark x1="50667" y1="18667" x2="48333" y2="2000"/>
                        <a14:foregroundMark x1="38000" y1="13333" x2="56667" y2="10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52936"/>
            <a:ext cx="384502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4537573" y="908720"/>
            <a:ext cx="4320480" cy="2232248"/>
          </a:xfrm>
          <a:prstGeom prst="wedgeEllipseCallout">
            <a:avLst>
              <a:gd name="adj1" fmla="val -87853"/>
              <a:gd name="adj2" fmla="val 101973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Počítejte zpaměti.</a:t>
            </a:r>
          </a:p>
          <a:p>
            <a:pPr algn="ctr"/>
            <a:r>
              <a:rPr lang="cs-CZ" sz="2800" b="1" dirty="0" smtClean="0"/>
              <a:t>Dotkněte se obrázků, zjistíte výsledky. </a:t>
            </a:r>
            <a:endParaRPr lang="cs-CZ" sz="2800" b="1" dirty="0"/>
          </a:p>
        </p:txBody>
      </p:sp>
      <p:sp>
        <p:nvSpPr>
          <p:cNvPr id="4" name="Oválný popisek 3"/>
          <p:cNvSpPr/>
          <p:nvPr/>
        </p:nvSpPr>
        <p:spPr>
          <a:xfrm>
            <a:off x="5007621" y="4005064"/>
            <a:ext cx="3815649" cy="1836204"/>
          </a:xfrm>
          <a:prstGeom prst="wedgeEllipseCallout">
            <a:avLst>
              <a:gd name="adj1" fmla="val -102457"/>
              <a:gd name="adj2" fmla="val -33086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Každý výsledek ověřte zkouškou správnosti.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538801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0"/>
            <a:ext cx="2834430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dirty="0" smtClean="0"/>
              <a:t>550 : 80 = </a:t>
            </a:r>
            <a:r>
              <a:rPr lang="cs-CZ" sz="2800" b="1" u="sng" dirty="0" smtClean="0"/>
              <a:t>6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70</a:t>
            </a:r>
          </a:p>
          <a:p>
            <a:pPr>
              <a:lnSpc>
                <a:spcPct val="200000"/>
              </a:lnSpc>
            </a:pPr>
            <a:r>
              <a:rPr lang="cs-CZ" sz="2800" dirty="0"/>
              <a:t>4</a:t>
            </a:r>
            <a:r>
              <a:rPr lang="cs-CZ" sz="2800" dirty="0" smtClean="0"/>
              <a:t>10 : 50 = </a:t>
            </a:r>
            <a:r>
              <a:rPr lang="cs-CZ" sz="2800" b="1" u="sng" dirty="0" smtClean="0"/>
              <a:t>8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10</a:t>
            </a:r>
          </a:p>
          <a:p>
            <a:pPr>
              <a:lnSpc>
                <a:spcPct val="200000"/>
              </a:lnSpc>
            </a:pPr>
            <a:r>
              <a:rPr lang="cs-CZ" sz="2800" dirty="0"/>
              <a:t>6</a:t>
            </a:r>
            <a:r>
              <a:rPr lang="cs-CZ" sz="2800" dirty="0" smtClean="0"/>
              <a:t>00 : 80 = </a:t>
            </a:r>
            <a:r>
              <a:rPr lang="cs-CZ" sz="2800" b="1" u="sng" dirty="0" smtClean="0"/>
              <a:t>7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40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180 : 40 = </a:t>
            </a:r>
            <a:r>
              <a:rPr lang="cs-CZ" sz="2800" b="1" u="sng" dirty="0" smtClean="0"/>
              <a:t>4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20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500 : 70 = </a:t>
            </a:r>
            <a:r>
              <a:rPr lang="cs-CZ" sz="2800" b="1" u="sng" dirty="0" smtClean="0"/>
              <a:t>7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10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240 : 90 = </a:t>
            </a:r>
            <a:r>
              <a:rPr lang="cs-CZ" sz="2800" b="1" u="sng" dirty="0" smtClean="0"/>
              <a:t>2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60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390 : 60 = </a:t>
            </a:r>
            <a:r>
              <a:rPr lang="cs-CZ" sz="2800" b="1" u="sng" dirty="0" smtClean="0"/>
              <a:t>6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30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740 : 90 = </a:t>
            </a:r>
            <a:r>
              <a:rPr lang="cs-CZ" sz="2800" b="1" u="sng" dirty="0" smtClean="0"/>
              <a:t>8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20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679590" y="0"/>
            <a:ext cx="3464410" cy="69865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dirty="0" smtClean="0"/>
              <a:t>1 500 : 400 = </a:t>
            </a:r>
            <a:r>
              <a:rPr lang="cs-CZ" sz="2800" b="1" u="sng" dirty="0" smtClean="0"/>
              <a:t>3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300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3 700 : 700 = </a:t>
            </a:r>
            <a:r>
              <a:rPr lang="cs-CZ" sz="2800" b="1" u="sng" dirty="0" smtClean="0"/>
              <a:t>5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200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4 000 : 900 = </a:t>
            </a:r>
            <a:r>
              <a:rPr lang="cs-CZ" sz="2800" b="1" u="sng" dirty="0" smtClean="0"/>
              <a:t>4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400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7 100 : 800 = </a:t>
            </a:r>
            <a:r>
              <a:rPr lang="cs-CZ" sz="2800" b="1" u="sng" dirty="0" smtClean="0"/>
              <a:t>8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700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5 900 : 600 = </a:t>
            </a:r>
            <a:r>
              <a:rPr lang="cs-CZ" sz="2800" b="1" u="sng" dirty="0" smtClean="0"/>
              <a:t>9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500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6 800 : 700 = </a:t>
            </a:r>
            <a:r>
              <a:rPr lang="cs-CZ" sz="2800" b="1" u="sng" dirty="0" smtClean="0"/>
              <a:t>9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500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2 300 : 300 = </a:t>
            </a:r>
            <a:r>
              <a:rPr lang="cs-CZ" sz="2800" b="1" u="sng" dirty="0" smtClean="0"/>
              <a:t>7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200</a:t>
            </a:r>
          </a:p>
          <a:p>
            <a:pPr>
              <a:lnSpc>
                <a:spcPct val="200000"/>
              </a:lnSpc>
            </a:pPr>
            <a:r>
              <a:rPr lang="cs-CZ" sz="2800" dirty="0" smtClean="0"/>
              <a:t>4 200 : 500 = </a:t>
            </a:r>
            <a:r>
              <a:rPr lang="cs-CZ" sz="2800" b="1" u="sng" dirty="0" smtClean="0"/>
              <a:t>8 </a:t>
            </a:r>
            <a:r>
              <a:rPr lang="cs-CZ" sz="2800" b="1" u="sng" dirty="0" err="1" smtClean="0"/>
              <a:t>zb</a:t>
            </a:r>
            <a:r>
              <a:rPr lang="cs-CZ" sz="2800" b="1" u="sng" dirty="0" smtClean="0"/>
              <a:t>. 200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7" b="99000" l="333" r="100000">
                        <a14:foregroundMark x1="26000" y1="82667" x2="73667" y2="81000"/>
                        <a14:foregroundMark x1="73667" y1="81000" x2="31333" y2="84000"/>
                        <a14:foregroundMark x1="44667" y1="88333" x2="67000" y2="84000"/>
                        <a14:foregroundMark x1="67000" y1="82667" x2="67000" y2="82667"/>
                        <a14:foregroundMark x1="67000" y1="82667" x2="67000" y2="53000"/>
                        <a14:foregroundMark x1="68000" y1="53000" x2="73667" y2="61333"/>
                        <a14:foregroundMark x1="72333" y1="61333" x2="62333" y2="53000"/>
                        <a14:foregroundMark x1="62333" y1="53000" x2="62333" y2="53000"/>
                        <a14:foregroundMark x1="60333" y1="53000" x2="60333" y2="68333"/>
                        <a14:foregroundMark x1="30333" y1="84000" x2="36000" y2="51333"/>
                        <a14:foregroundMark x1="36000" y1="51333" x2="24667" y2="62667"/>
                        <a14:foregroundMark x1="34667" y1="37333" x2="61333" y2="40000"/>
                        <a14:foregroundMark x1="62333" y1="38667" x2="36000" y2="37333"/>
                        <a14:foregroundMark x1="36000" y1="37333" x2="63667" y2="36000"/>
                        <a14:foregroundMark x1="63667" y1="36000" x2="34667" y2="31667"/>
                        <a14:foregroundMark x1="34667" y1="37333" x2="41333" y2="38667"/>
                        <a14:foregroundMark x1="23667" y1="60000" x2="26000" y2="64333"/>
                        <a14:foregroundMark x1="28000" y1="74000" x2="27000" y2="79667"/>
                        <a14:foregroundMark x1="51333" y1="79667" x2="63667" y2="74000"/>
                        <a14:foregroundMark x1="64667" y1="74000" x2="74667" y2="75333"/>
                        <a14:foregroundMark x1="74667" y1="64333" x2="73667" y2="6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900" y="-37582"/>
            <a:ext cx="1368152" cy="980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287" y="3384027"/>
            <a:ext cx="136525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77" y="2512189"/>
            <a:ext cx="136525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97" y="1662816"/>
            <a:ext cx="136525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297" y="838404"/>
            <a:ext cx="136525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123" y="5952384"/>
            <a:ext cx="136525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287" y="5085184"/>
            <a:ext cx="136525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287" y="4248125"/>
            <a:ext cx="136525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599" y="-20011"/>
            <a:ext cx="1570479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75" y="2535231"/>
            <a:ext cx="155380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75" y="1662816"/>
            <a:ext cx="155380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599" y="4248124"/>
            <a:ext cx="1570479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75" y="3380397"/>
            <a:ext cx="155380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220" y="5111442"/>
            <a:ext cx="1588858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75" y="5920835"/>
            <a:ext cx="155380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275" y="838403"/>
            <a:ext cx="1553803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8577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0"/>
            <a:ext cx="3345788" cy="6986528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  5 . 3 000 =   </a:t>
            </a:r>
            <a:r>
              <a:rPr lang="cs-CZ" sz="2800" b="1" u="sng" dirty="0" smtClean="0">
                <a:solidFill>
                  <a:schemeClr val="bg1"/>
                </a:solidFill>
              </a:rPr>
              <a:t>15 000 </a:t>
            </a:r>
            <a:r>
              <a:rPr lang="cs-CZ" sz="2800" dirty="0" smtClean="0">
                <a:solidFill>
                  <a:schemeClr val="bg1"/>
                </a:solidFill>
              </a:rPr>
              <a:t>  </a:t>
            </a:r>
            <a:endParaRPr lang="cs-CZ" sz="2800" b="1" u="sng" dirty="0" smtClean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  7 . 8 000 =   </a:t>
            </a:r>
            <a:r>
              <a:rPr lang="cs-CZ" sz="2800" b="1" u="sng" dirty="0" smtClean="0">
                <a:solidFill>
                  <a:schemeClr val="bg1"/>
                </a:solidFill>
              </a:rPr>
              <a:t>56 000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  4 . 9 000 =   </a:t>
            </a:r>
            <a:r>
              <a:rPr lang="cs-CZ" sz="2800" b="1" u="sng" dirty="0" smtClean="0">
                <a:solidFill>
                  <a:schemeClr val="bg1"/>
                </a:solidFill>
              </a:rPr>
              <a:t>36 000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12 . 7 000 =   </a:t>
            </a:r>
            <a:r>
              <a:rPr lang="cs-CZ" sz="2800" b="1" u="sng" dirty="0" smtClean="0">
                <a:solidFill>
                  <a:schemeClr val="bg1"/>
                </a:solidFill>
              </a:rPr>
              <a:t>84 000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33 . 2 000 =   </a:t>
            </a:r>
            <a:r>
              <a:rPr lang="cs-CZ" sz="2800" b="1" u="sng" dirty="0" smtClean="0">
                <a:solidFill>
                  <a:schemeClr val="bg1"/>
                </a:solidFill>
              </a:rPr>
              <a:t>66 000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25 . 4 000 = </a:t>
            </a:r>
            <a:r>
              <a:rPr lang="cs-CZ" sz="2800" b="1" u="sng" dirty="0" smtClean="0">
                <a:solidFill>
                  <a:schemeClr val="bg1"/>
                </a:solidFill>
              </a:rPr>
              <a:t>100 000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15 . 6 000 =   </a:t>
            </a:r>
            <a:r>
              <a:rPr lang="cs-CZ" sz="2800" b="1" u="sng" dirty="0" smtClean="0">
                <a:solidFill>
                  <a:schemeClr val="bg1"/>
                </a:solidFill>
              </a:rPr>
              <a:t>90 000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28 . 3 000 =   </a:t>
            </a:r>
            <a:r>
              <a:rPr lang="cs-CZ" sz="2800" b="1" u="sng" dirty="0" smtClean="0">
                <a:solidFill>
                  <a:schemeClr val="bg1"/>
                </a:solidFill>
              </a:rPr>
              <a:t>84 000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66" y="145099"/>
            <a:ext cx="1338801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80112" y="0"/>
            <a:ext cx="3466013" cy="6986528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  7 . 20 000 = </a:t>
            </a:r>
            <a:r>
              <a:rPr lang="cs-CZ" sz="2800" b="1" u="sng" dirty="0" smtClean="0">
                <a:solidFill>
                  <a:schemeClr val="bg1"/>
                </a:solidFill>
              </a:rPr>
              <a:t>140 000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  9 . 70 000 = </a:t>
            </a:r>
            <a:r>
              <a:rPr lang="cs-CZ" sz="2800" b="1" u="sng" dirty="0" smtClean="0">
                <a:solidFill>
                  <a:schemeClr val="bg1"/>
                </a:solidFill>
              </a:rPr>
              <a:t>630 000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  8 . 60 000 = </a:t>
            </a:r>
            <a:r>
              <a:rPr lang="cs-CZ" sz="2800" b="1" u="sng" dirty="0" smtClean="0">
                <a:solidFill>
                  <a:schemeClr val="bg1"/>
                </a:solidFill>
              </a:rPr>
              <a:t>480 000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13 . 30 000 = </a:t>
            </a:r>
            <a:r>
              <a:rPr lang="cs-CZ" sz="2800" b="1" u="sng" dirty="0" smtClean="0">
                <a:solidFill>
                  <a:schemeClr val="bg1"/>
                </a:solidFill>
              </a:rPr>
              <a:t>390 000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15 . 20 000 = </a:t>
            </a:r>
            <a:r>
              <a:rPr lang="cs-CZ" sz="2800" b="1" u="sng" dirty="0" smtClean="0">
                <a:solidFill>
                  <a:schemeClr val="bg1"/>
                </a:solidFill>
              </a:rPr>
              <a:t>300 000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22 . 40 000 = </a:t>
            </a:r>
            <a:r>
              <a:rPr lang="cs-CZ" sz="2800" b="1" u="sng" dirty="0" smtClean="0">
                <a:solidFill>
                  <a:schemeClr val="bg1"/>
                </a:solidFill>
              </a:rPr>
              <a:t>880 000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31 . 30 000 = </a:t>
            </a:r>
            <a:r>
              <a:rPr lang="cs-CZ" sz="2800" b="1" u="sng" dirty="0" smtClean="0">
                <a:solidFill>
                  <a:schemeClr val="bg1"/>
                </a:solidFill>
              </a:rPr>
              <a:t>930 000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solidFill>
                  <a:schemeClr val="bg1"/>
                </a:solidFill>
              </a:rPr>
              <a:t>42 . 20 000 </a:t>
            </a:r>
            <a:r>
              <a:rPr lang="cs-CZ" sz="2800" b="1" dirty="0" smtClean="0">
                <a:solidFill>
                  <a:schemeClr val="bg1"/>
                </a:solidFill>
              </a:rPr>
              <a:t>=   </a:t>
            </a:r>
            <a:r>
              <a:rPr lang="cs-CZ" sz="2800" b="1" u="sng" dirty="0" smtClean="0">
                <a:solidFill>
                  <a:schemeClr val="bg1"/>
                </a:solidFill>
              </a:rPr>
              <a:t>84 000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434" y="977233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878" y="1845649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65" y="2696647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433" y="3574457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66" y="4435412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141" y="5292739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877" y="6138863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677" y="130274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678" y="978867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676" y="1845650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764" y="2696647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764" y="3578133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764" y="4435412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764" y="5297395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764" y="6160779"/>
            <a:ext cx="13350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416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8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4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6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3580853" y="48543"/>
            <a:ext cx="2027225" cy="6742274"/>
            <a:chOff x="3580853" y="48543"/>
            <a:chExt cx="2027225" cy="6742274"/>
          </a:xfrm>
        </p:grpSpPr>
        <p:pic>
          <p:nvPicPr>
            <p:cNvPr id="60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0853" y="1565102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2" name="Šipka doprava 61"/>
            <p:cNvSpPr/>
            <p:nvPr/>
          </p:nvSpPr>
          <p:spPr>
            <a:xfrm rot="5400000">
              <a:off x="4328422" y="1196505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63" name="Mrak 62"/>
            <p:cNvSpPr/>
            <p:nvPr/>
          </p:nvSpPr>
          <p:spPr>
            <a:xfrm>
              <a:off x="3626878" y="4612490"/>
              <a:ext cx="1880987" cy="893790"/>
            </a:xfrm>
            <a:prstGeom prst="cloud">
              <a:avLst/>
            </a:prstGeom>
            <a:solidFill>
              <a:srgbClr val="00B0F0"/>
            </a:solidFill>
            <a:ln w="9525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28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64" name="Šipka doprava 63"/>
            <p:cNvSpPr/>
            <p:nvPr/>
          </p:nvSpPr>
          <p:spPr>
            <a:xfrm rot="5400000">
              <a:off x="4341253" y="5736349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65" name="Šipka doprava 64"/>
            <p:cNvSpPr/>
            <p:nvPr/>
          </p:nvSpPr>
          <p:spPr>
            <a:xfrm rot="5400000">
              <a:off x="4341253" y="2746690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66" name="Šipka doprava 65"/>
            <p:cNvSpPr/>
            <p:nvPr/>
          </p:nvSpPr>
          <p:spPr>
            <a:xfrm rot="5400000">
              <a:off x="4341253" y="4248208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pic>
          <p:nvPicPr>
            <p:cNvPr id="6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6878" y="48543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081" y="3102146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3746748" y="6206042"/>
              <a:ext cx="1765227" cy="5847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/>
                <a:t> </a:t>
              </a:r>
              <a:r>
                <a:rPr lang="cs-CZ" sz="3200" b="1" dirty="0" smtClean="0"/>
                <a:t>                </a:t>
              </a:r>
              <a:endParaRPr lang="cs-CZ" sz="3200" b="1" dirty="0"/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98513" y="48543"/>
            <a:ext cx="2027225" cy="6751373"/>
            <a:chOff x="98513" y="48543"/>
            <a:chExt cx="2027225" cy="675137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13" y="1577505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Šipka doprava 16"/>
            <p:cNvSpPr/>
            <p:nvPr/>
          </p:nvSpPr>
          <p:spPr>
            <a:xfrm rot="5400000">
              <a:off x="846082" y="1196505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18" name="Mrak 17"/>
            <p:cNvSpPr/>
            <p:nvPr/>
          </p:nvSpPr>
          <p:spPr>
            <a:xfrm>
              <a:off x="144538" y="4612490"/>
              <a:ext cx="1880987" cy="893790"/>
            </a:xfrm>
            <a:prstGeom prst="cloud">
              <a:avLst/>
            </a:prstGeom>
            <a:solidFill>
              <a:srgbClr val="00B0F0"/>
            </a:solidFill>
            <a:ln w="9525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28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2" name="Šipka doprava 21"/>
            <p:cNvSpPr/>
            <p:nvPr/>
          </p:nvSpPr>
          <p:spPr>
            <a:xfrm rot="5400000">
              <a:off x="858913" y="5736349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23" name="Šipka doprava 22"/>
            <p:cNvSpPr/>
            <p:nvPr/>
          </p:nvSpPr>
          <p:spPr>
            <a:xfrm rot="5400000">
              <a:off x="858913" y="2746690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24" name="Šipka doprava 23"/>
            <p:cNvSpPr/>
            <p:nvPr/>
          </p:nvSpPr>
          <p:spPr>
            <a:xfrm rot="5400000">
              <a:off x="858913" y="4248208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538" y="48543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741" y="3102146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7" name="TextovéPole 56"/>
            <p:cNvSpPr txBox="1"/>
            <p:nvPr/>
          </p:nvSpPr>
          <p:spPr>
            <a:xfrm>
              <a:off x="231727" y="6215141"/>
              <a:ext cx="1765227" cy="5847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/>
                <a:t> </a:t>
              </a:r>
              <a:r>
                <a:rPr lang="cs-CZ" sz="3200" b="1" dirty="0" smtClean="0"/>
                <a:t>                </a:t>
              </a:r>
              <a:endParaRPr lang="cs-CZ" sz="3200" b="1" dirty="0"/>
            </a:p>
          </p:txBody>
        </p:sp>
      </p:grpSp>
      <p:sp>
        <p:nvSpPr>
          <p:cNvPr id="46" name="TextovéPole 45"/>
          <p:cNvSpPr txBox="1"/>
          <p:nvPr/>
        </p:nvSpPr>
        <p:spPr>
          <a:xfrm>
            <a:off x="524274" y="1741194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15 000</a:t>
            </a:r>
            <a:endParaRPr lang="cs-CZ" sz="28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227082" y="1005681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30</a:t>
            </a:r>
            <a:endParaRPr lang="cs-CZ" sz="28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1239913" y="2558877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50</a:t>
            </a:r>
            <a:endParaRPr lang="cs-CZ" sz="28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18583" y="3291275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300</a:t>
            </a:r>
            <a:endParaRPr lang="cs-CZ" sz="28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198924" y="4076105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900</a:t>
            </a:r>
            <a:endParaRPr lang="cs-CZ" sz="28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403592" y="4793841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270 000</a:t>
            </a:r>
            <a:endParaRPr lang="cs-CZ" sz="28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1206152" y="5579514"/>
            <a:ext cx="5405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2</a:t>
            </a:r>
            <a:endParaRPr lang="cs-CZ" sz="28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768691" y="207736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500</a:t>
            </a:r>
            <a:endParaRPr lang="cs-CZ" sz="28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407676" y="6231064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540 000</a:t>
            </a:r>
            <a:endParaRPr lang="cs-CZ" sz="2800" b="1" dirty="0"/>
          </a:p>
        </p:txBody>
      </p:sp>
      <p:grpSp>
        <p:nvGrpSpPr>
          <p:cNvPr id="2" name="Skupina 1"/>
          <p:cNvGrpSpPr/>
          <p:nvPr/>
        </p:nvGrpSpPr>
        <p:grpSpPr>
          <a:xfrm>
            <a:off x="7024310" y="48543"/>
            <a:ext cx="2027225" cy="6751373"/>
            <a:chOff x="7024310" y="48543"/>
            <a:chExt cx="2027225" cy="6751373"/>
          </a:xfrm>
        </p:grpSpPr>
        <p:pic>
          <p:nvPicPr>
            <p:cNvPr id="70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4310" y="1577505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" name="Šipka doprava 71"/>
            <p:cNvSpPr/>
            <p:nvPr/>
          </p:nvSpPr>
          <p:spPr>
            <a:xfrm rot="5400000">
              <a:off x="7771879" y="1196505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73" name="Mrak 72"/>
            <p:cNvSpPr/>
            <p:nvPr/>
          </p:nvSpPr>
          <p:spPr>
            <a:xfrm>
              <a:off x="7070335" y="4612490"/>
              <a:ext cx="1880987" cy="893790"/>
            </a:xfrm>
            <a:prstGeom prst="cloud">
              <a:avLst/>
            </a:prstGeom>
            <a:solidFill>
              <a:srgbClr val="00B0F0"/>
            </a:solidFill>
            <a:ln w="9525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28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4" name="Šipka doprava 73"/>
            <p:cNvSpPr/>
            <p:nvPr/>
          </p:nvSpPr>
          <p:spPr>
            <a:xfrm rot="5400000">
              <a:off x="7784710" y="5736349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75" name="Šipka doprava 74"/>
            <p:cNvSpPr/>
            <p:nvPr/>
          </p:nvSpPr>
          <p:spPr>
            <a:xfrm rot="5400000">
              <a:off x="7784710" y="2746690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76" name="Šipka doprava 75"/>
            <p:cNvSpPr/>
            <p:nvPr/>
          </p:nvSpPr>
          <p:spPr>
            <a:xfrm rot="5400000">
              <a:off x="7784710" y="4248208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pic>
          <p:nvPicPr>
            <p:cNvPr id="7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0335" y="48543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9538" y="3102146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6" name="TextovéPole 55"/>
            <p:cNvSpPr txBox="1"/>
            <p:nvPr/>
          </p:nvSpPr>
          <p:spPr>
            <a:xfrm>
              <a:off x="7186095" y="6215141"/>
              <a:ext cx="1765227" cy="5847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/>
                <a:t> </a:t>
              </a:r>
              <a:r>
                <a:rPr lang="cs-CZ" sz="3200" b="1" dirty="0" smtClean="0"/>
                <a:t>                </a:t>
              </a:r>
              <a:endParaRPr lang="cs-CZ" sz="3200" b="1" dirty="0"/>
            </a:p>
          </p:txBody>
        </p:sp>
      </p:grpSp>
      <p:sp>
        <p:nvSpPr>
          <p:cNvPr id="41" name="TextovéPole 40"/>
          <p:cNvSpPr txBox="1"/>
          <p:nvPr/>
        </p:nvSpPr>
        <p:spPr>
          <a:xfrm>
            <a:off x="3947924" y="188640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720 000</a:t>
            </a:r>
            <a:endParaRPr lang="cs-CZ" sz="28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709422" y="997737"/>
            <a:ext cx="910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800</a:t>
            </a:r>
            <a:endParaRPr lang="cs-CZ" sz="28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3923210" y="3291275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360 000</a:t>
            </a:r>
            <a:endParaRPr lang="cs-CZ" sz="28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4230234" y="1800379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900</a:t>
            </a:r>
            <a:endParaRPr lang="cs-CZ" sz="28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4740993" y="254785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400</a:t>
            </a:r>
            <a:endParaRPr lang="cs-CZ" sz="28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722253" y="4062435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40</a:t>
            </a:r>
            <a:endParaRPr lang="cs-CZ" sz="28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125931" y="4775590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9 000</a:t>
            </a:r>
            <a:endParaRPr lang="cs-CZ" sz="28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732588" y="5564899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700</a:t>
            </a:r>
            <a:endParaRPr lang="cs-CZ" sz="2800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3822968" y="6224387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6 300 000</a:t>
            </a:r>
            <a:endParaRPr lang="cs-CZ" sz="28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7570013" y="207736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8 000</a:t>
            </a:r>
            <a:endParaRPr lang="cs-CZ" sz="28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8151606" y="1005681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200</a:t>
            </a:r>
            <a:endParaRPr lang="cs-CZ" sz="28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7255023" y="1741194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1 600 000</a:t>
            </a:r>
            <a:endParaRPr lang="cs-CZ" sz="2800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8173373" y="2545559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80</a:t>
            </a:r>
            <a:endParaRPr lang="cs-CZ" sz="2800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7515854" y="3277707"/>
            <a:ext cx="1180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20 000</a:t>
            </a:r>
            <a:endParaRPr lang="cs-CZ" sz="2800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8177754" y="4062435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60</a:t>
            </a:r>
            <a:endParaRPr lang="cs-CZ" sz="2800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7247250" y="4764914"/>
            <a:ext cx="1627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1 200 000</a:t>
            </a:r>
            <a:endParaRPr lang="cs-CZ" sz="2800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8149201" y="5564899"/>
            <a:ext cx="1093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3000</a:t>
            </a:r>
            <a:endParaRPr lang="cs-CZ" sz="2800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7702261" y="6231064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400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6920495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/>
      <p:bldP spid="52" grpId="0"/>
      <p:bldP spid="54" grpId="0"/>
      <p:bldP spid="43" grpId="0"/>
      <p:bldP spid="44" grpId="0"/>
      <p:bldP spid="55" grpId="0"/>
      <p:bldP spid="59" grpId="0"/>
      <p:bldP spid="71" grpId="0"/>
      <p:bldP spid="81" grpId="0"/>
      <p:bldP spid="83" grpId="0"/>
      <p:bldP spid="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3580853" y="48543"/>
            <a:ext cx="2027225" cy="6742274"/>
            <a:chOff x="3580853" y="48543"/>
            <a:chExt cx="2027225" cy="6742274"/>
          </a:xfrm>
        </p:grpSpPr>
        <p:pic>
          <p:nvPicPr>
            <p:cNvPr id="60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0853" y="1565102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2" name="Šipka doprava 61"/>
            <p:cNvSpPr/>
            <p:nvPr/>
          </p:nvSpPr>
          <p:spPr>
            <a:xfrm rot="5400000">
              <a:off x="4328422" y="1196505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63" name="Mrak 62"/>
            <p:cNvSpPr/>
            <p:nvPr/>
          </p:nvSpPr>
          <p:spPr>
            <a:xfrm>
              <a:off x="3626878" y="4612490"/>
              <a:ext cx="1880987" cy="893790"/>
            </a:xfrm>
            <a:prstGeom prst="cloud">
              <a:avLst/>
            </a:prstGeom>
            <a:solidFill>
              <a:srgbClr val="00B0F0"/>
            </a:solidFill>
            <a:ln w="9525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28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64" name="Šipka doprava 63"/>
            <p:cNvSpPr/>
            <p:nvPr/>
          </p:nvSpPr>
          <p:spPr>
            <a:xfrm rot="5400000">
              <a:off x="4341253" y="5736349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65" name="Šipka doprava 64"/>
            <p:cNvSpPr/>
            <p:nvPr/>
          </p:nvSpPr>
          <p:spPr>
            <a:xfrm rot="5400000">
              <a:off x="4341253" y="2746690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66" name="Šipka doprava 65"/>
            <p:cNvSpPr/>
            <p:nvPr/>
          </p:nvSpPr>
          <p:spPr>
            <a:xfrm rot="5400000">
              <a:off x="4341253" y="4248208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pic>
          <p:nvPicPr>
            <p:cNvPr id="6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6878" y="48543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6081" y="3102146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3746748" y="6206042"/>
              <a:ext cx="1765227" cy="5847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/>
                <a:t> </a:t>
              </a:r>
              <a:r>
                <a:rPr lang="cs-CZ" sz="3200" b="1" dirty="0" smtClean="0"/>
                <a:t>                </a:t>
              </a:r>
              <a:endParaRPr lang="cs-CZ" sz="3200" b="1" dirty="0"/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98513" y="48543"/>
            <a:ext cx="2027225" cy="6751373"/>
            <a:chOff x="98513" y="48543"/>
            <a:chExt cx="2027225" cy="675137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13" y="1577505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Šipka doprava 16"/>
            <p:cNvSpPr/>
            <p:nvPr/>
          </p:nvSpPr>
          <p:spPr>
            <a:xfrm rot="5400000">
              <a:off x="846082" y="1196505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18" name="Mrak 17"/>
            <p:cNvSpPr/>
            <p:nvPr/>
          </p:nvSpPr>
          <p:spPr>
            <a:xfrm>
              <a:off x="144538" y="4612490"/>
              <a:ext cx="1880987" cy="893790"/>
            </a:xfrm>
            <a:prstGeom prst="cloud">
              <a:avLst/>
            </a:prstGeom>
            <a:solidFill>
              <a:srgbClr val="00B0F0"/>
            </a:solidFill>
            <a:ln w="9525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28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22" name="Šipka doprava 21"/>
            <p:cNvSpPr/>
            <p:nvPr/>
          </p:nvSpPr>
          <p:spPr>
            <a:xfrm rot="5400000">
              <a:off x="858913" y="5736349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23" name="Šipka doprava 22"/>
            <p:cNvSpPr/>
            <p:nvPr/>
          </p:nvSpPr>
          <p:spPr>
            <a:xfrm rot="5400000">
              <a:off x="858913" y="2746690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24" name="Šipka doprava 23"/>
            <p:cNvSpPr/>
            <p:nvPr/>
          </p:nvSpPr>
          <p:spPr>
            <a:xfrm rot="5400000">
              <a:off x="858913" y="4248208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538" y="48543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741" y="3102146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7" name="TextovéPole 56"/>
            <p:cNvSpPr txBox="1"/>
            <p:nvPr/>
          </p:nvSpPr>
          <p:spPr>
            <a:xfrm>
              <a:off x="231727" y="6215141"/>
              <a:ext cx="1765227" cy="5847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/>
                <a:t> </a:t>
              </a:r>
              <a:r>
                <a:rPr lang="cs-CZ" sz="3200" b="1" dirty="0" smtClean="0"/>
                <a:t>                </a:t>
              </a:r>
              <a:endParaRPr lang="cs-CZ" sz="3200" b="1" dirty="0"/>
            </a:p>
          </p:txBody>
        </p:sp>
      </p:grpSp>
      <p:sp>
        <p:nvSpPr>
          <p:cNvPr id="48" name="TextovéPole 47"/>
          <p:cNvSpPr txBox="1"/>
          <p:nvPr/>
        </p:nvSpPr>
        <p:spPr>
          <a:xfrm>
            <a:off x="1227082" y="1005681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30</a:t>
            </a:r>
            <a:endParaRPr lang="cs-CZ" sz="28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1239913" y="2558877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50</a:t>
            </a:r>
            <a:endParaRPr lang="cs-CZ" sz="28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198924" y="4076105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900</a:t>
            </a:r>
            <a:endParaRPr lang="cs-CZ" sz="28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1206152" y="5579514"/>
            <a:ext cx="5405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2</a:t>
            </a:r>
            <a:endParaRPr lang="cs-CZ" sz="28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768691" y="207736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500</a:t>
            </a:r>
            <a:endParaRPr lang="cs-CZ" sz="2800" b="1" dirty="0"/>
          </a:p>
        </p:txBody>
      </p:sp>
      <p:grpSp>
        <p:nvGrpSpPr>
          <p:cNvPr id="2" name="Skupina 1"/>
          <p:cNvGrpSpPr/>
          <p:nvPr/>
        </p:nvGrpSpPr>
        <p:grpSpPr>
          <a:xfrm>
            <a:off x="7024310" y="48543"/>
            <a:ext cx="2027225" cy="6751373"/>
            <a:chOff x="7024310" y="48543"/>
            <a:chExt cx="2027225" cy="6751373"/>
          </a:xfrm>
        </p:grpSpPr>
        <p:pic>
          <p:nvPicPr>
            <p:cNvPr id="70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4310" y="1577505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" name="Šipka doprava 71"/>
            <p:cNvSpPr/>
            <p:nvPr/>
          </p:nvSpPr>
          <p:spPr>
            <a:xfrm rot="5400000">
              <a:off x="7771879" y="1196505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73" name="Mrak 72"/>
            <p:cNvSpPr/>
            <p:nvPr/>
          </p:nvSpPr>
          <p:spPr>
            <a:xfrm>
              <a:off x="7070335" y="4612490"/>
              <a:ext cx="1880987" cy="893790"/>
            </a:xfrm>
            <a:prstGeom prst="cloud">
              <a:avLst/>
            </a:prstGeom>
            <a:solidFill>
              <a:srgbClr val="00B0F0"/>
            </a:solidFill>
            <a:ln w="9525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endParaRPr lang="cs-CZ" sz="28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74" name="Šipka doprava 73"/>
            <p:cNvSpPr/>
            <p:nvPr/>
          </p:nvSpPr>
          <p:spPr>
            <a:xfrm rot="5400000">
              <a:off x="7784710" y="5736349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75" name="Šipka doprava 74"/>
            <p:cNvSpPr/>
            <p:nvPr/>
          </p:nvSpPr>
          <p:spPr>
            <a:xfrm rot="5400000">
              <a:off x="7784710" y="2746690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sp>
          <p:nvSpPr>
            <p:cNvPr id="76" name="Šipka doprava 75"/>
            <p:cNvSpPr/>
            <p:nvPr/>
          </p:nvSpPr>
          <p:spPr>
            <a:xfrm rot="5400000">
              <a:off x="7784710" y="4248208"/>
              <a:ext cx="552450" cy="209550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cs-CZ"/>
            </a:p>
          </p:txBody>
        </p:sp>
        <p:pic>
          <p:nvPicPr>
            <p:cNvPr id="77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0335" y="48543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9538" y="3102146"/>
              <a:ext cx="1981200" cy="993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6" name="TextovéPole 55"/>
            <p:cNvSpPr txBox="1"/>
            <p:nvPr/>
          </p:nvSpPr>
          <p:spPr>
            <a:xfrm>
              <a:off x="7186095" y="6215141"/>
              <a:ext cx="1765227" cy="584775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B0F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cs-CZ" sz="3200" b="1" dirty="0"/>
                <a:t> </a:t>
              </a:r>
              <a:r>
                <a:rPr lang="cs-CZ" sz="3200" b="1" dirty="0" smtClean="0"/>
                <a:t>                </a:t>
              </a:r>
              <a:endParaRPr lang="cs-CZ" sz="3200" b="1" dirty="0"/>
            </a:p>
          </p:txBody>
        </p:sp>
      </p:grpSp>
      <p:sp>
        <p:nvSpPr>
          <p:cNvPr id="41" name="TextovéPole 40"/>
          <p:cNvSpPr txBox="1"/>
          <p:nvPr/>
        </p:nvSpPr>
        <p:spPr>
          <a:xfrm>
            <a:off x="3947924" y="188640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720 000</a:t>
            </a:r>
            <a:endParaRPr lang="cs-CZ" sz="28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709422" y="997737"/>
            <a:ext cx="910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800</a:t>
            </a:r>
            <a:endParaRPr lang="cs-CZ" sz="28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4740993" y="254785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400</a:t>
            </a:r>
            <a:endParaRPr lang="cs-CZ" sz="28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4722253" y="4062435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40</a:t>
            </a:r>
            <a:endParaRPr lang="cs-CZ" sz="28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4732588" y="5564899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700</a:t>
            </a:r>
            <a:endParaRPr lang="cs-CZ" sz="2800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7570013" y="207736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8 000</a:t>
            </a:r>
            <a:endParaRPr lang="cs-CZ" sz="2800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8151606" y="1005681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200</a:t>
            </a:r>
            <a:endParaRPr lang="cs-CZ" sz="2800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8173373" y="2545559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80</a:t>
            </a:r>
            <a:endParaRPr lang="cs-CZ" sz="2800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8177754" y="4062435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. 60</a:t>
            </a:r>
            <a:endParaRPr lang="cs-CZ" sz="2800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8149201" y="5564899"/>
            <a:ext cx="1093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: 3000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28118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dirty="0" smtClean="0"/>
              <a:t>Čerpáno z otevřené galerie Microsoft Office </a:t>
            </a:r>
            <a:r>
              <a:rPr lang="cs-CZ" sz="2800" b="1" u="sng" dirty="0" smtClean="0">
                <a:hlinkClick r:id="rId2"/>
              </a:rPr>
              <a:t>www.microsoft.office.com</a:t>
            </a:r>
            <a:endParaRPr lang="cs-CZ" sz="2800" dirty="0" smtClean="0"/>
          </a:p>
          <a:p>
            <a:pPr marL="0" indent="0">
              <a:buFont typeface="Arial" pitchFamily="34" charset="0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726469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767</Words>
  <Application>Microsoft Office PowerPoint</Application>
  <PresentationFormat>Předvádění na obrazovce (4:3)</PresentationFormat>
  <Paragraphs>195</Paragraphs>
  <Slides>13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 Zikmundová</dc:creator>
  <cp:lastModifiedBy>Romana Zikmundová</cp:lastModifiedBy>
  <cp:revision>54</cp:revision>
  <dcterms:created xsi:type="dcterms:W3CDTF">2013-01-21T18:33:38Z</dcterms:created>
  <dcterms:modified xsi:type="dcterms:W3CDTF">2013-03-26T18:10:47Z</dcterms:modified>
</cp:coreProperties>
</file>