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708" r:id="rId2"/>
  </p:sldMasterIdLst>
  <p:notesMasterIdLst>
    <p:notesMasterId r:id="rId11"/>
  </p:notesMasterIdLst>
  <p:sldIdLst>
    <p:sldId id="256" r:id="rId3"/>
    <p:sldId id="257" r:id="rId4"/>
    <p:sldId id="263" r:id="rId5"/>
    <p:sldId id="265" r:id="rId6"/>
    <p:sldId id="264" r:id="rId7"/>
    <p:sldId id="266" r:id="rId8"/>
    <p:sldId id="267" r:id="rId9"/>
    <p:sldId id="261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864" y="-58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VY_32_INOVACE_19_ALKOHOL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praktická a mateřská škola Toužim, příspěvková organizace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Markéta </a:t>
          </a:r>
          <a:r>
            <a:rPr lang="cs-CZ" sz="2000" dirty="0" err="1" smtClean="0"/>
            <a:t>Dornicová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</a:t>
          </a:r>
          <a:r>
            <a:rPr lang="cs-CZ" sz="2000" smtClean="0"/>
            <a:t>: ALKOHOL 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CZ.1.07/1.4.00/21.0613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31699AC-2386-46C4-B6CA-31D19EB677E6}" type="presOf" srcId="{B651F6E3-6281-48DB-9319-2AEAFDAE7572}" destId="{619D679B-A015-4ECF-8348-D1034C574F40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81A6E279-7380-408C-97F6-65B3733BF3BB}" type="presOf" srcId="{D8197B8C-B260-4A16-BDF4-0947B075E274}" destId="{5A5FFA88-C948-4069-8E93-59FA12366E83}" srcOrd="1" destOrd="0" presId="urn:microsoft.com/office/officeart/2005/8/layout/target3"/>
    <dgm:cxn modelId="{C3B1B1B1-8861-4E8B-9AA8-3C075E22B412}" type="presOf" srcId="{B651F6E3-6281-48DB-9319-2AEAFDAE7572}" destId="{6BB5E863-4638-4E1D-BFDE-399D028AC4ED}" srcOrd="1" destOrd="0" presId="urn:microsoft.com/office/officeart/2005/8/layout/target3"/>
    <dgm:cxn modelId="{0E7F408E-97B4-4DCC-ADC3-B580E7E685DF}" type="presOf" srcId="{D1B46980-6531-4606-95E6-44980827E919}" destId="{2BE915AB-18AA-4053-B92C-3BFC9ED204BB}" srcOrd="1" destOrd="0" presId="urn:microsoft.com/office/officeart/2005/8/layout/target3"/>
    <dgm:cxn modelId="{D8D4904A-1557-41AC-9B28-2F548815391F}" type="presOf" srcId="{D1D4F407-5343-4D3F-B5B9-D407B03CAEB4}" destId="{D005CE8C-CC26-4C3E-AC11-E15060ECD759}" srcOrd="0" destOrd="0" presId="urn:microsoft.com/office/officeart/2005/8/layout/target3"/>
    <dgm:cxn modelId="{4188D134-68D9-452D-B1B0-289B49F888A8}" type="presOf" srcId="{757F3AB3-0718-4624-B441-E567A8F0AB56}" destId="{333A1088-737F-45CB-B68E-254E46348037}" srcOrd="0" destOrd="0" presId="urn:microsoft.com/office/officeart/2005/8/layout/target3"/>
    <dgm:cxn modelId="{D641BF47-0B1C-46F9-8C97-55B4A1009A81}" type="presOf" srcId="{4C35D32F-0EAB-4CD7-82EE-45574DC2A586}" destId="{8BEBB6EC-1DAA-4CAC-8A25-BC0FCBD5DBD5}" srcOrd="0" destOrd="0" presId="urn:microsoft.com/office/officeart/2005/8/layout/target3"/>
    <dgm:cxn modelId="{FD88A0CD-A247-491B-B9D3-8287D64E84B3}" type="presOf" srcId="{4C35D32F-0EAB-4CD7-82EE-45574DC2A586}" destId="{890E4F0B-2866-4A3F-A3C7-2A14B1797930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3B4B0E31-B8DD-4BB7-8DB0-7A2AA4CEC5AE}" type="presOf" srcId="{D8197B8C-B260-4A16-BDF4-0947B075E274}" destId="{25B08C86-7E15-44DC-BE7F-FFB55DD49D12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97E7D0BE-F72D-4437-A3EA-0A04AA2B3B76}" type="presOf" srcId="{D1D4F407-5343-4D3F-B5B9-D407B03CAEB4}" destId="{AED2198E-93D5-4001-81B4-73124B309672}" srcOrd="1" destOrd="0" presId="urn:microsoft.com/office/officeart/2005/8/layout/target3"/>
    <dgm:cxn modelId="{771A0F63-14D0-420D-B1EB-1374C975B0D3}" type="presOf" srcId="{D1B46980-6531-4606-95E6-44980827E919}" destId="{6140AFEC-043D-4C43-A2F9-D0F5331DF3A3}" srcOrd="0" destOrd="0" presId="urn:microsoft.com/office/officeart/2005/8/layout/target3"/>
    <dgm:cxn modelId="{5DE5CA2A-1E8F-4356-B117-5B79E1628C3D}" type="presParOf" srcId="{333A1088-737F-45CB-B68E-254E46348037}" destId="{F5ABB229-8D3B-4694-996A-96F23CF14429}" srcOrd="0" destOrd="0" presId="urn:microsoft.com/office/officeart/2005/8/layout/target3"/>
    <dgm:cxn modelId="{B7C8FB89-A08C-48E7-B0B7-6BA464912962}" type="presParOf" srcId="{333A1088-737F-45CB-B68E-254E46348037}" destId="{F41139FD-01EE-4571-8B17-4FB00FC51163}" srcOrd="1" destOrd="0" presId="urn:microsoft.com/office/officeart/2005/8/layout/target3"/>
    <dgm:cxn modelId="{E6B2AE07-F071-4CEE-876A-4347D76B6201}" type="presParOf" srcId="{333A1088-737F-45CB-B68E-254E46348037}" destId="{D005CE8C-CC26-4C3E-AC11-E15060ECD759}" srcOrd="2" destOrd="0" presId="urn:microsoft.com/office/officeart/2005/8/layout/target3"/>
    <dgm:cxn modelId="{0C6A2270-8909-4529-B734-29BE23DA7782}" type="presParOf" srcId="{333A1088-737F-45CB-B68E-254E46348037}" destId="{2C702D82-9B77-49B7-9568-BB8EB47C3372}" srcOrd="3" destOrd="0" presId="urn:microsoft.com/office/officeart/2005/8/layout/target3"/>
    <dgm:cxn modelId="{9E30622E-D553-4BDC-BC62-ECC68108F8E3}" type="presParOf" srcId="{333A1088-737F-45CB-B68E-254E46348037}" destId="{A52A0455-90FF-4808-ABD0-F02540D31D5A}" srcOrd="4" destOrd="0" presId="urn:microsoft.com/office/officeart/2005/8/layout/target3"/>
    <dgm:cxn modelId="{A4327708-838D-42F1-9FBA-AD7041B7449A}" type="presParOf" srcId="{333A1088-737F-45CB-B68E-254E46348037}" destId="{6140AFEC-043D-4C43-A2F9-D0F5331DF3A3}" srcOrd="5" destOrd="0" presId="urn:microsoft.com/office/officeart/2005/8/layout/target3"/>
    <dgm:cxn modelId="{45D292C5-EBCA-4A1D-8B2D-D63FD02743C2}" type="presParOf" srcId="{333A1088-737F-45CB-B68E-254E46348037}" destId="{9358AC05-5D7D-4327-9F80-1AD486AEA664}" srcOrd="6" destOrd="0" presId="urn:microsoft.com/office/officeart/2005/8/layout/target3"/>
    <dgm:cxn modelId="{D08B242B-4E47-46CD-B8B5-401AD04B2113}" type="presParOf" srcId="{333A1088-737F-45CB-B68E-254E46348037}" destId="{313FC574-E1CD-4FB4-B054-0B805CE0447D}" srcOrd="7" destOrd="0" presId="urn:microsoft.com/office/officeart/2005/8/layout/target3"/>
    <dgm:cxn modelId="{4226F0DB-3082-49A4-BE98-89FCA88FEAE9}" type="presParOf" srcId="{333A1088-737F-45CB-B68E-254E46348037}" destId="{619D679B-A015-4ECF-8348-D1034C574F40}" srcOrd="8" destOrd="0" presId="urn:microsoft.com/office/officeart/2005/8/layout/target3"/>
    <dgm:cxn modelId="{9CAC2C56-E531-4925-AF33-E4D706DB7ABA}" type="presParOf" srcId="{333A1088-737F-45CB-B68E-254E46348037}" destId="{322283A8-4A27-4CDA-BAE3-F381106A9174}" srcOrd="9" destOrd="0" presId="urn:microsoft.com/office/officeart/2005/8/layout/target3"/>
    <dgm:cxn modelId="{02F2CA63-B111-4AB5-8B8C-05EB425C056A}" type="presParOf" srcId="{333A1088-737F-45CB-B68E-254E46348037}" destId="{FFC9F71D-1B4F-4AD9-A4A6-86ADEFC8AF5C}" srcOrd="10" destOrd="0" presId="urn:microsoft.com/office/officeart/2005/8/layout/target3"/>
    <dgm:cxn modelId="{AA24D40D-1587-4397-A09D-5DEB6BC73F7C}" type="presParOf" srcId="{333A1088-737F-45CB-B68E-254E46348037}" destId="{25B08C86-7E15-44DC-BE7F-FFB55DD49D12}" srcOrd="11" destOrd="0" presId="urn:microsoft.com/office/officeart/2005/8/layout/target3"/>
    <dgm:cxn modelId="{B782C0DC-6915-4EC3-B193-5734C522E9D2}" type="presParOf" srcId="{333A1088-737F-45CB-B68E-254E46348037}" destId="{76644BE8-9D7C-4C09-B250-3D10AF48CBB7}" srcOrd="12" destOrd="0" presId="urn:microsoft.com/office/officeart/2005/8/layout/target3"/>
    <dgm:cxn modelId="{EDC4359E-B17B-49B4-924B-2189F1BF0CD8}" type="presParOf" srcId="{333A1088-737F-45CB-B68E-254E46348037}" destId="{EE85B701-7295-41C0-BA7A-34D3756A2AE6}" srcOrd="13" destOrd="0" presId="urn:microsoft.com/office/officeart/2005/8/layout/target3"/>
    <dgm:cxn modelId="{332C0764-6955-456C-B01B-59BE0737ADA3}" type="presParOf" srcId="{333A1088-737F-45CB-B68E-254E46348037}" destId="{8BEBB6EC-1DAA-4CAC-8A25-BC0FCBD5DBD5}" srcOrd="14" destOrd="0" presId="urn:microsoft.com/office/officeart/2005/8/layout/target3"/>
    <dgm:cxn modelId="{967D4CAD-956F-4FD5-9BB9-DA6AB87602B6}" type="presParOf" srcId="{333A1088-737F-45CB-B68E-254E46348037}" destId="{AED2198E-93D5-4001-81B4-73124B309672}" srcOrd="15" destOrd="0" presId="urn:microsoft.com/office/officeart/2005/8/layout/target3"/>
    <dgm:cxn modelId="{8104E280-8526-4670-AB6F-DE39693704B8}" type="presParOf" srcId="{333A1088-737F-45CB-B68E-254E46348037}" destId="{2BE915AB-18AA-4053-B92C-3BFC9ED204BB}" srcOrd="16" destOrd="0" presId="urn:microsoft.com/office/officeart/2005/8/layout/target3"/>
    <dgm:cxn modelId="{704ABDB6-F8D9-4A28-BB95-93003B1A5264}" type="presParOf" srcId="{333A1088-737F-45CB-B68E-254E46348037}" destId="{6BB5E863-4638-4E1D-BFDE-399D028AC4ED}" srcOrd="17" destOrd="0" presId="urn:microsoft.com/office/officeart/2005/8/layout/target3"/>
    <dgm:cxn modelId="{D4D0831D-6975-4C90-BA48-A80A6E1BBF89}" type="presParOf" srcId="{333A1088-737F-45CB-B68E-254E46348037}" destId="{5A5FFA88-C948-4069-8E93-59FA12366E83}" srcOrd="18" destOrd="0" presId="urn:microsoft.com/office/officeart/2005/8/layout/target3"/>
    <dgm:cxn modelId="{52412213-A338-4C97-BCDC-9576EEECC82C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3600400" cy="360040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784395" y="0"/>
          <a:ext cx="6477444" cy="3600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praktická a mateřská škola Toužim, příspěvková organizace</a:t>
          </a:r>
          <a:endParaRPr lang="cs-CZ" sz="2000" kern="1200" dirty="0"/>
        </a:p>
      </dsp:txBody>
      <dsp:txXfrm>
        <a:off x="1784395" y="0"/>
        <a:ext cx="6477444" cy="576063"/>
      </dsp:txXfrm>
    </dsp:sp>
    <dsp:sp modelId="{A52A0455-90FF-4808-ABD0-F02540D31D5A}">
      <dsp:nvSpPr>
        <dsp:cNvPr id="0" name=""/>
        <dsp:cNvSpPr/>
      </dsp:nvSpPr>
      <dsp:spPr>
        <a:xfrm>
          <a:off x="378041" y="576063"/>
          <a:ext cx="2844316" cy="284431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800200" y="576063"/>
          <a:ext cx="6477444" cy="284431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Markéta </a:t>
          </a:r>
          <a:r>
            <a:rPr lang="cs-CZ" sz="2000" kern="1200" dirty="0" err="1" smtClean="0"/>
            <a:t>Dornicová</a:t>
          </a:r>
          <a:endParaRPr lang="cs-CZ" sz="2000" kern="1200" dirty="0"/>
        </a:p>
      </dsp:txBody>
      <dsp:txXfrm>
        <a:off x="1800200" y="576063"/>
        <a:ext cx="6477444" cy="576063"/>
      </dsp:txXfrm>
    </dsp:sp>
    <dsp:sp modelId="{313FC574-E1CD-4FB4-B054-0B805CE0447D}">
      <dsp:nvSpPr>
        <dsp:cNvPr id="0" name=""/>
        <dsp:cNvSpPr/>
      </dsp:nvSpPr>
      <dsp:spPr>
        <a:xfrm>
          <a:off x="756083" y="1152127"/>
          <a:ext cx="2088232" cy="208823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800200" y="1152127"/>
          <a:ext cx="6477444" cy="208823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VY_32_INOVACE_19_ALKOHOL</a:t>
          </a:r>
          <a:endParaRPr lang="cs-CZ" sz="2000" kern="1200" dirty="0"/>
        </a:p>
      </dsp:txBody>
      <dsp:txXfrm>
        <a:off x="1800200" y="1152127"/>
        <a:ext cx="6477444" cy="576064"/>
      </dsp:txXfrm>
    </dsp:sp>
    <dsp:sp modelId="{FFC9F71D-1B4F-4AD9-A4A6-86ADEFC8AF5C}">
      <dsp:nvSpPr>
        <dsp:cNvPr id="0" name=""/>
        <dsp:cNvSpPr/>
      </dsp:nvSpPr>
      <dsp:spPr>
        <a:xfrm>
          <a:off x="1134126" y="1728192"/>
          <a:ext cx="1332147" cy="133214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750647" y="1729937"/>
          <a:ext cx="6477444" cy="13321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</a:t>
          </a:r>
          <a:r>
            <a:rPr lang="cs-CZ" sz="2000" kern="1200" smtClean="0"/>
            <a:t>: ALKOHOL </a:t>
          </a:r>
          <a:endParaRPr lang="cs-CZ" sz="2000" kern="1200" dirty="0"/>
        </a:p>
      </dsp:txBody>
      <dsp:txXfrm>
        <a:off x="1750647" y="1729937"/>
        <a:ext cx="6477444" cy="576064"/>
      </dsp:txXfrm>
    </dsp:sp>
    <dsp:sp modelId="{EE85B701-7295-41C0-BA7A-34D3756A2AE6}">
      <dsp:nvSpPr>
        <dsp:cNvPr id="0" name=""/>
        <dsp:cNvSpPr/>
      </dsp:nvSpPr>
      <dsp:spPr>
        <a:xfrm>
          <a:off x="1512168" y="2304256"/>
          <a:ext cx="576063" cy="57606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800200" y="2304256"/>
          <a:ext cx="6477444" cy="5760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CZ.1.07/1.4.00/21.0613</a:t>
          </a:r>
          <a:endParaRPr lang="cs-CZ" sz="2000" kern="1200" dirty="0"/>
        </a:p>
      </dsp:txBody>
      <dsp:txXfrm>
        <a:off x="1800200" y="2304256"/>
        <a:ext cx="6477444" cy="57606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B197DC-20B0-46B2-97E9-16AE43A7FB28}" type="datetimeFigureOut">
              <a:rPr lang="cs-CZ" smtClean="0"/>
              <a:pPr/>
              <a:t>27.3.2013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9B8CE6-6F5B-4E33-A7F2-CB486F89EC2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327988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27.3.2013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906304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27.3.2013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380616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27.3.2013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446120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27.3.2013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12829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27.3.2013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118289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27.3.2013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074613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27.3.2013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894521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27.3.2013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377714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27.3.2013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937995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27.3.2013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565504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27.3.2013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317081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27.3.2013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27.3.2013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27.3.2013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27.3.2013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27.3.2013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27.3.2013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27.3.2013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27.3.2013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27.3.2013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27.3.2013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27.3.2013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pPr/>
              <a:t>27.3.2013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89325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pPr/>
              <a:t>27.3.2013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9.w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4130714701"/>
              </p:ext>
            </p:extLst>
          </p:nvPr>
        </p:nvGraphicFramePr>
        <p:xfrm>
          <a:off x="614836" y="908720"/>
          <a:ext cx="8277644" cy="3600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1967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cs-CZ" sz="2400" b="1" i="1" dirty="0"/>
              <a:t>Druh učebního materiálu: </a:t>
            </a:r>
            <a:r>
              <a:rPr lang="cs-CZ" sz="2400" i="1" dirty="0"/>
              <a:t>Prezentace na interaktivní tabuli</a:t>
            </a:r>
          </a:p>
          <a:p>
            <a:pPr marL="0" indent="0" algn="just">
              <a:buNone/>
            </a:pPr>
            <a:r>
              <a:rPr lang="cs-CZ" sz="2400" b="1" i="1" dirty="0"/>
              <a:t>Anotace: </a:t>
            </a:r>
            <a:r>
              <a:rPr lang="cs-CZ" sz="2400" i="1" dirty="0"/>
              <a:t>Prezentace sloužící k výkladu nebo procvičení učiva o návykových látkách </a:t>
            </a:r>
            <a:r>
              <a:rPr lang="cs-CZ" sz="2400" i="1" dirty="0" smtClean="0"/>
              <a:t>(alkohol) </a:t>
            </a:r>
            <a:r>
              <a:rPr lang="cs-CZ" sz="2400" i="1" dirty="0"/>
              <a:t>a obsahující několik aktivit </a:t>
            </a:r>
            <a:r>
              <a:rPr lang="cs-CZ" sz="2400" i="1" dirty="0" smtClean="0"/>
              <a:t>                k </a:t>
            </a:r>
            <a:r>
              <a:rPr lang="cs-CZ" sz="2400" i="1" dirty="0"/>
              <a:t>tématu. </a:t>
            </a:r>
          </a:p>
          <a:p>
            <a:pPr marL="0" lvl="0" indent="0">
              <a:buNone/>
            </a:pPr>
            <a:r>
              <a:rPr lang="cs-CZ" sz="2400" b="1" i="1" dirty="0"/>
              <a:t>Očekávaný výstup: </a:t>
            </a:r>
            <a:r>
              <a:rPr lang="cs-CZ" sz="2400" i="1" dirty="0"/>
              <a:t>Dát do souvislosti zdravotní a psychosociální rizika spojená se zneužíváním návykových </a:t>
            </a:r>
            <a:r>
              <a:rPr lang="cs-CZ" sz="2400" i="1" dirty="0" smtClean="0"/>
              <a:t>látek.</a:t>
            </a:r>
            <a:r>
              <a:rPr lang="cs-CZ" sz="2400" dirty="0" smtClean="0"/>
              <a:t> </a:t>
            </a:r>
            <a:r>
              <a:rPr lang="cs-CZ" sz="2400" dirty="0"/>
              <a:t>P</a:t>
            </a:r>
            <a:r>
              <a:rPr lang="cs-CZ" sz="2400" i="1" dirty="0"/>
              <a:t>ochopit souvislosti mezi konzumací návykových psychoaktivních látek a poškozováním zdraví a životního stylu</a:t>
            </a:r>
            <a:endParaRPr lang="cs-CZ" sz="2400" dirty="0"/>
          </a:p>
          <a:p>
            <a:pPr marL="0" indent="0" algn="just">
              <a:buNone/>
            </a:pPr>
            <a:r>
              <a:rPr lang="cs-CZ" sz="2400" b="1" i="1" dirty="0"/>
              <a:t>Ročník:</a:t>
            </a:r>
            <a:r>
              <a:rPr lang="cs-CZ" sz="2400" i="1" dirty="0"/>
              <a:t> 8. ročník </a:t>
            </a:r>
          </a:p>
          <a:p>
            <a:pPr marL="0" indent="0" algn="just">
              <a:buNone/>
            </a:pPr>
            <a:r>
              <a:rPr lang="cs-CZ" sz="2400" b="1" i="1" dirty="0"/>
              <a:t>Materiál ověřen: </a:t>
            </a:r>
            <a:r>
              <a:rPr lang="cs-CZ" sz="2400" i="1" dirty="0" smtClean="0"/>
              <a:t>1. 2.  </a:t>
            </a:r>
            <a:r>
              <a:rPr lang="cs-CZ" sz="2400" i="1" dirty="0"/>
              <a:t>2012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80399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36912"/>
            <a:ext cx="83058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cs-CZ" sz="8800" b="1" dirty="0" smtClean="0">
                <a:latin typeface="Informal Roman" pitchFamily="66" charset="0"/>
              </a:rPr>
              <a:t>ALKOHOL </a:t>
            </a:r>
            <a:endParaRPr lang="cs-CZ" sz="8800" b="1" dirty="0">
              <a:latin typeface="Informal Roman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19835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ALKOHOLICKÉ NÁPOJE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Obsahují nebezpečnou látku - </a:t>
            </a:r>
            <a:r>
              <a:rPr lang="cs-CZ" dirty="0" err="1" smtClean="0"/>
              <a:t>ethanol</a:t>
            </a:r>
            <a:endParaRPr lang="cs-CZ" dirty="0" smtClean="0"/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Jsou nebezpečnější pro děti a dospívající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Poškozují orgány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Mohou vyvolat otravu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Vyvolávají závislost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Nesmí se prodávat mladistvým do 18 let</a:t>
            </a:r>
            <a:endParaRPr lang="cs-CZ" dirty="0"/>
          </a:p>
        </p:txBody>
      </p:sp>
      <p:pic>
        <p:nvPicPr>
          <p:cNvPr id="3074" name="Picture 2" descr="C:\Users\0R63\AppData\Local\Microsoft\Windows\Temporary Internet Files\Content.IE5\DE4CGPLA\MC90035213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04248" y="3861047"/>
            <a:ext cx="2088232" cy="2476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867648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KRÁTKODOBÉ ÚČINKY ALKOHOLU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Snížená pozornost, špatná výslovnost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Zpomalené reakce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Problémy s rovnováhou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Zvracení, žaludeční nevolnost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Agresivní jednání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Špatný odhad</a:t>
            </a:r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  <p:pic>
        <p:nvPicPr>
          <p:cNvPr id="1026" name="Picture 2" descr="C:\Users\0R63\AppData\Local\Microsoft\Windows\Temporary Internet Files\Content.IE5\DE4CGPLA\MC900440687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48264" y="1752483"/>
            <a:ext cx="2088232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0R63\AppData\Local\Microsoft\Windows\Temporary Internet Files\Content.IE5\AM1I8PN9\MP900438797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19872" y="3840715"/>
            <a:ext cx="2520280" cy="2454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0R63\AppData\Local\Microsoft\Windows\Temporary Internet Files\Content.IE5\S7687CZ2\MC90005660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60232" y="4077072"/>
            <a:ext cx="1424635" cy="1807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287911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DLOUHODOBÉ ÚČINKY ALKOHOLU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Vznik závislosti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Poškození jater, srdce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Vysoký krevní tlak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Duševní poruchy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Ztráta přátel,  zaměstnání, rozpad rodiny</a:t>
            </a:r>
          </a:p>
          <a:p>
            <a:pPr marL="0" indent="0">
              <a:buNone/>
            </a:pPr>
            <a:endParaRPr lang="cs-CZ" dirty="0" smtClean="0"/>
          </a:p>
        </p:txBody>
      </p:sp>
      <p:pic>
        <p:nvPicPr>
          <p:cNvPr id="2050" name="Picture 2" descr="C:\Users\0R63\AppData\Local\Microsoft\Windows\Temporary Internet Files\Content.IE5\DE4CGPLA\MC90043873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32240" y="2024521"/>
            <a:ext cx="2106234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0R63\AppData\Local\Microsoft\Windows\Temporary Internet Files\Content.IE5\S7687CZ2\MP90018516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35508" y="4514902"/>
            <a:ext cx="2880320" cy="1905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0R63\AppData\Local\Microsoft\Windows\Temporary Internet Files\Content.IE5\AM1I8PN9\MC90036104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7584" y="4365104"/>
            <a:ext cx="1827886" cy="1813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3199127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SPOJ, CO K SOBĚ PATŘÍ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cs-CZ" sz="3100" dirty="0"/>
              <a:t>s</a:t>
            </a:r>
            <a:r>
              <a:rPr lang="cs-CZ" sz="3100" dirty="0" smtClean="0"/>
              <a:t>nížená pozornost</a:t>
            </a:r>
          </a:p>
          <a:p>
            <a:pPr marL="0" indent="0" algn="ctr">
              <a:buNone/>
            </a:pPr>
            <a:r>
              <a:rPr lang="cs-CZ" sz="3100" dirty="0"/>
              <a:t>z</a:t>
            </a:r>
            <a:r>
              <a:rPr lang="cs-CZ" sz="3100" dirty="0" smtClean="0"/>
              <a:t>pomalené reakce</a:t>
            </a:r>
          </a:p>
          <a:p>
            <a:pPr marL="0" indent="0" algn="ctr">
              <a:buNone/>
            </a:pPr>
            <a:r>
              <a:rPr lang="cs-CZ" sz="3100" dirty="0" smtClean="0"/>
              <a:t>poškození </a:t>
            </a:r>
            <a:r>
              <a:rPr lang="cs-CZ" sz="3100" dirty="0"/>
              <a:t>jater, srdce</a:t>
            </a:r>
          </a:p>
          <a:p>
            <a:pPr marL="0" indent="0" algn="ctr">
              <a:buNone/>
            </a:pPr>
            <a:r>
              <a:rPr lang="cs-CZ" sz="3100" dirty="0"/>
              <a:t>p</a:t>
            </a:r>
            <a:r>
              <a:rPr lang="cs-CZ" sz="3100" dirty="0" smtClean="0"/>
              <a:t>roblémy </a:t>
            </a:r>
            <a:r>
              <a:rPr lang="cs-CZ" sz="3100" dirty="0"/>
              <a:t>s rovnováhou</a:t>
            </a:r>
          </a:p>
          <a:p>
            <a:pPr marL="0" indent="0">
              <a:buNone/>
            </a:pPr>
            <a:r>
              <a:rPr lang="cs-CZ" sz="3400" b="1" dirty="0" smtClean="0"/>
              <a:t>KRÁTKODOBÉ</a:t>
            </a:r>
            <a:r>
              <a:rPr lang="cs-CZ" sz="2800" dirty="0" smtClean="0"/>
              <a:t>	         </a:t>
            </a:r>
            <a:r>
              <a:rPr lang="cs-CZ" sz="3100" dirty="0" smtClean="0"/>
              <a:t>zvracení</a:t>
            </a:r>
            <a:r>
              <a:rPr lang="cs-CZ" sz="2800" dirty="0" smtClean="0"/>
              <a:t>		    </a:t>
            </a:r>
            <a:r>
              <a:rPr lang="cs-CZ" sz="3400" b="1" dirty="0" smtClean="0"/>
              <a:t>DLOUHODOBÉ</a:t>
            </a:r>
          </a:p>
          <a:p>
            <a:pPr marL="0" indent="0">
              <a:buNone/>
            </a:pPr>
            <a:r>
              <a:rPr lang="cs-CZ" sz="2800" dirty="0" smtClean="0"/>
              <a:t>       </a:t>
            </a:r>
            <a:r>
              <a:rPr lang="cs-CZ" sz="3400" b="1" dirty="0" smtClean="0"/>
              <a:t>ÚČINKY</a:t>
            </a:r>
            <a:r>
              <a:rPr lang="cs-CZ" sz="2800" dirty="0" smtClean="0"/>
              <a:t>   </a:t>
            </a:r>
            <a:r>
              <a:rPr lang="cs-CZ" sz="2800" dirty="0"/>
              <a:t> </a:t>
            </a:r>
            <a:r>
              <a:rPr lang="cs-CZ" sz="2800" dirty="0" smtClean="0"/>
              <a:t>	</a:t>
            </a:r>
            <a:r>
              <a:rPr lang="cs-CZ" sz="3100" dirty="0" smtClean="0"/>
              <a:t>      ztráta přátel</a:t>
            </a:r>
            <a:r>
              <a:rPr lang="cs-CZ" sz="2800" dirty="0" smtClean="0"/>
              <a:t>		</a:t>
            </a:r>
            <a:r>
              <a:rPr lang="cs-CZ" sz="3400" b="1" dirty="0" smtClean="0"/>
              <a:t>ÚČINKY</a:t>
            </a:r>
            <a:endParaRPr lang="cs-CZ" sz="3400" b="1" dirty="0"/>
          </a:p>
          <a:p>
            <a:pPr marL="0" indent="0" algn="ctr">
              <a:buNone/>
            </a:pPr>
            <a:r>
              <a:rPr lang="cs-CZ" sz="3100" dirty="0" smtClean="0"/>
              <a:t>vznik závislosti</a:t>
            </a:r>
            <a:endParaRPr lang="cs-CZ" sz="3100" dirty="0"/>
          </a:p>
          <a:p>
            <a:pPr marL="0" indent="0" algn="ctr">
              <a:buNone/>
            </a:pPr>
            <a:r>
              <a:rPr lang="cs-CZ" sz="3100" dirty="0" smtClean="0"/>
              <a:t>agresivní </a:t>
            </a:r>
            <a:r>
              <a:rPr lang="cs-CZ" sz="3100" dirty="0"/>
              <a:t>jednání</a:t>
            </a:r>
          </a:p>
          <a:p>
            <a:pPr marL="0" indent="0" algn="ctr">
              <a:buNone/>
            </a:pPr>
            <a:r>
              <a:rPr lang="cs-CZ" sz="3100" dirty="0" smtClean="0"/>
              <a:t>špatný odhad</a:t>
            </a:r>
          </a:p>
          <a:p>
            <a:pPr marL="0" indent="0" algn="ctr">
              <a:buNone/>
            </a:pPr>
            <a:r>
              <a:rPr lang="cs-CZ" sz="3100" dirty="0"/>
              <a:t>v</a:t>
            </a:r>
            <a:r>
              <a:rPr lang="cs-CZ" sz="3100" dirty="0" smtClean="0"/>
              <a:t>ysoký </a:t>
            </a:r>
            <a:r>
              <a:rPr lang="cs-CZ" sz="3100" dirty="0"/>
              <a:t>krevní tlak</a:t>
            </a:r>
          </a:p>
          <a:p>
            <a:pPr marL="0" indent="0" algn="ctr">
              <a:buNone/>
            </a:pPr>
            <a:r>
              <a:rPr lang="cs-CZ" sz="3100" dirty="0" smtClean="0"/>
              <a:t>duševní </a:t>
            </a:r>
            <a:r>
              <a:rPr lang="cs-CZ" sz="3100" dirty="0"/>
              <a:t>poruchy</a:t>
            </a:r>
          </a:p>
          <a:p>
            <a:pPr marL="0" indent="0" algn="ctr">
              <a:buNone/>
            </a:pPr>
            <a:r>
              <a:rPr lang="cs-CZ" sz="3100" dirty="0" smtClean="0"/>
              <a:t>rozpad </a:t>
            </a:r>
            <a:r>
              <a:rPr lang="cs-CZ" sz="3100" dirty="0"/>
              <a:t>rodiny</a:t>
            </a:r>
          </a:p>
          <a:p>
            <a:pPr algn="ctr">
              <a:buFont typeface="Wingdings" pitchFamily="2" charset="2"/>
              <a:buChar char="Ø"/>
            </a:pPr>
            <a:endParaRPr lang="cs-CZ" sz="2800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Šipka doleva 3"/>
          <p:cNvSpPr/>
          <p:nvPr/>
        </p:nvSpPr>
        <p:spPr>
          <a:xfrm>
            <a:off x="1954176" y="2852936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Šipka doleva 4"/>
          <p:cNvSpPr/>
          <p:nvPr/>
        </p:nvSpPr>
        <p:spPr>
          <a:xfrm>
            <a:off x="2780184" y="3212976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Šipka doleva 5"/>
          <p:cNvSpPr/>
          <p:nvPr/>
        </p:nvSpPr>
        <p:spPr>
          <a:xfrm>
            <a:off x="2443380" y="4221088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Šipka doleva 6"/>
          <p:cNvSpPr/>
          <p:nvPr/>
        </p:nvSpPr>
        <p:spPr>
          <a:xfrm>
            <a:off x="1954176" y="4653136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Šipka doleva 7"/>
          <p:cNvSpPr/>
          <p:nvPr/>
        </p:nvSpPr>
        <p:spPr>
          <a:xfrm>
            <a:off x="2106576" y="2204864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Šipka doleva 8"/>
          <p:cNvSpPr/>
          <p:nvPr/>
        </p:nvSpPr>
        <p:spPr>
          <a:xfrm>
            <a:off x="2443380" y="1762496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Šipka doprava 9"/>
          <p:cNvSpPr/>
          <p:nvPr/>
        </p:nvSpPr>
        <p:spPr>
          <a:xfrm>
            <a:off x="6220041" y="2508932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Šipka doprava 10"/>
          <p:cNvSpPr/>
          <p:nvPr/>
        </p:nvSpPr>
        <p:spPr>
          <a:xfrm>
            <a:off x="5325730" y="3573016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Šipka doprava 11"/>
          <p:cNvSpPr/>
          <p:nvPr/>
        </p:nvSpPr>
        <p:spPr>
          <a:xfrm>
            <a:off x="5814934" y="3941563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Šipka doprava 12"/>
          <p:cNvSpPr/>
          <p:nvPr/>
        </p:nvSpPr>
        <p:spPr>
          <a:xfrm>
            <a:off x="6267214" y="4891244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Šipka doprava 13"/>
          <p:cNvSpPr/>
          <p:nvPr/>
        </p:nvSpPr>
        <p:spPr>
          <a:xfrm>
            <a:off x="5862107" y="5291822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Šipka doprava 14"/>
          <p:cNvSpPr/>
          <p:nvPr/>
        </p:nvSpPr>
        <p:spPr>
          <a:xfrm>
            <a:off x="5626584" y="5733256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38505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hlinkClick r:id="rId2"/>
              </a:rPr>
              <a:t>www.office.microsoft.com</a:t>
            </a:r>
            <a:r>
              <a:rPr lang="cs-CZ" dirty="0" smtClean="0"/>
              <a:t> (klip art)</a:t>
            </a:r>
          </a:p>
          <a:p>
            <a:r>
              <a:rPr lang="cs-CZ" dirty="0"/>
              <a:t>MARÁDOVÁ, Eva. </a:t>
            </a:r>
            <a:r>
              <a:rPr lang="cs-CZ" i="1" dirty="0"/>
              <a:t>Rodinná výchova: Zdravý životní styl 1. </a:t>
            </a:r>
            <a:r>
              <a:rPr lang="cs-CZ" dirty="0"/>
              <a:t>Praha: Fortuna, 2003. 144 s. ISBN 80-7168-712-X</a:t>
            </a:r>
          </a:p>
          <a:p>
            <a:pPr marL="0" indent="0">
              <a:buNone/>
            </a:pPr>
            <a:endParaRPr lang="cs-CZ"/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xmlns="" val="2876011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672</TotalTime>
  <Words>202</Words>
  <Application>Microsoft Office PowerPoint</Application>
  <PresentationFormat>Předvádění na obrazovce (4:3)</PresentationFormat>
  <Paragraphs>49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8</vt:i4>
      </vt:variant>
    </vt:vector>
  </HeadingPairs>
  <TitlesOfParts>
    <vt:vector size="10" baseType="lpstr">
      <vt:lpstr>Motiv systému Office</vt:lpstr>
      <vt:lpstr>Tok</vt:lpstr>
      <vt:lpstr>Snímek 1</vt:lpstr>
      <vt:lpstr>Anotace</vt:lpstr>
      <vt:lpstr>ALKOHOL </vt:lpstr>
      <vt:lpstr>ALKOHOLICKÉ NÁPOJE</vt:lpstr>
      <vt:lpstr>KRÁTKODOBÉ ÚČINKY ALKOHOLU</vt:lpstr>
      <vt:lpstr>DLOUHODOBÉ ÚČINKY ALKOHOLU</vt:lpstr>
      <vt:lpstr>SPOJ, CO K SOBĚ PATŘÍ</vt:lpstr>
      <vt:lpstr>citace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Dum</cp:lastModifiedBy>
  <cp:revision>40</cp:revision>
  <dcterms:created xsi:type="dcterms:W3CDTF">2011-06-20T10:40:08Z</dcterms:created>
  <dcterms:modified xsi:type="dcterms:W3CDTF">2013-03-27T14:08:26Z</dcterms:modified>
</cp:coreProperties>
</file>