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4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VY_32_INOVACE_D_19_STAROVĚK - EGYPT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STAROVĚK - EGYPT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0AEA2F-CA24-4809-A888-ACDF16983935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1A709F-7AFB-42CB-A924-63E874701CBF}" type="presOf" srcId="{B651F6E3-6281-48DB-9319-2AEAFDAE7572}" destId="{6BB5E863-4638-4E1D-BFDE-399D028AC4ED}" srcOrd="1" destOrd="0" presId="urn:microsoft.com/office/officeart/2005/8/layout/target3"/>
    <dgm:cxn modelId="{28A02827-D8E5-44B2-8A34-6C5AF4DF2AD6}" type="presOf" srcId="{4C35D32F-0EAB-4CD7-82EE-45574DC2A586}" destId="{890E4F0B-2866-4A3F-A3C7-2A14B1797930}" srcOrd="1" destOrd="0" presId="urn:microsoft.com/office/officeart/2005/8/layout/target3"/>
    <dgm:cxn modelId="{F344FA2C-0233-4B96-8A3E-0F64BEF02F58}" type="presOf" srcId="{D1B46980-6531-4606-95E6-44980827E919}" destId="{2BE915AB-18AA-4053-B92C-3BFC9ED204BB}" srcOrd="1" destOrd="0" presId="urn:microsoft.com/office/officeart/2005/8/layout/target3"/>
    <dgm:cxn modelId="{66ABD269-0648-4F45-A71A-1D80AB3F1020}" type="presOf" srcId="{4C35D32F-0EAB-4CD7-82EE-45574DC2A586}" destId="{8BEBB6EC-1DAA-4CAC-8A25-BC0FCBD5DBD5}" srcOrd="0" destOrd="0" presId="urn:microsoft.com/office/officeart/2005/8/layout/target3"/>
    <dgm:cxn modelId="{A199EB11-C03B-46DB-AAE9-3837B8CE3E21}" type="presOf" srcId="{B651F6E3-6281-48DB-9319-2AEAFDAE7572}" destId="{619D679B-A015-4ECF-8348-D1034C574F40}" srcOrd="0" destOrd="0" presId="urn:microsoft.com/office/officeart/2005/8/layout/target3"/>
    <dgm:cxn modelId="{1B7025DB-79AC-413E-BEB4-92D6EFA68131}" type="presOf" srcId="{D8197B8C-B260-4A16-BDF4-0947B075E274}" destId="{5A5FFA88-C948-4069-8E93-59FA12366E83}" srcOrd="1" destOrd="0" presId="urn:microsoft.com/office/officeart/2005/8/layout/target3"/>
    <dgm:cxn modelId="{6E878EBD-6B9A-4CF2-9158-02446FC08748}" type="presOf" srcId="{D8197B8C-B260-4A16-BDF4-0947B075E274}" destId="{25B08C86-7E15-44DC-BE7F-FFB55DD49D12}" srcOrd="0" destOrd="0" presId="urn:microsoft.com/office/officeart/2005/8/layout/target3"/>
    <dgm:cxn modelId="{CD343FB3-C89D-4CA0-B755-0BA891D4076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B9014B-ED0E-497E-B31D-CC5B1C3C80F1}" type="presOf" srcId="{D1D4F407-5343-4D3F-B5B9-D407B03CAEB4}" destId="{D005CE8C-CC26-4C3E-AC11-E15060ECD759}" srcOrd="0" destOrd="0" presId="urn:microsoft.com/office/officeart/2005/8/layout/target3"/>
    <dgm:cxn modelId="{D1EBCABC-2EDF-4C46-BB47-A639730E1F44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FE55F3-0B13-40BB-838F-4F5F7B051F70}" type="presParOf" srcId="{333A1088-737F-45CB-B68E-254E46348037}" destId="{F5ABB229-8D3B-4694-996A-96F23CF14429}" srcOrd="0" destOrd="0" presId="urn:microsoft.com/office/officeart/2005/8/layout/target3"/>
    <dgm:cxn modelId="{AB0AD76E-828B-4446-A91B-F0174774072D}" type="presParOf" srcId="{333A1088-737F-45CB-B68E-254E46348037}" destId="{F41139FD-01EE-4571-8B17-4FB00FC51163}" srcOrd="1" destOrd="0" presId="urn:microsoft.com/office/officeart/2005/8/layout/target3"/>
    <dgm:cxn modelId="{F1B32178-CCC2-4911-AB7C-E104A049EE94}" type="presParOf" srcId="{333A1088-737F-45CB-B68E-254E46348037}" destId="{D005CE8C-CC26-4C3E-AC11-E15060ECD759}" srcOrd="2" destOrd="0" presId="urn:microsoft.com/office/officeart/2005/8/layout/target3"/>
    <dgm:cxn modelId="{682A5830-91B6-4EB3-8C8E-D0D4346BFE0B}" type="presParOf" srcId="{333A1088-737F-45CB-B68E-254E46348037}" destId="{2C702D82-9B77-49B7-9568-BB8EB47C3372}" srcOrd="3" destOrd="0" presId="urn:microsoft.com/office/officeart/2005/8/layout/target3"/>
    <dgm:cxn modelId="{4ED444BB-1D95-4117-B0E3-F80D203BF755}" type="presParOf" srcId="{333A1088-737F-45CB-B68E-254E46348037}" destId="{A52A0455-90FF-4808-ABD0-F02540D31D5A}" srcOrd="4" destOrd="0" presId="urn:microsoft.com/office/officeart/2005/8/layout/target3"/>
    <dgm:cxn modelId="{67975988-6EBD-4F35-BF56-4CC64B8F7C27}" type="presParOf" srcId="{333A1088-737F-45CB-B68E-254E46348037}" destId="{6140AFEC-043D-4C43-A2F9-D0F5331DF3A3}" srcOrd="5" destOrd="0" presId="urn:microsoft.com/office/officeart/2005/8/layout/target3"/>
    <dgm:cxn modelId="{45E12EE0-9CDE-49EC-898C-A314965C2C98}" type="presParOf" srcId="{333A1088-737F-45CB-B68E-254E46348037}" destId="{9358AC05-5D7D-4327-9F80-1AD486AEA664}" srcOrd="6" destOrd="0" presId="urn:microsoft.com/office/officeart/2005/8/layout/target3"/>
    <dgm:cxn modelId="{8C2C0E0E-4E83-43F8-A441-EF7AAE4C5CED}" type="presParOf" srcId="{333A1088-737F-45CB-B68E-254E46348037}" destId="{313FC574-E1CD-4FB4-B054-0B805CE0447D}" srcOrd="7" destOrd="0" presId="urn:microsoft.com/office/officeart/2005/8/layout/target3"/>
    <dgm:cxn modelId="{7F2A37E6-44EA-4120-9B88-379E40603061}" type="presParOf" srcId="{333A1088-737F-45CB-B68E-254E46348037}" destId="{619D679B-A015-4ECF-8348-D1034C574F40}" srcOrd="8" destOrd="0" presId="urn:microsoft.com/office/officeart/2005/8/layout/target3"/>
    <dgm:cxn modelId="{88A5E3D7-E315-4795-8A7E-C7472A85CEB4}" type="presParOf" srcId="{333A1088-737F-45CB-B68E-254E46348037}" destId="{322283A8-4A27-4CDA-BAE3-F381106A9174}" srcOrd="9" destOrd="0" presId="urn:microsoft.com/office/officeart/2005/8/layout/target3"/>
    <dgm:cxn modelId="{299989F5-AD93-4309-9048-2BCCC0AA9DE7}" type="presParOf" srcId="{333A1088-737F-45CB-B68E-254E46348037}" destId="{FFC9F71D-1B4F-4AD9-A4A6-86ADEFC8AF5C}" srcOrd="10" destOrd="0" presId="urn:microsoft.com/office/officeart/2005/8/layout/target3"/>
    <dgm:cxn modelId="{F8C5EA14-430D-4D06-98DD-67B8316318CD}" type="presParOf" srcId="{333A1088-737F-45CB-B68E-254E46348037}" destId="{25B08C86-7E15-44DC-BE7F-FFB55DD49D12}" srcOrd="11" destOrd="0" presId="urn:microsoft.com/office/officeart/2005/8/layout/target3"/>
    <dgm:cxn modelId="{1A870649-976E-4A88-881A-22BA8C4F975C}" type="presParOf" srcId="{333A1088-737F-45CB-B68E-254E46348037}" destId="{76644BE8-9D7C-4C09-B250-3D10AF48CBB7}" srcOrd="12" destOrd="0" presId="urn:microsoft.com/office/officeart/2005/8/layout/target3"/>
    <dgm:cxn modelId="{B343A9EE-0A47-4D30-8728-44DAA4D7F2DE}" type="presParOf" srcId="{333A1088-737F-45CB-B68E-254E46348037}" destId="{EE85B701-7295-41C0-BA7A-34D3756A2AE6}" srcOrd="13" destOrd="0" presId="urn:microsoft.com/office/officeart/2005/8/layout/target3"/>
    <dgm:cxn modelId="{A47B510B-47B8-48EF-963C-D5CAE5F38144}" type="presParOf" srcId="{333A1088-737F-45CB-B68E-254E46348037}" destId="{8BEBB6EC-1DAA-4CAC-8A25-BC0FCBD5DBD5}" srcOrd="14" destOrd="0" presId="urn:microsoft.com/office/officeart/2005/8/layout/target3"/>
    <dgm:cxn modelId="{F62FD540-DA07-4956-95A1-EE6FC0707FCD}" type="presParOf" srcId="{333A1088-737F-45CB-B68E-254E46348037}" destId="{AED2198E-93D5-4001-81B4-73124B309672}" srcOrd="15" destOrd="0" presId="urn:microsoft.com/office/officeart/2005/8/layout/target3"/>
    <dgm:cxn modelId="{FD432839-A269-4C46-BFF7-2AC897CC7F0D}" type="presParOf" srcId="{333A1088-737F-45CB-B68E-254E46348037}" destId="{2BE915AB-18AA-4053-B92C-3BFC9ED204BB}" srcOrd="16" destOrd="0" presId="urn:microsoft.com/office/officeart/2005/8/layout/target3"/>
    <dgm:cxn modelId="{5511A3E0-ECB3-47FB-AEBD-1773693EFE21}" type="presParOf" srcId="{333A1088-737F-45CB-B68E-254E46348037}" destId="{6BB5E863-4638-4E1D-BFDE-399D028AC4ED}" srcOrd="17" destOrd="0" presId="urn:microsoft.com/office/officeart/2005/8/layout/target3"/>
    <dgm:cxn modelId="{EF43D832-D928-444F-B490-41A14A6A7FFC}" type="presParOf" srcId="{333A1088-737F-45CB-B68E-254E46348037}" destId="{5A5FFA88-C948-4069-8E93-59FA12366E83}" srcOrd="18" destOrd="0" presId="urn:microsoft.com/office/officeart/2005/8/layout/target3"/>
    <dgm:cxn modelId="{019F8F23-AD88-4109-A617-EB84AD20C42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VY_32_INOVACE_D_19_STAROVĚK - EGYPT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STAROVĚK - EGYPT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033AE38-45C9-4D13-B601-B3854F5721D4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019333-2071-4948-945D-D9B9A8449E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12" Type="http://schemas.openxmlformats.org/officeDocument/2006/relationships/image" Target="../media/image23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wmf"/><Relationship Id="rId5" Type="http://schemas.openxmlformats.org/officeDocument/2006/relationships/image" Target="../media/image16.jpeg"/><Relationship Id="rId10" Type="http://schemas.openxmlformats.org/officeDocument/2006/relationships/image" Target="../media/image21.wmf"/><Relationship Id="rId4" Type="http://schemas.openxmlformats.org/officeDocument/2006/relationships/image" Target="../media/image15.jpeg"/><Relationship Id="rId9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yperus_papyrus_detail_03_by_Line1.JPG" TargetMode="External"/><Relationship Id="rId3" Type="http://schemas.openxmlformats.org/officeDocument/2006/relationships/hyperlink" Target="http://cs.wikipedia.org/wiki/Soubor:Niu_anu_v.jpg" TargetMode="External"/><Relationship Id="rId7" Type="http://schemas.openxmlformats.org/officeDocument/2006/relationships/hyperlink" Target="http://cs.wikipedia.org/wiki/Soubor:Louvre_egyptologie_21.jpg" TargetMode="External"/><Relationship Id="rId2" Type="http://schemas.openxmlformats.org/officeDocument/2006/relationships/hyperlink" Target="http://cs.wikipedia.org/wiki/Soubor:GD-EG-Caire-Mus%C3%A9e01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gypte_louvre_004.jpg" TargetMode="External"/><Relationship Id="rId11" Type="http://schemas.openxmlformats.org/officeDocument/2006/relationships/hyperlink" Target="http://cs.wikipedia.org/wiki/Soubor:GD-EG-Karnak040.JPG" TargetMode="External"/><Relationship Id="rId5" Type="http://schemas.openxmlformats.org/officeDocument/2006/relationships/hyperlink" Target="http://cs.wikipedia.org/wiki/Soubor:Mummy_at_British_Museum.jpg" TargetMode="External"/><Relationship Id="rId10" Type="http://schemas.openxmlformats.org/officeDocument/2006/relationships/hyperlink" Target="http://cs.wikipedia.org/wiki/Soubor:Tut_cartouche_infofocalpoint.gif" TargetMode="External"/><Relationship Id="rId4" Type="http://schemas.openxmlformats.org/officeDocument/2006/relationships/hyperlink" Target="http://cs.wikipedia.org/wiki/Soubor:CanopicJarsOfNeskhons-BritishMuseum-August21-08.jpg" TargetMode="External"/><Relationship Id="rId9" Type="http://schemas.openxmlformats.org/officeDocument/2006/relationships/hyperlink" Target="http://cs.wikipedia.org/wiki/Soubor:Egyptian_Museum_-_hieroglyph_with_cartouche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23232617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32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2400" dirty="0" smtClean="0">
                <a:latin typeface="Candara" pitchFamily="34" charset="0"/>
              </a:rPr>
              <a:t>Prezentace: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Prezentace na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nteraktivní tabuli.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Candara" pitchFamily="34" charset="0"/>
            </a:endParaRPr>
          </a:p>
          <a:p>
            <a:pPr indent="0">
              <a:buNone/>
            </a:pPr>
            <a:endParaRPr lang="cs-CZ" sz="2400" dirty="0" smtClean="0">
              <a:latin typeface="Candara" pitchFamily="34" charset="0"/>
            </a:endParaRPr>
          </a:p>
          <a:p>
            <a:pPr indent="0">
              <a:buNone/>
            </a:pPr>
            <a:r>
              <a:rPr lang="cs-CZ" sz="2400" dirty="0" smtClean="0">
                <a:latin typeface="Candara" pitchFamily="34" charset="0"/>
              </a:rPr>
              <a:t>Anotace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: Prezentace slouží k výkladu nebo k procvičení učiva o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                  starověkém Egyptě, součástí jsou jednoduché úkoly a    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                  krátký test.</a:t>
            </a:r>
          </a:p>
          <a:p>
            <a:pPr indent="0"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  <a:latin typeface="Candara" pitchFamily="34" charset="0"/>
            </a:endParaRPr>
          </a:p>
          <a:p>
            <a:pPr indent="0">
              <a:buNone/>
            </a:pPr>
            <a:r>
              <a:rPr lang="cs-CZ" sz="2400" dirty="0" smtClean="0">
                <a:latin typeface="Candara" pitchFamily="34" charset="0"/>
              </a:rPr>
              <a:t>Očekávaný výstup: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Seznámit se s učivem, upevnit a prohloubit  </a:t>
            </a:r>
          </a:p>
          <a:p>
            <a:pPr indent="0">
              <a:buNone/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                                    znalosti o starověkém Egyptě.</a:t>
            </a:r>
          </a:p>
          <a:p>
            <a:pPr indent="0">
              <a:buNone/>
            </a:pPr>
            <a:endParaRPr lang="cs-CZ" sz="2400" dirty="0" smtClean="0">
              <a:latin typeface="Candara" pitchFamily="34" charset="0"/>
            </a:endParaRPr>
          </a:p>
          <a:p>
            <a:pPr indent="0">
              <a:buNone/>
            </a:pPr>
            <a:r>
              <a:rPr lang="cs-CZ" sz="2400" dirty="0" smtClean="0">
                <a:latin typeface="Candara" pitchFamily="34" charset="0"/>
              </a:rPr>
              <a:t>Ročník: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6. ročník</a:t>
            </a:r>
          </a:p>
          <a:p>
            <a:pPr indent="0">
              <a:buNone/>
            </a:pPr>
            <a:endParaRPr lang="cs-CZ" sz="2400" dirty="0" smtClean="0">
              <a:latin typeface="Candara" pitchFamily="34" charset="0"/>
            </a:endParaRPr>
          </a:p>
          <a:p>
            <a:pPr indent="0">
              <a:buNone/>
            </a:pPr>
            <a:r>
              <a:rPr lang="cs-CZ" sz="2400" dirty="0" smtClean="0">
                <a:latin typeface="Candara" pitchFamily="34" charset="0"/>
              </a:rPr>
              <a:t>Materiál ověřen: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Candara" pitchFamily="34" charset="0"/>
              </a:rPr>
              <a:t>8.2. 2012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778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– STAROVĚK - EGYPT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• vládci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• hrobky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• mumie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• umění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• písmo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109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VLÁDCI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Vládce Egypta byl –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FARAON.</a:t>
            </a:r>
          </a:p>
          <a:p>
            <a:pPr indent="0">
              <a:buNone/>
            </a:pPr>
            <a:r>
              <a:rPr lang="cs-CZ" dirty="0" smtClean="0"/>
              <a:t>      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obr.2  </a:t>
            </a: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     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ÚKOL: Označ na obrázcích osobu faraona.</a:t>
            </a:r>
            <a:r>
              <a:rPr lang="cs-CZ" dirty="0" smtClean="0"/>
              <a:t>                                                                                         </a:t>
            </a:r>
          </a:p>
          <a:p>
            <a:pPr indent="0">
              <a:buNone/>
            </a:pPr>
            <a:r>
              <a:rPr lang="cs-CZ" sz="9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                   obr.1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778" y="2060848"/>
            <a:ext cx="2592288" cy="3723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2365254" cy="2713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88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Hrobky faraonů byly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pyramidy.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 3 -7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Měly tvar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jehlanu.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Nejstarší byly stupňovité, později se stavěly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hladké.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Socha hlídající pyramidu byla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sfinga.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3" name="Picture 9" descr="C:\Users\Ucitel\AppData\Local\Microsoft\Windows\Temporary Internet Files\Content.IE5\E8FGSYTL\MP900400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47" y="654627"/>
            <a:ext cx="216024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XMOCKDW3\MP9004007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18723"/>
            <a:ext cx="3102848" cy="2482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JI25TJL0\MP9004333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220" y="689865"/>
            <a:ext cx="2308030" cy="173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ZH06RDPF\MP9004007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220" y="2759861"/>
            <a:ext cx="2308029" cy="184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itel\AppData\Local\Microsoft\Windows\Temporary Internet Files\Content.IE5\2BJ649U4\MP9004007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59" y="2636912"/>
            <a:ext cx="216235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20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dirty="0" smtClean="0"/>
              <a:t>MUMIE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pPr indent="0">
              <a:buNone/>
            </a:pPr>
            <a:endParaRPr lang="cs-CZ" sz="26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Egypťané věřili v - </a:t>
            </a:r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POSMRTNÝ ŽIVOT</a:t>
            </a:r>
            <a:r>
              <a:rPr lang="cs-CZ" sz="1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                                                                                                                  </a:t>
            </a:r>
            <a:r>
              <a:rPr lang="cs-CZ" sz="1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Obr.22</a:t>
            </a:r>
          </a:p>
          <a:p>
            <a:pPr indent="0">
              <a:buNone/>
            </a:pPr>
            <a:endParaRPr lang="cs-CZ" sz="10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Mrtvá těla lidí a posvátných zvířat mumifikovali - </a:t>
            </a:r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MUMIE.</a:t>
            </a:r>
          </a:p>
          <a:p>
            <a:pPr indent="0">
              <a:buNone/>
            </a:pPr>
            <a:endParaRPr lang="cs-CZ" sz="26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Mumie se dávali do schránky - </a:t>
            </a:r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SARKOFÁG.</a:t>
            </a: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</a:p>
          <a:p>
            <a:pPr indent="0">
              <a:buNone/>
            </a:pPr>
            <a:endParaRPr lang="cs-CZ" sz="26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Vnitřní orgány ukládali do nádob - </a:t>
            </a:r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KANOPA</a:t>
            </a: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indent="0">
              <a:buNone/>
            </a:pPr>
            <a:endParaRPr lang="cs-CZ" sz="26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6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2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indent="0">
              <a:buNone/>
            </a:pP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obr.8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     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Obr.9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                        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obr.10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indent="0">
              <a:buNone/>
            </a:pPr>
            <a:endParaRPr lang="cs-CZ" sz="9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indent="0">
              <a:buNone/>
            </a:pPr>
            <a:endParaRPr lang="cs-CZ" sz="9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9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0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0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0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r>
              <a:rPr lang="cs-CZ" sz="16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: spoj označení předmětů s obrázkem.</a:t>
            </a:r>
          </a:p>
          <a:p>
            <a:pPr indent="0">
              <a:buNone/>
            </a:pPr>
            <a:endParaRPr lang="cs-CZ" sz="16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23313"/>
            <a:ext cx="1999958" cy="1709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9" y="3683604"/>
            <a:ext cx="2520280" cy="1830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3699379"/>
            <a:ext cx="1209977" cy="1833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72816"/>
            <a:ext cx="2123663" cy="1277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56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Umění znázorňovalo např. bohy, egyptské vládce, náboženské výjevy či obrázky z denního života.   </a:t>
            </a:r>
            <a:r>
              <a:rPr lang="cs-CZ" sz="9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Obr.11-21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OU02DS4U\MP9004007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889796"/>
            <a:ext cx="1252330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E8FGSYTL\MP9004027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050" y="2780928"/>
            <a:ext cx="2055480" cy="164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ZH06RDPF\MP9004032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56987"/>
            <a:ext cx="1425122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itel\AppData\Local\Microsoft\Windows\Temporary Internet Files\Content.IE5\JIKT1VOP\MP9004013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549" y="4701542"/>
            <a:ext cx="1212981" cy="181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E8FGSYTL\MP9004007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89900"/>
            <a:ext cx="1444430" cy="216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citel\AppData\Local\Microsoft\Windows\Temporary Internet Files\Content.IE5\JI25TJL0\MP9004032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66" y="4581128"/>
            <a:ext cx="1373612" cy="205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citel\AppData\Local\Microsoft\Windows\Temporary Internet Files\Content.IE5\2BJ649U4\MC9004366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66" y="2577777"/>
            <a:ext cx="590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Ucitel\AppData\Local\Microsoft\Windows\Temporary Internet Files\Content.IE5\ABKNDTY7\MC9004366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752" y="2606488"/>
            <a:ext cx="6350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citel\AppData\Local\Microsoft\Windows\Temporary Internet Files\Content.IE5\8NWSSWIC\MC9004366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257" y="2593075"/>
            <a:ext cx="57150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Ucitel\AppData\Local\Microsoft\Windows\Temporary Internet Files\Content.IE5\ZW1B2A44\MC90043664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36898"/>
            <a:ext cx="73977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Ucitel\AppData\Local\Microsoft\Windows\Temporary Internet Files\Content.IE5\ZQDVG2MH\MC90043665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64349"/>
            <a:ext cx="5397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16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•Egypťané používali obrázkové písmo –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HIEROGLYFY.</a:t>
            </a:r>
          </a:p>
          <a:p>
            <a:pPr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•Psali na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PAPYRUS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, který byl vyroben z listů šáchoru. </a:t>
            </a:r>
          </a:p>
          <a:p>
            <a:pPr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•Písemné záznamy vytesávali také do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KAMENE.</a:t>
            </a:r>
          </a:p>
          <a:p>
            <a:pPr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obr.24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titul </a:t>
            </a:r>
            <a:r>
              <a:rPr lang="cs-CZ" sz="120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panovníka               </a:t>
            </a:r>
            <a:r>
              <a:rPr lang="cs-CZ" sz="90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obr.25 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znak </a:t>
            </a:r>
            <a:r>
              <a:rPr lang="cs-CZ" sz="120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Tutanchamona                  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obr.26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znak </a:t>
            </a:r>
            <a:r>
              <a:rPr lang="cs-CZ" sz="1200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Thutmose</a:t>
            </a: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obr. 23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 šáchor  </a:t>
            </a:r>
          </a:p>
          <a:p>
            <a:pPr indent="0">
              <a:buNone/>
            </a:pP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</p:txBody>
      </p:sp>
      <p:pic>
        <p:nvPicPr>
          <p:cNvPr id="5173" name="Picture 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60242"/>
            <a:ext cx="1873095" cy="249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75" name="Picture 5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3284984"/>
            <a:ext cx="1181100" cy="285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76" name="Picture 5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06428"/>
            <a:ext cx="238125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77" name="Picture 5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65004"/>
            <a:ext cx="1672895" cy="2492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171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TEST – Vyber správnou odpověď.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2400" dirty="0" smtClean="0"/>
              <a:t>1. Vládce Egypta byl:     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KRÁL               FARAON              CÍSAŘ</a:t>
            </a:r>
          </a:p>
          <a:p>
            <a:pPr indent="0">
              <a:buNone/>
            </a:pPr>
            <a:endParaRPr lang="cs-CZ" sz="2400" dirty="0" smtClean="0"/>
          </a:p>
          <a:p>
            <a:pPr indent="0">
              <a:buNone/>
            </a:pPr>
            <a:r>
              <a:rPr lang="cs-CZ" sz="2400" dirty="0" smtClean="0"/>
              <a:t>2. Egyptská hrobka byla:  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PYRAMIDA           URNA           HROB</a:t>
            </a:r>
          </a:p>
          <a:p>
            <a:pPr indent="0">
              <a:buNone/>
            </a:pPr>
            <a:endParaRPr lang="cs-CZ" sz="2400" dirty="0"/>
          </a:p>
          <a:p>
            <a:pPr indent="0">
              <a:buNone/>
            </a:pPr>
            <a:r>
              <a:rPr lang="cs-CZ" sz="2400" dirty="0" smtClean="0"/>
              <a:t>3. Mrtvý byl:   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OBLEČENÝ          OBUTÝ             MUMIFIKOVANÝ </a:t>
            </a:r>
          </a:p>
          <a:p>
            <a:pPr indent="0">
              <a:buNone/>
            </a:pPr>
            <a:endParaRPr lang="cs-CZ" sz="2400" dirty="0"/>
          </a:p>
          <a:p>
            <a:pPr indent="0">
              <a:buNone/>
            </a:pPr>
            <a:r>
              <a:rPr lang="cs-CZ" sz="2400" dirty="0"/>
              <a:t>4</a:t>
            </a:r>
            <a:r>
              <a:rPr lang="cs-CZ" sz="2400" dirty="0" smtClean="0"/>
              <a:t>. Mrtvý byl uložen v: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RAKVI               KRABICI         SARKOFÁGU</a:t>
            </a:r>
          </a:p>
          <a:p>
            <a:pPr indent="0">
              <a:buNone/>
            </a:pPr>
            <a:endParaRPr lang="cs-CZ" sz="2400" dirty="0"/>
          </a:p>
          <a:p>
            <a:pPr indent="0">
              <a:buNone/>
            </a:pPr>
            <a:r>
              <a:rPr lang="cs-CZ" sz="2400" dirty="0"/>
              <a:t>5</a:t>
            </a:r>
            <a:r>
              <a:rPr lang="cs-CZ" sz="2400" dirty="0" smtClean="0"/>
              <a:t>. Egypťané věřili v: 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BOHY           TRPASLÍKY                 ELFY</a:t>
            </a:r>
          </a:p>
          <a:p>
            <a:pPr indent="0">
              <a:buNone/>
            </a:pP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r>
              <a:rPr lang="cs-CZ" sz="2400" dirty="0"/>
              <a:t>6</a:t>
            </a:r>
            <a:r>
              <a:rPr lang="cs-CZ" sz="2400" dirty="0" smtClean="0"/>
              <a:t>. Egyptské písmo byly:  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ZNAKY       HIEROGLYFY           ČÁRY </a:t>
            </a:r>
            <a:r>
              <a:rPr lang="cs-CZ" sz="2400" dirty="0" smtClean="0"/>
              <a:t>                                       </a:t>
            </a:r>
            <a:endParaRPr lang="cs-CZ" sz="2400" dirty="0"/>
          </a:p>
        </p:txBody>
      </p:sp>
      <p:sp>
        <p:nvSpPr>
          <p:cNvPr id="5" name="Veselý obličej 4"/>
          <p:cNvSpPr/>
          <p:nvPr/>
        </p:nvSpPr>
        <p:spPr>
          <a:xfrm>
            <a:off x="5739490" y="1916832"/>
            <a:ext cx="385192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5765831" y="5558064"/>
            <a:ext cx="385192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491880" y="4797152"/>
            <a:ext cx="385192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585756" y="4077072"/>
            <a:ext cx="385192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236296" y="3356992"/>
            <a:ext cx="385192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4567560" y="2636912"/>
            <a:ext cx="385192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7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cs.wikipedia.org/wiki/Soubor:GD-EG-Caire-Mus%C3%A9e017.JPG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cs.wikipedia.org/wiki/Soubor:Niu_anu_v.jpg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3 – 7 – www.office.microsoft.com</a:t>
            </a: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8 -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cs.wikipedia.org/wiki/Soubor:CanopicJarsOfNeskhons-BritishMuseum-August21-08.jpg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9 -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cs.wikipedia.org/wiki/Soubor:Mummy_at_British_Museum.jpg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Obr.10 -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cs.wikipedia.org/wiki/Soubor:Egypte_louvre_004.jpg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Obr.11 – 21 </a:t>
            </a:r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40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pPr indent="0">
              <a:buNone/>
            </a:pPr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22 -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cs.wikipedia.org/wiki/Soubor:Louvre_egyptologie_21.jpg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23 -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cs.wikipedia.org/wiki/Soubor:Cyperus_papyrus_detail_03_by_Line1.JPG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24 -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http://cs.wikipedia.org/wiki/Soubor:Egyptian_Museum_-_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hieroglyph_with_cartouche2.jpg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25 -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cs.wikipedia.org/wiki/Soubor:Tut_cartouche_infofocalpoint.gif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Obr.26 -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cs.wikipedia.org/wiki/Soubor:GD-EG-Karnak040.JPG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95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237</TotalTime>
  <Words>420</Words>
  <Application>Microsoft Office PowerPoint</Application>
  <PresentationFormat>Předvádění na obrazovce (4:3)</PresentationFormat>
  <Paragraphs>126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ANOTACE</vt:lpstr>
      <vt:lpstr>OBSAH – STAROVĚK - EGYPT</vt:lpstr>
      <vt:lpstr>VLÁDCI</vt:lpstr>
      <vt:lpstr>HROBKY</vt:lpstr>
      <vt:lpstr>MUMIE</vt:lpstr>
      <vt:lpstr>UMĚNÍ</vt:lpstr>
      <vt:lpstr>PÍSMO</vt:lpstr>
      <vt:lpstr>TEST – Vyber správnou odpověď.</vt:lpstr>
      <vt:lpstr>ZDROJ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Markéta Březinová</cp:lastModifiedBy>
  <cp:revision>53</cp:revision>
  <dcterms:created xsi:type="dcterms:W3CDTF">2012-02-08T10:22:59Z</dcterms:created>
  <dcterms:modified xsi:type="dcterms:W3CDTF">2013-03-20T13:33:41Z</dcterms:modified>
</cp:coreProperties>
</file>