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VY_32_INOVACE_D_06_PŘEVRAT ÚNORU 1948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Kaderová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PŘEVRAT V ÚNORU 1948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277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ScaleX="100765" custScaleY="9635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1530" custScaleY="109121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3909" y="0"/>
          <a:ext cx="3339802" cy="333980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22081" y="0"/>
          <a:ext cx="6268294" cy="33398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: Základní škola praktická a mateřská škola Toužim, příspěvková organizace</a:t>
          </a:r>
          <a:endParaRPr lang="cs-CZ" sz="2000" kern="1200" dirty="0"/>
        </a:p>
      </dsp:txBody>
      <dsp:txXfrm>
        <a:off x="1622081" y="0"/>
        <a:ext cx="6268294" cy="534368"/>
      </dsp:txXfrm>
    </dsp:sp>
    <dsp:sp modelId="{A52A0455-90FF-4808-ABD0-F02540D31D5A}">
      <dsp:nvSpPr>
        <dsp:cNvPr id="0" name=""/>
        <dsp:cNvSpPr/>
      </dsp:nvSpPr>
      <dsp:spPr>
        <a:xfrm>
          <a:off x="326769" y="534368"/>
          <a:ext cx="2638443" cy="26384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2081" y="582467"/>
          <a:ext cx="6298798" cy="25422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Kaderová</a:t>
          </a:r>
          <a:endParaRPr lang="cs-CZ" sz="2000" kern="1200" dirty="0"/>
        </a:p>
      </dsp:txBody>
      <dsp:txXfrm>
        <a:off x="1622081" y="582467"/>
        <a:ext cx="6298798" cy="514885"/>
      </dsp:txXfrm>
    </dsp:sp>
    <dsp:sp modelId="{313FC574-E1CD-4FB4-B054-0B805CE0447D}">
      <dsp:nvSpPr>
        <dsp:cNvPr id="0" name=""/>
        <dsp:cNvSpPr/>
      </dsp:nvSpPr>
      <dsp:spPr>
        <a:xfrm>
          <a:off x="677448" y="1068736"/>
          <a:ext cx="1937085" cy="19370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98171" y="980395"/>
          <a:ext cx="6346618" cy="21137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VY_32_INOVACE_D_06_PŘEVRAT ÚNORU 1948</a:t>
          </a:r>
          <a:endParaRPr lang="cs-CZ" sz="2000" kern="1200" dirty="0"/>
        </a:p>
      </dsp:txBody>
      <dsp:txXfrm>
        <a:off x="1598171" y="980395"/>
        <a:ext cx="6346618" cy="583108"/>
      </dsp:txXfrm>
    </dsp:sp>
    <dsp:sp modelId="{FFC9F71D-1B4F-4AD9-A4A6-86ADEFC8AF5C}">
      <dsp:nvSpPr>
        <dsp:cNvPr id="0" name=""/>
        <dsp:cNvSpPr/>
      </dsp:nvSpPr>
      <dsp:spPr>
        <a:xfrm>
          <a:off x="1028127" y="1603104"/>
          <a:ext cx="1235726" cy="12357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98171" y="1604723"/>
          <a:ext cx="6250979" cy="12357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PŘEVRAT V ÚNORU 1948</a:t>
          </a:r>
          <a:endParaRPr lang="cs-CZ" sz="2000" kern="1200" dirty="0"/>
        </a:p>
      </dsp:txBody>
      <dsp:txXfrm>
        <a:off x="1598171" y="1604723"/>
        <a:ext cx="6250979" cy="534368"/>
      </dsp:txXfrm>
    </dsp:sp>
    <dsp:sp modelId="{EE85B701-7295-41C0-BA7A-34D3756A2AE6}">
      <dsp:nvSpPr>
        <dsp:cNvPr id="0" name=""/>
        <dsp:cNvSpPr/>
      </dsp:nvSpPr>
      <dsp:spPr>
        <a:xfrm>
          <a:off x="1378806" y="2137473"/>
          <a:ext cx="534368" cy="5343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45991" y="2137473"/>
          <a:ext cx="6250979" cy="534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645991" y="2137473"/>
        <a:ext cx="6250979" cy="534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30010041"/>
              </p:ext>
            </p:extLst>
          </p:nvPr>
        </p:nvGraphicFramePr>
        <p:xfrm>
          <a:off x="611560" y="620688"/>
          <a:ext cx="7920880" cy="333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sz="3200" dirty="0">
                <a:solidFill>
                  <a:schemeClr val="bg1"/>
                </a:solidFill>
              </a:rPr>
              <a:t>Druh učebního materiálu: </a:t>
            </a:r>
            <a:r>
              <a:rPr lang="cs-CZ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Prezentace na interaktivní tabuli.</a:t>
            </a:r>
          </a:p>
          <a:p>
            <a:pPr marL="109728" indent="0">
              <a:buNone/>
            </a:pPr>
            <a:r>
              <a:rPr lang="cs-CZ" sz="3200" dirty="0">
                <a:solidFill>
                  <a:schemeClr val="bg2">
                    <a:lumMod val="10000"/>
                  </a:schemeClr>
                </a:solidFill>
              </a:rPr>
              <a:t>Anotace: </a:t>
            </a:r>
            <a:r>
              <a:rPr lang="cs-CZ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Prezentace slouží k výkladu nebo procvičení </a:t>
            </a:r>
            <a:r>
              <a:rPr lang="cs-CZ" sz="32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učiva o událostech v únoru 1948 – PŘEVRAT V ÚNORU 1948.</a:t>
            </a:r>
          </a:p>
          <a:p>
            <a:pPr marL="109728" indent="0"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Očekávaný </a:t>
            </a:r>
            <a:r>
              <a:rPr lang="cs-CZ" sz="3200" dirty="0">
                <a:solidFill>
                  <a:schemeClr val="bg2">
                    <a:lumMod val="10000"/>
                  </a:schemeClr>
                </a:solidFill>
              </a:rPr>
              <a:t>výstup: </a:t>
            </a:r>
            <a:r>
              <a:rPr lang="cs-CZ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Seznámit se s učivem, upevnit </a:t>
            </a:r>
            <a:r>
              <a:rPr lang="cs-CZ" sz="32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</a:t>
            </a:r>
            <a:r>
              <a:rPr lang="cs-CZ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prohloubit znalosti.</a:t>
            </a:r>
          </a:p>
          <a:p>
            <a:pPr marL="109728" indent="0">
              <a:buNone/>
            </a:pPr>
            <a:r>
              <a:rPr lang="cs-CZ" sz="3200" dirty="0">
                <a:solidFill>
                  <a:schemeClr val="bg2">
                    <a:lumMod val="10000"/>
                  </a:schemeClr>
                </a:solidFill>
              </a:rPr>
              <a:t>Ročník:</a:t>
            </a:r>
            <a:r>
              <a:rPr lang="cs-CZ" sz="3200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32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9. </a:t>
            </a:r>
            <a:r>
              <a:rPr lang="cs-CZ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ročník ZŠP</a:t>
            </a:r>
          </a:p>
          <a:p>
            <a:pPr marL="109728" indent="0">
              <a:buNone/>
            </a:pPr>
            <a:r>
              <a:rPr lang="cs-CZ" sz="3200" dirty="0">
                <a:solidFill>
                  <a:schemeClr val="bg2">
                    <a:lumMod val="10000"/>
                  </a:schemeClr>
                </a:solidFill>
              </a:rPr>
              <a:t>Materiál ověřen</a:t>
            </a: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cs-CZ" sz="3200" i="1" dirty="0" smtClean="0"/>
              <a:t>28.2. 2012</a:t>
            </a:r>
            <a:endParaRPr lang="cs-CZ" sz="3200" i="1" dirty="0"/>
          </a:p>
          <a:p>
            <a:pPr>
              <a:buFont typeface="Wingdings" pitchFamily="2" charset="2"/>
              <a:buChar char="Ø"/>
            </a:pP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OBSAH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NÁRODNÍ FRONTA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VÍTĚZNÁ MOCNOST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OHROŽENÍ DEMOKRACIE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DEMISE MINISTRŮ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NASTOLENÍ TOTALITNÍ MOCI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0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NÁRODNÍ FRONTA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Politické strany se po II.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větové válce sdružily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 NÁRODNÍ FRONTĚ: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Komunistická strana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Národně socialistická strana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Sociálně demokratická strana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Lidová strana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Slovenská demokratická strana</a:t>
            </a:r>
          </a:p>
          <a:p>
            <a:pPr marL="36576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45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VÍTĚZNÁ MOCNOST - SSSR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" indent="0">
              <a:buNone/>
            </a:pPr>
            <a:r>
              <a:rPr lang="cs-CZ" dirty="0" smtClean="0"/>
              <a:t>Komunistická strana (KSČ) usiluje o vedení v </a:t>
            </a:r>
            <a:r>
              <a:rPr lang="cs-CZ" dirty="0" smtClean="0">
                <a:solidFill>
                  <a:srgbClr val="FF0000"/>
                </a:solidFill>
              </a:rPr>
              <a:t>NÁRODNÍ FRONTĚ  </a:t>
            </a:r>
          </a:p>
          <a:p>
            <a:pPr marL="36576" indent="0">
              <a:buNone/>
            </a:pPr>
            <a:r>
              <a:rPr lang="cs-CZ" dirty="0" smtClean="0"/>
              <a:t>a celého </a:t>
            </a:r>
            <a:r>
              <a:rPr lang="cs-CZ" dirty="0" smtClean="0">
                <a:solidFill>
                  <a:srgbClr val="FF0000"/>
                </a:solidFill>
              </a:rPr>
              <a:t>STÁTU</a:t>
            </a:r>
            <a:r>
              <a:rPr lang="cs-CZ" dirty="0" smtClean="0"/>
              <a:t>.</a:t>
            </a:r>
          </a:p>
          <a:p>
            <a:pPr marL="36576" indent="0">
              <a:buNone/>
            </a:pPr>
            <a:endParaRPr lang="cs-CZ" dirty="0" smtClean="0"/>
          </a:p>
          <a:p>
            <a:pPr marL="36576" indent="0">
              <a:buNone/>
            </a:pPr>
            <a:endParaRPr lang="cs-CZ" dirty="0"/>
          </a:p>
          <a:p>
            <a:pPr marL="36576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KSČ</a:t>
            </a:r>
            <a:r>
              <a:rPr lang="cs-CZ" dirty="0" smtClean="0"/>
              <a:t> se opírá o vítěznou moc </a:t>
            </a:r>
            <a:r>
              <a:rPr lang="cs-CZ" dirty="0" smtClean="0">
                <a:solidFill>
                  <a:srgbClr val="FF0000"/>
                </a:solidFill>
              </a:rPr>
              <a:t>SOVĚTSKÉHO SVAZU</a:t>
            </a:r>
            <a:r>
              <a:rPr lang="cs-CZ" dirty="0" smtClean="0"/>
              <a:t>, </a:t>
            </a:r>
          </a:p>
          <a:p>
            <a:pPr marL="36576" indent="0">
              <a:buNone/>
            </a:pPr>
            <a:r>
              <a:rPr lang="cs-CZ" dirty="0" smtClean="0"/>
              <a:t>který je vnímán jako </a:t>
            </a:r>
          </a:p>
          <a:p>
            <a:pPr marL="36576" indent="0">
              <a:buNone/>
            </a:pPr>
            <a:r>
              <a:rPr lang="cs-CZ" dirty="0" smtClean="0"/>
              <a:t>osvoboditelská země.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58030"/>
            <a:ext cx="324036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96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OHROŽENÍ DEMOKRACIE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smtClean="0"/>
              <a:t>V roce 1948 je jasné, že KSČ se chystá převzít moc ve státě.</a:t>
            </a:r>
          </a:p>
          <a:p>
            <a:pPr marL="36576" indent="0">
              <a:buNone/>
            </a:pPr>
            <a:r>
              <a:rPr lang="cs-CZ" dirty="0" smtClean="0"/>
              <a:t>Tím je ohrožená demokracie v zemi.</a:t>
            </a:r>
          </a:p>
          <a:p>
            <a:pPr marL="36576" indent="0">
              <a:buNone/>
            </a:pPr>
            <a:endParaRPr lang="cs-CZ" dirty="0"/>
          </a:p>
          <a:p>
            <a:pPr marL="36576" indent="0">
              <a:buNone/>
            </a:pPr>
            <a:endParaRPr lang="cs-CZ" dirty="0" smtClean="0"/>
          </a:p>
          <a:p>
            <a:pPr marL="36576" indent="0">
              <a:buNone/>
            </a:pPr>
            <a:endParaRPr lang="cs-CZ" dirty="0"/>
          </a:p>
          <a:p>
            <a:pPr marL="36576" indent="0">
              <a:buNone/>
            </a:pPr>
            <a:r>
              <a:rPr lang="cs-CZ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                 Představitel KSČ </a:t>
            </a:r>
          </a:p>
          <a:p>
            <a:pPr marL="36576" indent="0">
              <a:buNone/>
            </a:pPr>
            <a:r>
              <a:rPr lang="cs-CZ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             KLEMENT </a:t>
            </a:r>
            <a:r>
              <a:rPr lang="cs-CZ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GOTTWALD</a:t>
            </a:r>
            <a:endParaRPr lang="cs-CZ" sz="20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2344957" cy="3052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17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DEMISE MINISTRŮ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smtClean="0"/>
              <a:t>Nekomunističtí ministři podávají demisi.</a:t>
            </a:r>
          </a:p>
          <a:p>
            <a:pPr marL="36576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25. ÚNORA 1948 PREZIDENT BENEŠ USTUPUJE TLAKU KOMUNISTŮ A DEMISI PŘIJÍMÁ.</a:t>
            </a:r>
          </a:p>
          <a:p>
            <a:pPr marL="36576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36576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36576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</a:t>
            </a:r>
            <a:r>
              <a:rPr lang="cs-CZ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prezident EDVARD BENEŠ</a:t>
            </a:r>
            <a:endParaRPr lang="cs-CZ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12976"/>
            <a:ext cx="2434010" cy="3427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72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NASTOLENÍ TOTALITNÍ MOCI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 algn="ctr">
              <a:buNone/>
            </a:pPr>
            <a:r>
              <a:rPr lang="cs-CZ" dirty="0" smtClean="0"/>
              <a:t>Komunisté se dostávají k moci.</a:t>
            </a:r>
          </a:p>
          <a:p>
            <a:pPr marL="36576" indent="0" algn="ctr">
              <a:buNone/>
            </a:pPr>
            <a:r>
              <a:rPr lang="cs-CZ" dirty="0" smtClean="0"/>
              <a:t>Prezidentem republiky se stává komunistický představitel </a:t>
            </a:r>
            <a:r>
              <a:rPr lang="cs-CZ" smtClean="0"/>
              <a:t>KLEMENT </a:t>
            </a:r>
            <a:r>
              <a:rPr lang="cs-CZ" smtClean="0"/>
              <a:t>GOTTWALD</a:t>
            </a:r>
            <a:r>
              <a:rPr lang="cs-CZ" dirty="0" smtClean="0"/>
              <a:t>.</a:t>
            </a:r>
          </a:p>
          <a:p>
            <a:pPr marL="36576" indent="0" algn="ctr">
              <a:buNone/>
            </a:pPr>
            <a:r>
              <a:rPr lang="cs-CZ" dirty="0" smtClean="0"/>
              <a:t>V Československu je nastolena vláda jedné strany, tzv. totalitní vláda.</a:t>
            </a:r>
          </a:p>
          <a:p>
            <a:pPr marL="36576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TOTALITNÍ MOC = NEDEMOKRATICKÁ </a:t>
            </a: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654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LUDEK.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12.9.2012]. Dostupný na WWW: &lt;http://cs.wikipedia.org/wiki/Soubor:Hlavni_ukoly_volebniho_programu_Narodni_fronty_1986-1990.jpg&gt;. </a:t>
            </a:r>
            <a:endParaRPr lang="cs-CZ" sz="1600" dirty="0" smtClean="0"/>
          </a:p>
          <a:p>
            <a:r>
              <a:rPr lang="cs-CZ" sz="1600" dirty="0"/>
              <a:t>BUNDESARCHIV, BILD 183-R90009 / CC-BY-SA.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15.9.2012]. Dostupný na WWW: &lt;http://cs.wikipedia.org/wiki/Soubor:Gottwald_from_Bundesarchiv_Bild_183-R90009,_Budapest,_II._Weltfestspiele,_Festumzug,_tschechische_Delegation.jpg&gt;. 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JANDA</a:t>
            </a:r>
            <a:r>
              <a:rPr lang="cs-CZ" sz="1600" dirty="0"/>
              <a:t>, František.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[online</a:t>
            </a:r>
            <a:r>
              <a:rPr lang="cs-CZ" sz="1600" dirty="0"/>
              <a:t>]. [cit. 4.9.2012]. Dostupný na WWW: &lt;http://cs.wikipedia.org/wiki/Soubor:Edvard_Bene%C5%A1_na_n%C3%A1v%C5%A1t%C4%9Bv%C4%9B.JPG&gt;. </a:t>
            </a:r>
            <a:endParaRPr lang="cs-CZ" sz="1600" dirty="0" smtClean="0"/>
          </a:p>
          <a:p>
            <a:pPr marL="36576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18645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192</TotalTime>
  <Words>329</Words>
  <Application>Microsoft Office PowerPoint</Application>
  <PresentationFormat>Předvádění na obrazovce (4:3)</PresentationFormat>
  <Paragraphs>57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Technický</vt:lpstr>
      <vt:lpstr>Prezentace aplikace PowerPoint</vt:lpstr>
      <vt:lpstr>ANOTACE</vt:lpstr>
      <vt:lpstr>OBSAH</vt:lpstr>
      <vt:lpstr>NÁRODNÍ FRONTA</vt:lpstr>
      <vt:lpstr>VÍTĚZNÁ MOCNOST - SSSR</vt:lpstr>
      <vt:lpstr>OHROŽENÍ DEMOKRACIE</vt:lpstr>
      <vt:lpstr>DEMISE MINISTRŮ</vt:lpstr>
      <vt:lpstr>NASTOLENÍ TOTALITNÍ MOCI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Markéta Březinová</cp:lastModifiedBy>
  <cp:revision>40</cp:revision>
  <dcterms:created xsi:type="dcterms:W3CDTF">2011-06-20T10:40:08Z</dcterms:created>
  <dcterms:modified xsi:type="dcterms:W3CDTF">2013-03-20T13:31:03Z</dcterms:modified>
</cp:coreProperties>
</file>