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3" r:id="rId9"/>
    <p:sldId id="264" r:id="rId10"/>
    <p:sldId id="266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2" autoAdjust="0"/>
    <p:restoredTop sz="93918" autoAdjust="0"/>
  </p:normalViewPr>
  <p:slideViewPr>
    <p:cSldViewPr>
      <p:cViewPr>
        <p:scale>
          <a:sx n="100" d="100"/>
          <a:sy n="100" d="100"/>
        </p:scale>
        <p:origin x="-162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 SLOHU GOTICKÉM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D _10_O SLOHU GOTICKÉM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87028" cy="31870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7899" y="0"/>
          <a:ext cx="6399374" cy="31870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577899" y="0"/>
        <a:ext cx="6399374" cy="509924"/>
      </dsp:txXfrm>
    </dsp:sp>
    <dsp:sp modelId="{A52A0455-90FF-4808-ABD0-F02540D31D5A}">
      <dsp:nvSpPr>
        <dsp:cNvPr id="0" name=""/>
        <dsp:cNvSpPr/>
      </dsp:nvSpPr>
      <dsp:spPr>
        <a:xfrm>
          <a:off x="334637" y="509924"/>
          <a:ext cx="2517752" cy="25177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93514" y="509924"/>
          <a:ext cx="6399374" cy="2517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Kaderová</a:t>
          </a:r>
          <a:endParaRPr lang="cs-CZ" sz="2000" kern="1200" dirty="0"/>
        </a:p>
      </dsp:txBody>
      <dsp:txXfrm>
        <a:off x="1593514" y="509924"/>
        <a:ext cx="6399374" cy="509924"/>
      </dsp:txXfrm>
    </dsp:sp>
    <dsp:sp modelId="{313FC574-E1CD-4FB4-B054-0B805CE0447D}">
      <dsp:nvSpPr>
        <dsp:cNvPr id="0" name=""/>
        <dsp:cNvSpPr/>
      </dsp:nvSpPr>
      <dsp:spPr>
        <a:xfrm>
          <a:off x="669275" y="1019848"/>
          <a:ext cx="1848476" cy="18484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3514" y="1019848"/>
          <a:ext cx="6399374" cy="1848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 D _10_O SLOHU GOTICKÉM</a:t>
          </a:r>
          <a:endParaRPr lang="cs-CZ" sz="2000" kern="1200" dirty="0"/>
        </a:p>
      </dsp:txBody>
      <dsp:txXfrm>
        <a:off x="1593514" y="1019848"/>
        <a:ext cx="6399374" cy="509924"/>
      </dsp:txXfrm>
    </dsp:sp>
    <dsp:sp modelId="{FFC9F71D-1B4F-4AD9-A4A6-86ADEFC8AF5C}">
      <dsp:nvSpPr>
        <dsp:cNvPr id="0" name=""/>
        <dsp:cNvSpPr/>
      </dsp:nvSpPr>
      <dsp:spPr>
        <a:xfrm>
          <a:off x="1003913" y="1529773"/>
          <a:ext cx="1179200" cy="11792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4558" y="1531318"/>
          <a:ext cx="6399374" cy="117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 SLOHU GOTICKÉM</a:t>
          </a:r>
          <a:endParaRPr lang="cs-CZ" sz="2000" kern="1200" dirty="0"/>
        </a:p>
      </dsp:txBody>
      <dsp:txXfrm>
        <a:off x="1544558" y="1531318"/>
        <a:ext cx="6399374" cy="509924"/>
      </dsp:txXfrm>
    </dsp:sp>
    <dsp:sp modelId="{EE85B701-7295-41C0-BA7A-34D3756A2AE6}">
      <dsp:nvSpPr>
        <dsp:cNvPr id="0" name=""/>
        <dsp:cNvSpPr/>
      </dsp:nvSpPr>
      <dsp:spPr>
        <a:xfrm>
          <a:off x="1338551" y="2039697"/>
          <a:ext cx="509924" cy="50992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3514" y="2039697"/>
          <a:ext cx="6399374" cy="509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593514" y="2039697"/>
        <a:ext cx="6399374" cy="509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40157173"/>
              </p:ext>
            </p:extLst>
          </p:nvPr>
        </p:nvGraphicFramePr>
        <p:xfrm>
          <a:off x="539552" y="980728"/>
          <a:ext cx="7992888" cy="3187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i="1" dirty="0">
                <a:solidFill>
                  <a:schemeClr val="bg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i="1" dirty="0">
                <a:solidFill>
                  <a:schemeClr val="bg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slouží k výkladu nebo procvičení </a:t>
            </a:r>
            <a:r>
              <a:rPr lang="cs-CZ" i="1" dirty="0" smtClean="0">
                <a:solidFill>
                  <a:schemeClr val="bg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učiva - O SLOHU GOTICKÉM. </a:t>
            </a:r>
            <a:r>
              <a:rPr lang="cs-CZ" i="1" dirty="0">
                <a:solidFill>
                  <a:schemeClr val="bg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Součástí prezentace jsou jednoduché úkoly a krátký test.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bg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Očekávaný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výstup: </a:t>
            </a:r>
            <a:r>
              <a:rPr lang="cs-CZ" i="1" dirty="0">
                <a:solidFill>
                  <a:schemeClr val="bg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Seznámení s učivem, upevnění a prohloubení </a:t>
            </a:r>
            <a:r>
              <a:rPr lang="cs-CZ" i="1" dirty="0" smtClean="0">
                <a:solidFill>
                  <a:schemeClr val="bg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znalostí o slohu gotickém.</a:t>
            </a:r>
            <a:endParaRPr lang="cs-CZ" i="1" dirty="0">
              <a:solidFill>
                <a:schemeClr val="bg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i="1" dirty="0" smtClean="0">
                <a:solidFill>
                  <a:schemeClr val="bg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7. ročník ZŠP</a:t>
            </a:r>
            <a:endParaRPr lang="cs-CZ" i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Materiál ověřen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smtClean="0">
                <a:solidFill>
                  <a:schemeClr val="bg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14.3. 2012</a:t>
            </a:r>
            <a:endParaRPr lang="cs-CZ" i="1" dirty="0">
              <a:solidFill>
                <a:schemeClr val="bg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7873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OBSAH – O SLOHU GOTICKÉM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♠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ZNAKY GOTIKY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♠ STAVITELÉ GOTICKÉHO CHRÁMU   </a:t>
            </a:r>
          </a:p>
          <a:p>
            <a:pPr marL="0" indent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SVATÉHO VÍTA</a:t>
            </a:r>
          </a:p>
        </p:txBody>
      </p:sp>
    </p:spTree>
    <p:extLst>
      <p:ext uri="{BB962C8B-B14F-4D97-AF65-F5344CB8AC3E}">
        <p14:creationId xmlns:p14="http://schemas.microsoft.com/office/powerpoint/2010/main" val="1624160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ZNAKY GOTIKY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79500" indent="-998538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♣ </a:t>
            </a:r>
            <a:r>
              <a:rPr lang="cs-CZ" sz="3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LOMENÝ OBLOUK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</a:p>
          <a:p>
            <a:pPr marL="1079500" indent="-998538">
              <a:buNone/>
            </a:pP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</a:t>
            </a:r>
            <a:endParaRPr lang="cs-CZ" sz="9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79500" indent="-998538">
              <a:buNone/>
            </a:pP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Obr.1</a:t>
            </a:r>
            <a:r>
              <a:rPr lang="cs-CZ" sz="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Chrám svatého Jakuba v Brně</a:t>
            </a:r>
            <a:r>
              <a:rPr lang="cs-CZ" sz="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79500" indent="-998538">
              <a:buNone/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79500" indent="-998538">
              <a:buNone/>
            </a:pPr>
            <a:endParaRPr lang="cs-CZ" sz="9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79500" indent="-998538">
              <a:buNone/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79500" indent="-998538">
              <a:buNone/>
            </a:pPr>
            <a:endParaRPr lang="cs-CZ" sz="9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79500" indent="-998538">
              <a:buNone/>
            </a:pP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                                                                                                        obr.3</a:t>
            </a:r>
          </a:p>
          <a:p>
            <a:pPr marL="1079500" indent="-998538">
              <a:buNone/>
            </a:pPr>
            <a:r>
              <a:rPr lang="cs-CZ" sz="9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                 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Chrám svatého Víta v Praze</a:t>
            </a: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marL="1079500" indent="-998538">
              <a:buNone/>
            </a:pPr>
            <a:endParaRPr lang="cs-CZ" sz="9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79500" indent="-998538">
              <a:buNone/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79500" indent="-998538">
              <a:buNone/>
            </a:pPr>
            <a:endParaRPr lang="cs-CZ" sz="9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79500" indent="-998538">
              <a:buNone/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79500" indent="-998538">
              <a:buNone/>
            </a:pPr>
            <a:endParaRPr lang="cs-CZ" sz="9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79500" indent="-998538">
              <a:buNone/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079500" indent="-998538">
              <a:buNone/>
            </a:pPr>
            <a:r>
              <a:rPr lang="cs-CZ" sz="9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</a:t>
            </a:r>
          </a:p>
          <a:p>
            <a:pPr marL="1079500" indent="-998538">
              <a:buNone/>
            </a:pPr>
            <a:r>
              <a:rPr lang="cs-CZ" sz="9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</a:t>
            </a:r>
          </a:p>
          <a:p>
            <a:pPr marL="1079500" indent="-998538">
              <a:buNone/>
            </a:pPr>
            <a:r>
              <a:rPr lang="cs-CZ" sz="9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         obr.2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53775"/>
            <a:ext cx="3311376" cy="2483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0673" y="4221088"/>
            <a:ext cx="2873896" cy="2155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22012"/>
            <a:ext cx="1628547" cy="2451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1731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ZNAKY GOTIKY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♣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VYSOKÉ ŠTÍHLÉ VĚŽE</a:t>
            </a:r>
          </a:p>
          <a:p>
            <a:pPr marL="82296" indent="0">
              <a:buNone/>
            </a:pPr>
            <a:endParaRPr lang="cs-CZ" sz="9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Obr.4 -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Chrám svaté Barbory                       </a:t>
            </a: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obr.5 -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Chrám svatého Víta</a:t>
            </a:r>
            <a:endParaRPr lang="cs-CZ" sz="9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932931"/>
            <a:ext cx="3752162" cy="28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11062"/>
            <a:ext cx="3416112" cy="3382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7985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ZNAKY GOTIKY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♣ OPĚRNÝ SYSTÉM – vnitřní, vnější</a:t>
            </a:r>
          </a:p>
          <a:p>
            <a:pPr marL="82296" indent="0">
              <a:buNone/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obr.6  -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Chrám svatého Víta                      </a:t>
            </a:r>
          </a:p>
          <a:p>
            <a:pPr marL="82296" indent="0">
              <a:buNone/>
            </a:pPr>
            <a:r>
              <a:rPr lang="cs-CZ" sz="20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</a:t>
            </a: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82296" indent="0">
              <a:buNone/>
            </a:pPr>
            <a:r>
              <a:rPr lang="cs-CZ" sz="9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                </a:t>
            </a:r>
          </a:p>
          <a:p>
            <a:pPr marL="82296" indent="0">
              <a:buNone/>
            </a:pPr>
            <a:endParaRPr lang="cs-CZ" sz="9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                  obr.7 -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Chrám svaté Barbory</a:t>
            </a:r>
            <a:endParaRPr lang="cs-CZ" sz="9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780" y="2708920"/>
            <a:ext cx="3890864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770" y="3861048"/>
            <a:ext cx="3366542" cy="2411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110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ZNAKY GOTIKY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♣ KLENEBNÍ ŽEBRA</a:t>
            </a:r>
          </a:p>
          <a:p>
            <a:pPr marL="82296" indent="0">
              <a:buNone/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Obr.8 -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Chrám svaté Barbory                       </a:t>
            </a: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obr.9 -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Chrám svatého Víta</a:t>
            </a:r>
            <a:endParaRPr lang="cs-CZ" sz="9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737961"/>
            <a:ext cx="2664296" cy="354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63196"/>
            <a:ext cx="2715523" cy="3518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6802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ZNAKY GOTIKY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♣ KRUHOVÁ ZDOBENÁ OKNA - ROZETA</a:t>
            </a:r>
          </a:p>
          <a:p>
            <a:pPr marL="82296" indent="0">
              <a:buNone/>
            </a:pP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Obr.10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Rozeta v Paříži                                   </a:t>
            </a: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obr.11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Rozeta Itálii</a:t>
            </a:r>
            <a:endParaRPr lang="cs-CZ" sz="9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28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564904"/>
            <a:ext cx="3240360" cy="3300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564904"/>
            <a:ext cx="3096344" cy="3300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4978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STAVITELÉ GOTICKÉHO CHRÁMU SVATÉHO VÍTA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endParaRPr lang="cs-CZ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PETR PARLÉŘ        MATYÁŠ Z ARRASU</a:t>
            </a:r>
          </a:p>
          <a:p>
            <a:pPr marL="82296" indent="0">
              <a:buNone/>
            </a:pPr>
            <a:endParaRPr lang="cs-CZ" sz="9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900" dirty="0" smtClean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900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9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br.12                                                                                                                        obr.13</a:t>
            </a:r>
            <a:endParaRPr lang="cs-CZ" sz="9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84984"/>
            <a:ext cx="3186857" cy="3058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6111" y="3284984"/>
            <a:ext cx="3372709" cy="3057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5808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1. Znaky gotiky jsou (nesprávné škrtni):</a:t>
            </a:r>
          </a:p>
          <a:p>
            <a:pPr marL="82296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KRUHOVÝ PŮDORYS        LOMENÝ OBLOUK</a:t>
            </a:r>
          </a:p>
          <a:p>
            <a:pPr marL="82296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ŠTÍHLÉ VĚŽE       KOMÍN        KLENEBNÍ ŽEBRA</a:t>
            </a:r>
          </a:p>
          <a:p>
            <a:pPr marL="82296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OPĚRNÝ SYSTÉM      OKENICE      ROZETA</a:t>
            </a:r>
          </a:p>
          <a:p>
            <a:pPr marL="82296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2. Stavitelem gotických chrámů byl:</a:t>
            </a:r>
          </a:p>
          <a:p>
            <a:pPr marL="82296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PETR NOVÁK           PETR PARLÉŘ </a:t>
            </a:r>
          </a:p>
          <a:p>
            <a:pPr marL="82296" indent="0">
              <a:buNone/>
            </a:pPr>
            <a:r>
              <a:rPr lang="cs-CZ" sz="24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MATYÁŠ Z ARRASU</a:t>
            </a:r>
          </a:p>
          <a:p>
            <a:pPr marL="82296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3. Gotické chrámy u nás jsou:</a:t>
            </a:r>
          </a:p>
          <a:p>
            <a:pPr marL="82296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CHRÁM SV. MIKULÁŠE   CHRÁM SV. BARBORY</a:t>
            </a:r>
          </a:p>
          <a:p>
            <a:pPr marL="82296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CHRÁM SV. VÍTA               CHRÁM SV. TOMÁŠE  </a:t>
            </a:r>
          </a:p>
          <a:p>
            <a:pPr marL="82296" indent="0"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3851920" y="5157192"/>
            <a:ext cx="144016" cy="14401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8100392" y="4797152"/>
            <a:ext cx="144016" cy="14401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5558408" y="3933056"/>
            <a:ext cx="144016" cy="14401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718523" y="3501008"/>
            <a:ext cx="144016" cy="14401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804248" y="2734494"/>
            <a:ext cx="144016" cy="14401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3995936" y="2702471"/>
            <a:ext cx="144016" cy="14401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7524328" y="2325663"/>
            <a:ext cx="144016" cy="14401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3347864" y="2282230"/>
            <a:ext cx="144016" cy="14401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668344" y="1916832"/>
            <a:ext cx="144016" cy="14401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90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82296" indent="0">
              <a:buNone/>
            </a:pPr>
            <a:r>
              <a:rPr lang="cs-CZ" sz="12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Obr.1 - </a:t>
            </a:r>
            <a:r>
              <a:rPr lang="cs-CZ" sz="1200" dirty="0"/>
              <a:t>NOVÁK, David. </a:t>
            </a:r>
            <a:r>
              <a:rPr lang="cs-CZ" sz="1200" i="1" dirty="0"/>
              <a:t>Wikipedia.cz</a:t>
            </a:r>
            <a:r>
              <a:rPr lang="cs-CZ" sz="1200" dirty="0"/>
              <a:t> [online]. [cit. 12.9.2012]. Dostupný na WWW: &lt;http://cs.wikipedia.org/wiki/Soubor:SvJakub6.jpg&gt;. 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12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Obr.2 - </a:t>
            </a:r>
            <a:r>
              <a:rPr lang="cs-CZ" sz="1200" dirty="0"/>
              <a:t>LUDEK. </a:t>
            </a:r>
            <a:r>
              <a:rPr lang="cs-CZ" sz="1200" i="1" dirty="0"/>
              <a:t>Wikipedia.cz</a:t>
            </a:r>
            <a:r>
              <a:rPr lang="cs-CZ" sz="1200" dirty="0"/>
              <a:t> [online]. [cit. 12.9.2012]. Dostupný na WWW: &lt;http://cs.wikipedia.org/wiki/Soubor:Katedrala_sv_Vita_Praha_mozaika_Posledn%C3%AD_soud.jpg&gt;. 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12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Obr.3 - </a:t>
            </a:r>
            <a:r>
              <a:rPr lang="cs-CZ" sz="1200" dirty="0"/>
              <a:t>WARD, </a:t>
            </a:r>
            <a:r>
              <a:rPr lang="cs-CZ" sz="1200" dirty="0" err="1"/>
              <a:t>Eric</a:t>
            </a:r>
            <a:r>
              <a:rPr lang="cs-CZ" sz="1200" dirty="0"/>
              <a:t>. </a:t>
            </a:r>
            <a:r>
              <a:rPr lang="cs-CZ" sz="1200" i="1" dirty="0"/>
              <a:t>Wikipedia.cz</a:t>
            </a:r>
            <a:r>
              <a:rPr lang="cs-CZ" sz="1200" dirty="0"/>
              <a:t> [online]. [cit. 12.9.2012]. Dostupný na WWW: &lt;http://cs.wikipedia.org/wiki/</a:t>
            </a:r>
            <a:r>
              <a:rPr lang="cs-CZ" sz="1200" dirty="0" err="1"/>
              <a:t>Soubor:Saint_Vitus_Cathedral_in_Prague,_Czech_Republic.jpg</a:t>
            </a:r>
            <a:r>
              <a:rPr lang="cs-CZ" sz="1200" dirty="0"/>
              <a:t>&gt;. 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12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Obr.4 - </a:t>
            </a:r>
            <a:r>
              <a:rPr lang="cs-CZ" sz="1200" dirty="0"/>
              <a:t>STRZELECKI, </a:t>
            </a:r>
            <a:r>
              <a:rPr lang="cs-CZ" sz="1200" dirty="0" err="1"/>
              <a:t>Jerzy</a:t>
            </a:r>
            <a:r>
              <a:rPr lang="cs-CZ" sz="1200" dirty="0"/>
              <a:t>. </a:t>
            </a:r>
            <a:r>
              <a:rPr lang="cs-CZ" sz="1200" i="1" dirty="0"/>
              <a:t>Wikipedia.cz</a:t>
            </a:r>
            <a:r>
              <a:rPr lang="cs-CZ" sz="1200" dirty="0"/>
              <a:t> [online]. [cit. 12.9.2012]. Dostupný na WWW: &lt;http://cs.wikipedia.org/wiki/</a:t>
            </a:r>
            <a:r>
              <a:rPr lang="cs-CZ" sz="1200" dirty="0" err="1"/>
              <a:t>Soubor:KUTNA_HORA</a:t>
            </a:r>
            <a:r>
              <a:rPr lang="cs-CZ" sz="1200" dirty="0"/>
              <a:t>_(</a:t>
            </a:r>
            <a:r>
              <a:rPr lang="cs-CZ" sz="1200" dirty="0" err="1"/>
              <a:t>js</a:t>
            </a:r>
            <a:r>
              <a:rPr lang="cs-CZ" sz="1200" dirty="0"/>
              <a:t>)_7.jpg&gt;. 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12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Obr.5 - </a:t>
            </a:r>
            <a:r>
              <a:rPr lang="cs-CZ" sz="1200" dirty="0"/>
              <a:t>O. </a:t>
            </a:r>
            <a:r>
              <a:rPr lang="cs-CZ" sz="1200" i="1" dirty="0"/>
              <a:t>Wikipedia.cz</a:t>
            </a:r>
            <a:r>
              <a:rPr lang="cs-CZ" sz="1200" dirty="0"/>
              <a:t> [online]. [cit. 12.9.2012]. Dostupný na WWW: &lt;http://cs.wikipedia.org/wiki/Soubor:Praha,_Katedr%C3%A1la,_JV_01.jpg&gt;. 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12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Obr.6 </a:t>
            </a: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1200" dirty="0" smtClean="0"/>
              <a:t>EN-WIKI</a:t>
            </a:r>
            <a:r>
              <a:rPr lang="cs-CZ" sz="1200" dirty="0"/>
              <a:t>. </a:t>
            </a:r>
            <a:r>
              <a:rPr lang="cs-CZ" sz="1200" i="1" dirty="0"/>
              <a:t>Wikipedia.cz</a:t>
            </a:r>
            <a:r>
              <a:rPr lang="cs-CZ" sz="1200" dirty="0"/>
              <a:t> [online]. [cit. 12.9.2012]. Dostupný na WWW: &lt;http://cs.wikipedia.org/wiki/</a:t>
            </a:r>
            <a:r>
              <a:rPr lang="cs-CZ" sz="1200" dirty="0" err="1"/>
              <a:t>Soubor:St_Vitus.jpg</a:t>
            </a:r>
            <a:r>
              <a:rPr lang="cs-CZ" sz="1200" dirty="0"/>
              <a:t>&gt;. 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Obr.7 </a:t>
            </a:r>
            <a:r>
              <a:rPr lang="cs-CZ" sz="12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200" dirty="0"/>
              <a:t>ŠANDA, Martin. </a:t>
            </a:r>
            <a:r>
              <a:rPr lang="cs-CZ" sz="1200" i="1" dirty="0"/>
              <a:t>Wikipedia.cz</a:t>
            </a:r>
            <a:r>
              <a:rPr lang="cs-CZ" sz="1200" dirty="0"/>
              <a:t> [online]. [cit. 12.9.2012]. Dostupný na WWW: &lt;- http://cs.wikipedia.org/wiki/Soubor:Ms0290.jpg&gt;. 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12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Obr.8 - </a:t>
            </a:r>
            <a:r>
              <a:rPr lang="cs-CZ" sz="1200" dirty="0"/>
              <a:t>SKÁLA, Benjamín. </a:t>
            </a:r>
            <a:r>
              <a:rPr lang="cs-CZ" sz="1200" i="1" dirty="0"/>
              <a:t>Wikipedia.cz</a:t>
            </a:r>
            <a:r>
              <a:rPr lang="cs-CZ" sz="1200" dirty="0"/>
              <a:t> [online]. [cit. 12.9.2012]. Dostupný na WWW: &lt;http://cs.wikipedia.org/wiki/Soubor:Kutn%C3%A1_Hora-Cathedral_St_Barbara-interior6.jpg&gt;. 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Obr.9 </a:t>
            </a:r>
            <a:r>
              <a:rPr lang="cs-CZ" sz="12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pt-BR" sz="1200" dirty="0"/>
              <a:t>ACONCAGUA. </a:t>
            </a:r>
            <a:r>
              <a:rPr lang="pt-BR" sz="1200" i="1" dirty="0"/>
              <a:t>Wikipedia.cz</a:t>
            </a:r>
            <a:r>
              <a:rPr lang="pt-BR" sz="1200" dirty="0"/>
              <a:t> [online]. [cit. 12.9.2012]. Dostupný na WWW: &lt;http://cs.wikipedia.org/wiki/Soubor:Interior_of_St._Vitus_Cathedral_Prague_01.jpg&gt;. 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Obr.10 </a:t>
            </a:r>
            <a:r>
              <a:rPr lang="cs-CZ" sz="12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200" dirty="0"/>
              <a:t>MIZERA, K.. </a:t>
            </a:r>
            <a:r>
              <a:rPr lang="cs-CZ" sz="1200" i="1" dirty="0"/>
              <a:t>Wikipedia.cz</a:t>
            </a:r>
            <a:r>
              <a:rPr lang="cs-CZ" sz="1200" dirty="0"/>
              <a:t> [online]. [cit. 12.9.2012]. Dostupný na WWW: &lt;http://cs.wikipedia.org/wiki/Soubor:Rozeta_Pary%C5%BC_notre-dame_chalger.jpg&gt;. </a:t>
            </a:r>
            <a:endParaRPr lang="cs-CZ" sz="12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Obr.11 - </a:t>
            </a:r>
            <a:r>
              <a:rPr lang="cs-CZ" sz="1200" dirty="0"/>
              <a:t>WERNER. </a:t>
            </a:r>
            <a:r>
              <a:rPr lang="cs-CZ" sz="1200" i="1" dirty="0"/>
              <a:t>Wikipedia.cz</a:t>
            </a:r>
            <a:r>
              <a:rPr lang="cs-CZ" sz="1200" dirty="0"/>
              <a:t> [online]. [cit. 12.9.2012]. Dostupný na WWW: &lt;http://cs.wikipedia.org/wiki/Soubor:Assisi_San_Francesco_BW_5.JPG&gt;. 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12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Obr.12 - </a:t>
            </a:r>
            <a:r>
              <a:rPr lang="cs-CZ" sz="1200" dirty="0"/>
              <a:t>YAAGO. </a:t>
            </a:r>
            <a:r>
              <a:rPr lang="cs-CZ" sz="1200" i="1" dirty="0"/>
              <a:t>Wikipedia.cz</a:t>
            </a:r>
            <a:r>
              <a:rPr lang="cs-CZ" sz="1200" dirty="0"/>
              <a:t> [online]. [cit. 12.9.2012]. Dostupný na WWW: &lt;http://cs.wikipedia.org/wiki/</a:t>
            </a:r>
            <a:r>
              <a:rPr lang="cs-CZ" sz="1200" dirty="0" err="1"/>
              <a:t>Soubor:Peter_parler.jpg</a:t>
            </a:r>
            <a:r>
              <a:rPr lang="cs-CZ" sz="1200" dirty="0"/>
              <a:t>&gt;. 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12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Obr.13 </a:t>
            </a: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200" dirty="0"/>
              <a:t>YAAGO. </a:t>
            </a:r>
            <a:r>
              <a:rPr lang="cs-CZ" sz="1200" i="1" dirty="0"/>
              <a:t>Wikipedia.cz</a:t>
            </a:r>
            <a:r>
              <a:rPr lang="cs-CZ" sz="1200" dirty="0"/>
              <a:t> [online]. [cit. 12.9.2012]. Dostupný na WWW: &lt;http://cs.wikipedia.org/wiki/</a:t>
            </a:r>
            <a:r>
              <a:rPr lang="cs-CZ" sz="1200" dirty="0" err="1"/>
              <a:t>Soubor:Matyas_z_Arrasu.jpg</a:t>
            </a:r>
            <a:r>
              <a:rPr lang="cs-CZ" sz="1200"/>
              <a:t>&gt;. 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12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273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412</TotalTime>
  <Words>593</Words>
  <Application>Microsoft Office PowerPoint</Application>
  <PresentationFormat>Předvádění na obrazovce (4:3)</PresentationFormat>
  <Paragraphs>90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ANOTACE</vt:lpstr>
      <vt:lpstr>OBSAH – O SLOHU GOTICKÉM</vt:lpstr>
      <vt:lpstr>ZNAKY GOTIKY</vt:lpstr>
      <vt:lpstr>ZNAKY GOTIKY</vt:lpstr>
      <vt:lpstr>ZNAKY GOTIKY</vt:lpstr>
      <vt:lpstr>ZNAKY GOTIKY</vt:lpstr>
      <vt:lpstr>ZNAKY GOTIKY</vt:lpstr>
      <vt:lpstr>STAVITELÉ GOTICKÉHO CHRÁMU SVATÉHO VÍTA</vt:lpstr>
      <vt:lpstr>TEST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74</cp:revision>
  <dcterms:created xsi:type="dcterms:W3CDTF">2011-06-20T10:40:08Z</dcterms:created>
  <dcterms:modified xsi:type="dcterms:W3CDTF">2012-09-17T10:24:52Z</dcterms:modified>
</cp:coreProperties>
</file>