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2" r:id="rId3"/>
    <p:sldId id="263" r:id="rId4"/>
    <p:sldId id="257" r:id="rId5"/>
    <p:sldId id="256" r:id="rId6"/>
    <p:sldId id="264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9347"/>
    <a:srgbClr val="CCFF99"/>
    <a:srgbClr val="FFFFCC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473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888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199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89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951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866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707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790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315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879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33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E7349-27C2-49D8-A026-5C8FC3275D8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F65D0-C832-4E53-998A-75DC1D16C3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610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VY_32_INOVACE_29_Galvanické články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866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988840"/>
            <a:ext cx="83529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První galvanický článek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V roce 1750 při pitvě žáby si italský lékař </a:t>
            </a:r>
            <a:r>
              <a:rPr lang="cs-CZ" b="1" dirty="0" err="1" smtClean="0"/>
              <a:t>Luigi</a:t>
            </a:r>
            <a:r>
              <a:rPr lang="cs-CZ" b="1" dirty="0" smtClean="0"/>
              <a:t> </a:t>
            </a:r>
            <a:r>
              <a:rPr lang="cs-CZ" b="1" dirty="0" err="1" smtClean="0"/>
              <a:t>Galvani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všiml, že sebou žába škubla, </a:t>
            </a:r>
            <a:endParaRPr lang="cs-CZ" dirty="0" smtClean="0"/>
          </a:p>
          <a:p>
            <a:r>
              <a:rPr lang="cs-CZ" dirty="0" smtClean="0"/>
              <a:t>když </a:t>
            </a:r>
            <a:r>
              <a:rPr lang="cs-CZ" dirty="0"/>
              <a:t>se skalpelem dotkl nervu v její noze. Vytušil, že příčinou toho škubnutí je elektřina.</a:t>
            </a:r>
          </a:p>
          <a:p>
            <a:r>
              <a:rPr lang="cs-CZ" dirty="0" smtClean="0"/>
              <a:t> </a:t>
            </a:r>
            <a:r>
              <a:rPr lang="cs-CZ" dirty="0"/>
              <a:t>Domníval se, že elektřina pochází ze žáby a on sám je objevitelem jakési živočišné elektřiny.</a:t>
            </a:r>
          </a:p>
          <a:p>
            <a:r>
              <a:rPr lang="cs-CZ" dirty="0"/>
              <a:t>Ke zcela jinému názoru dospěl Ital </a:t>
            </a:r>
            <a:r>
              <a:rPr lang="cs-CZ" b="1" dirty="0"/>
              <a:t>Alessandro Volta</a:t>
            </a:r>
            <a:r>
              <a:rPr lang="cs-CZ" dirty="0"/>
              <a:t>. Ten </a:t>
            </a:r>
            <a:r>
              <a:rPr lang="cs-CZ" dirty="0" smtClean="0"/>
              <a:t>pokus </a:t>
            </a:r>
            <a:r>
              <a:rPr lang="cs-CZ" dirty="0"/>
              <a:t>zopakoval a dospěl, k názoru, že zdrojem elektřiny není žába, ale dva kovové předměty, které se k sobě přiblížily: </a:t>
            </a:r>
            <a:r>
              <a:rPr lang="cs-CZ" dirty="0" smtClean="0"/>
              <a:t>skalpel </a:t>
            </a:r>
            <a:r>
              <a:rPr lang="cs-CZ" dirty="0"/>
              <a:t>a </a:t>
            </a:r>
            <a:r>
              <a:rPr lang="cs-CZ" dirty="0" smtClean="0"/>
              <a:t>plech </a:t>
            </a:r>
            <a:r>
              <a:rPr lang="cs-CZ" dirty="0"/>
              <a:t>na pitevním stole. </a:t>
            </a:r>
            <a:r>
              <a:rPr lang="cs-CZ" dirty="0" smtClean="0"/>
              <a:t> Aby </a:t>
            </a:r>
            <a:r>
              <a:rPr lang="cs-CZ" dirty="0"/>
              <a:t>tento svůj názor dokázal, sestrojil jednoduché zařízení, které dodávalo elektrický proud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 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55776" y="548680"/>
            <a:ext cx="38164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C00000"/>
                </a:solidFill>
              </a:rPr>
              <a:t>Galvanické články</a:t>
            </a:r>
          </a:p>
        </p:txBody>
      </p:sp>
    </p:spTree>
    <p:extLst>
      <p:ext uri="{BB962C8B-B14F-4D97-AF65-F5344CB8AC3E}">
        <p14:creationId xmlns:p14="http://schemas.microsoft.com/office/powerpoint/2010/main" val="88843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6206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Galvanický článek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628800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Galvanické články jsou zdrojem stejnosměrného elektrického napětí.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2420888"/>
            <a:ext cx="763284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>
              <a:solidFill>
                <a:srgbClr val="C00000"/>
              </a:solidFill>
            </a:endParaRPr>
          </a:p>
          <a:p>
            <a:pPr lvl="0"/>
            <a:endParaRPr lang="cs-CZ" b="1" dirty="0">
              <a:solidFill>
                <a:srgbClr val="C00000"/>
              </a:solidFill>
            </a:endParaRPr>
          </a:p>
          <a:p>
            <a:pPr lvl="0"/>
            <a:r>
              <a:rPr lang="cs-CZ" sz="2400" b="1" dirty="0" smtClean="0">
                <a:solidFill>
                  <a:srgbClr val="C00000"/>
                </a:solidFill>
              </a:rPr>
              <a:t>Voltův článek</a:t>
            </a:r>
          </a:p>
          <a:p>
            <a:pPr lvl="0"/>
            <a:endParaRPr lang="cs-CZ" b="1" i="1" dirty="0"/>
          </a:p>
          <a:p>
            <a:pPr lvl="0"/>
            <a:endParaRPr lang="cs-CZ" b="1" i="1" dirty="0" smtClean="0"/>
          </a:p>
          <a:p>
            <a:pPr lvl="0"/>
            <a:endParaRPr lang="cs-CZ" dirty="0"/>
          </a:p>
          <a:p>
            <a:r>
              <a:rPr lang="cs-CZ" dirty="0"/>
              <a:t>Jedná se o nejstarší a nejjednodušší galvanický článek. Je tvořen zinkovou a měděnou elektrodou, které jsou ponořeny do roztoku zředěné kyseliny sírové. Zinková elektroda tvoří záporný pól článku, měděná kladný. </a:t>
            </a:r>
          </a:p>
        </p:txBody>
      </p:sp>
    </p:spTree>
    <p:extLst>
      <p:ext uri="{BB962C8B-B14F-4D97-AF65-F5344CB8AC3E}">
        <p14:creationId xmlns:p14="http://schemas.microsoft.com/office/powerpoint/2010/main" val="3685689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e zakulaceným rohem na stejné straně 1"/>
          <p:cNvSpPr/>
          <p:nvPr/>
        </p:nvSpPr>
        <p:spPr>
          <a:xfrm rot="10800000">
            <a:off x="1619672" y="3798024"/>
            <a:ext cx="5760640" cy="2287872"/>
          </a:xfrm>
          <a:prstGeom prst="round2SameRect">
            <a:avLst>
              <a:gd name="adj1" fmla="val 17015"/>
              <a:gd name="adj2" fmla="val 0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2051720" y="3068960"/>
            <a:ext cx="567465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3"/>
          <p:cNvSpPr/>
          <p:nvPr/>
        </p:nvSpPr>
        <p:spPr>
          <a:xfrm>
            <a:off x="6300192" y="3068960"/>
            <a:ext cx="567465" cy="2622738"/>
          </a:xfrm>
          <a:custGeom>
            <a:avLst/>
            <a:gdLst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3334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1667 h 10000"/>
              <a:gd name="connsiteX1" fmla="*/ 5000 w 10000"/>
              <a:gd name="connsiteY1" fmla="*/ 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10000 w 10000"/>
              <a:gd name="connsiteY0" fmla="*/ 1667 h 10000"/>
              <a:gd name="connsiteX1" fmla="*/ 5000 w 10000"/>
              <a:gd name="connsiteY1" fmla="*/ 2518 h 10000"/>
              <a:gd name="connsiteX2" fmla="*/ 0 w 10000"/>
              <a:gd name="connsiteY2" fmla="*/ 1667 h 10000"/>
              <a:gd name="connsiteX0" fmla="*/ 0 w 10000"/>
              <a:gd name="connsiteY0" fmla="*/ 1667 h 10000"/>
              <a:gd name="connsiteX1" fmla="*/ 5240 w 10000"/>
              <a:gd name="connsiteY1" fmla="*/ 700 h 10000"/>
              <a:gd name="connsiteX2" fmla="*/ 10000 w 10000"/>
              <a:gd name="connsiteY2" fmla="*/ 1667 h 10000"/>
              <a:gd name="connsiteX3" fmla="*/ 10000 w 10000"/>
              <a:gd name="connsiteY3" fmla="*/ 8333 h 10000"/>
              <a:gd name="connsiteX4" fmla="*/ 5000 w 10000"/>
              <a:gd name="connsiteY4" fmla="*/ 10000 h 10000"/>
              <a:gd name="connsiteX5" fmla="*/ 0 w 10000"/>
              <a:gd name="connsiteY5" fmla="*/ 8333 h 10000"/>
              <a:gd name="connsiteX6" fmla="*/ 0 w 10000"/>
              <a:gd name="connsiteY6" fmla="*/ 1667 h 10000"/>
              <a:gd name="connsiteX0" fmla="*/ 0 w 10000"/>
              <a:gd name="connsiteY0" fmla="*/ 967 h 9300"/>
              <a:gd name="connsiteX1" fmla="*/ 10000 w 10000"/>
              <a:gd name="connsiteY1" fmla="*/ 967 h 9300"/>
              <a:gd name="connsiteX2" fmla="*/ 10000 w 10000"/>
              <a:gd name="connsiteY2" fmla="*/ 7633 h 9300"/>
              <a:gd name="connsiteX3" fmla="*/ 5000 w 10000"/>
              <a:gd name="connsiteY3" fmla="*/ 9300 h 9300"/>
              <a:gd name="connsiteX4" fmla="*/ 0 w 10000"/>
              <a:gd name="connsiteY4" fmla="*/ 7633 h 9300"/>
              <a:gd name="connsiteX5" fmla="*/ 0 w 10000"/>
              <a:gd name="connsiteY5" fmla="*/ 967 h 9300"/>
              <a:gd name="connsiteX0" fmla="*/ 10000 w 10000"/>
              <a:gd name="connsiteY0" fmla="*/ 967 h 9300"/>
              <a:gd name="connsiteX1" fmla="*/ 5000 w 10000"/>
              <a:gd name="connsiteY1" fmla="*/ 1818 h 9300"/>
              <a:gd name="connsiteX2" fmla="*/ 0 w 10000"/>
              <a:gd name="connsiteY2" fmla="*/ 967 h 9300"/>
              <a:gd name="connsiteX0" fmla="*/ 0 w 10000"/>
              <a:gd name="connsiteY0" fmla="*/ 967 h 9300"/>
              <a:gd name="connsiteX1" fmla="*/ 5240 w 10000"/>
              <a:gd name="connsiteY1" fmla="*/ 0 h 9300"/>
              <a:gd name="connsiteX2" fmla="*/ 10000 w 10000"/>
              <a:gd name="connsiteY2" fmla="*/ 967 h 9300"/>
              <a:gd name="connsiteX3" fmla="*/ 10000 w 10000"/>
              <a:gd name="connsiteY3" fmla="*/ 7633 h 9300"/>
              <a:gd name="connsiteX4" fmla="*/ 5000 w 10000"/>
              <a:gd name="connsiteY4" fmla="*/ 9300 h 9300"/>
              <a:gd name="connsiteX5" fmla="*/ 0 w 10000"/>
              <a:gd name="connsiteY5" fmla="*/ 7633 h 9300"/>
              <a:gd name="connsiteX6" fmla="*/ 0 w 10000"/>
              <a:gd name="connsiteY6" fmla="*/ 967 h 9300"/>
              <a:gd name="connsiteX0" fmla="*/ 0 w 10000"/>
              <a:gd name="connsiteY0" fmla="*/ 669 h 9629"/>
              <a:gd name="connsiteX1" fmla="*/ 10000 w 10000"/>
              <a:gd name="connsiteY1" fmla="*/ 669 h 9629"/>
              <a:gd name="connsiteX2" fmla="*/ 10000 w 10000"/>
              <a:gd name="connsiteY2" fmla="*/ 7837 h 9629"/>
              <a:gd name="connsiteX3" fmla="*/ 5000 w 10000"/>
              <a:gd name="connsiteY3" fmla="*/ 9629 h 9629"/>
              <a:gd name="connsiteX4" fmla="*/ 0 w 10000"/>
              <a:gd name="connsiteY4" fmla="*/ 7837 h 9629"/>
              <a:gd name="connsiteX5" fmla="*/ 0 w 10000"/>
              <a:gd name="connsiteY5" fmla="*/ 669 h 9629"/>
              <a:gd name="connsiteX0" fmla="*/ 10000 w 10000"/>
              <a:gd name="connsiteY0" fmla="*/ 669 h 9629"/>
              <a:gd name="connsiteX1" fmla="*/ 5000 w 10000"/>
              <a:gd name="connsiteY1" fmla="*/ 1584 h 9629"/>
              <a:gd name="connsiteX2" fmla="*/ 0 w 10000"/>
              <a:gd name="connsiteY2" fmla="*/ 669 h 9629"/>
              <a:gd name="connsiteX0" fmla="*/ 0 w 10000"/>
              <a:gd name="connsiteY0" fmla="*/ 669 h 9629"/>
              <a:gd name="connsiteX1" fmla="*/ 5481 w 10000"/>
              <a:gd name="connsiteY1" fmla="*/ 82 h 9629"/>
              <a:gd name="connsiteX2" fmla="*/ 10000 w 10000"/>
              <a:gd name="connsiteY2" fmla="*/ 669 h 9629"/>
              <a:gd name="connsiteX3" fmla="*/ 10000 w 10000"/>
              <a:gd name="connsiteY3" fmla="*/ 7837 h 9629"/>
              <a:gd name="connsiteX4" fmla="*/ 5000 w 10000"/>
              <a:gd name="connsiteY4" fmla="*/ 9629 h 9629"/>
              <a:gd name="connsiteX5" fmla="*/ 0 w 10000"/>
              <a:gd name="connsiteY5" fmla="*/ 7837 h 9629"/>
              <a:gd name="connsiteX6" fmla="*/ 0 w 10000"/>
              <a:gd name="connsiteY6" fmla="*/ 669 h 9629"/>
              <a:gd name="connsiteX0" fmla="*/ 0 w 10000"/>
              <a:gd name="connsiteY0" fmla="*/ 695 h 10000"/>
              <a:gd name="connsiteX1" fmla="*/ 10000 w 10000"/>
              <a:gd name="connsiteY1" fmla="*/ 695 h 10000"/>
              <a:gd name="connsiteX2" fmla="*/ 10000 w 10000"/>
              <a:gd name="connsiteY2" fmla="*/ 8139 h 10000"/>
              <a:gd name="connsiteX3" fmla="*/ 5000 w 10000"/>
              <a:gd name="connsiteY3" fmla="*/ 10000 h 10000"/>
              <a:gd name="connsiteX4" fmla="*/ 0 w 10000"/>
              <a:gd name="connsiteY4" fmla="*/ 8139 h 10000"/>
              <a:gd name="connsiteX5" fmla="*/ 0 w 10000"/>
              <a:gd name="connsiteY5" fmla="*/ 695 h 10000"/>
              <a:gd name="connsiteX0" fmla="*/ 10000 w 10000"/>
              <a:gd name="connsiteY0" fmla="*/ 695 h 10000"/>
              <a:gd name="connsiteX1" fmla="*/ 5000 w 10000"/>
              <a:gd name="connsiteY1" fmla="*/ 1645 h 10000"/>
              <a:gd name="connsiteX2" fmla="*/ 0 w 10000"/>
              <a:gd name="connsiteY2" fmla="*/ 695 h 10000"/>
              <a:gd name="connsiteX0" fmla="*/ 0 w 10000"/>
              <a:gd name="connsiteY0" fmla="*/ 695 h 10000"/>
              <a:gd name="connsiteX1" fmla="*/ 5481 w 10000"/>
              <a:gd name="connsiteY1" fmla="*/ 85 h 10000"/>
              <a:gd name="connsiteX2" fmla="*/ 10000 w 10000"/>
              <a:gd name="connsiteY2" fmla="*/ 695 h 10000"/>
              <a:gd name="connsiteX3" fmla="*/ 10000 w 10000"/>
              <a:gd name="connsiteY3" fmla="*/ 8139 h 10000"/>
              <a:gd name="connsiteX4" fmla="*/ 5000 w 10000"/>
              <a:gd name="connsiteY4" fmla="*/ 9396 h 10000"/>
              <a:gd name="connsiteX5" fmla="*/ 0 w 10000"/>
              <a:gd name="connsiteY5" fmla="*/ 8139 h 10000"/>
              <a:gd name="connsiteX6" fmla="*/ 0 w 10000"/>
              <a:gd name="connsiteY6" fmla="*/ 695 h 10000"/>
              <a:gd name="connsiteX0" fmla="*/ 0 w 10000"/>
              <a:gd name="connsiteY0" fmla="*/ 695 h 9396"/>
              <a:gd name="connsiteX1" fmla="*/ 10000 w 10000"/>
              <a:gd name="connsiteY1" fmla="*/ 695 h 9396"/>
              <a:gd name="connsiteX2" fmla="*/ 10000 w 10000"/>
              <a:gd name="connsiteY2" fmla="*/ 8139 h 9396"/>
              <a:gd name="connsiteX3" fmla="*/ 0 w 10000"/>
              <a:gd name="connsiteY3" fmla="*/ 8139 h 9396"/>
              <a:gd name="connsiteX4" fmla="*/ 0 w 10000"/>
              <a:gd name="connsiteY4" fmla="*/ 695 h 9396"/>
              <a:gd name="connsiteX0" fmla="*/ 10000 w 10000"/>
              <a:gd name="connsiteY0" fmla="*/ 695 h 9396"/>
              <a:gd name="connsiteX1" fmla="*/ 5000 w 10000"/>
              <a:gd name="connsiteY1" fmla="*/ 1645 h 9396"/>
              <a:gd name="connsiteX2" fmla="*/ 0 w 10000"/>
              <a:gd name="connsiteY2" fmla="*/ 695 h 9396"/>
              <a:gd name="connsiteX0" fmla="*/ 0 w 10000"/>
              <a:gd name="connsiteY0" fmla="*/ 695 h 9396"/>
              <a:gd name="connsiteX1" fmla="*/ 5481 w 10000"/>
              <a:gd name="connsiteY1" fmla="*/ 85 h 9396"/>
              <a:gd name="connsiteX2" fmla="*/ 10000 w 10000"/>
              <a:gd name="connsiteY2" fmla="*/ 695 h 9396"/>
              <a:gd name="connsiteX3" fmla="*/ 10000 w 10000"/>
              <a:gd name="connsiteY3" fmla="*/ 8139 h 9396"/>
              <a:gd name="connsiteX4" fmla="*/ 5000 w 10000"/>
              <a:gd name="connsiteY4" fmla="*/ 9396 h 9396"/>
              <a:gd name="connsiteX5" fmla="*/ 0 w 10000"/>
              <a:gd name="connsiteY5" fmla="*/ 8139 h 9396"/>
              <a:gd name="connsiteX6" fmla="*/ 0 w 10000"/>
              <a:gd name="connsiteY6" fmla="*/ 695 h 9396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5481 w 10000"/>
              <a:gd name="connsiteY1" fmla="*/ 90 h 10000"/>
              <a:gd name="connsiteX2" fmla="*/ 10000 w 10000"/>
              <a:gd name="connsiteY2" fmla="*/ 740 h 10000"/>
              <a:gd name="connsiteX3" fmla="*/ 10000 w 10000"/>
              <a:gd name="connsiteY3" fmla="*/ 8662 h 10000"/>
              <a:gd name="connsiteX4" fmla="*/ 5000 w 10000"/>
              <a:gd name="connsiteY4" fmla="*/ 10000 h 10000"/>
              <a:gd name="connsiteX5" fmla="*/ 0 w 10000"/>
              <a:gd name="connsiteY5" fmla="*/ 8662 h 10000"/>
              <a:gd name="connsiteX6" fmla="*/ 0 w 10000"/>
              <a:gd name="connsiteY6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740 h 10000"/>
              <a:gd name="connsiteX1" fmla="*/ 10000 w 10000"/>
              <a:gd name="connsiteY1" fmla="*/ 740 h 10000"/>
              <a:gd name="connsiteX2" fmla="*/ 10000 w 10000"/>
              <a:gd name="connsiteY2" fmla="*/ 8662 h 10000"/>
              <a:gd name="connsiteX3" fmla="*/ 5076 w 10000"/>
              <a:gd name="connsiteY3" fmla="*/ 9997 h 10000"/>
              <a:gd name="connsiteX4" fmla="*/ 0 w 10000"/>
              <a:gd name="connsiteY4" fmla="*/ 8662 h 10000"/>
              <a:gd name="connsiteX5" fmla="*/ 0 w 10000"/>
              <a:gd name="connsiteY5" fmla="*/ 740 h 10000"/>
              <a:gd name="connsiteX0" fmla="*/ 10000 w 10000"/>
              <a:gd name="connsiteY0" fmla="*/ 740 h 10000"/>
              <a:gd name="connsiteX1" fmla="*/ 5000 w 10000"/>
              <a:gd name="connsiteY1" fmla="*/ 1751 h 10000"/>
              <a:gd name="connsiteX2" fmla="*/ 0 w 10000"/>
              <a:gd name="connsiteY2" fmla="*/ 740 h 10000"/>
              <a:gd name="connsiteX0" fmla="*/ 0 w 10000"/>
              <a:gd name="connsiteY0" fmla="*/ 740 h 10000"/>
              <a:gd name="connsiteX1" fmla="*/ 1709 w 10000"/>
              <a:gd name="connsiteY1" fmla="*/ 278 h 10000"/>
              <a:gd name="connsiteX2" fmla="*/ 5481 w 10000"/>
              <a:gd name="connsiteY2" fmla="*/ 90 h 10000"/>
              <a:gd name="connsiteX3" fmla="*/ 10000 w 10000"/>
              <a:gd name="connsiteY3" fmla="*/ 740 h 10000"/>
              <a:gd name="connsiteX4" fmla="*/ 10000 w 10000"/>
              <a:gd name="connsiteY4" fmla="*/ 8662 h 10000"/>
              <a:gd name="connsiteX5" fmla="*/ 5000 w 10000"/>
              <a:gd name="connsiteY5" fmla="*/ 10000 h 10000"/>
              <a:gd name="connsiteX6" fmla="*/ 0 w 10000"/>
              <a:gd name="connsiteY6" fmla="*/ 8662 h 10000"/>
              <a:gd name="connsiteX7" fmla="*/ 0 w 10000"/>
              <a:gd name="connsiteY7" fmla="*/ 740 h 10000"/>
              <a:gd name="connsiteX0" fmla="*/ 0 w 10000"/>
              <a:gd name="connsiteY0" fmla="*/ 861 h 10121"/>
              <a:gd name="connsiteX1" fmla="*/ 10000 w 10000"/>
              <a:gd name="connsiteY1" fmla="*/ 861 h 10121"/>
              <a:gd name="connsiteX2" fmla="*/ 10000 w 10000"/>
              <a:gd name="connsiteY2" fmla="*/ 8783 h 10121"/>
              <a:gd name="connsiteX3" fmla="*/ 5076 w 10000"/>
              <a:gd name="connsiteY3" fmla="*/ 10118 h 10121"/>
              <a:gd name="connsiteX4" fmla="*/ 0 w 10000"/>
              <a:gd name="connsiteY4" fmla="*/ 8783 h 10121"/>
              <a:gd name="connsiteX5" fmla="*/ 0 w 10000"/>
              <a:gd name="connsiteY5" fmla="*/ 861 h 10121"/>
              <a:gd name="connsiteX0" fmla="*/ 10000 w 10000"/>
              <a:gd name="connsiteY0" fmla="*/ 861 h 10121"/>
              <a:gd name="connsiteX1" fmla="*/ 5000 w 10000"/>
              <a:gd name="connsiteY1" fmla="*/ 1872 h 10121"/>
              <a:gd name="connsiteX2" fmla="*/ 0 w 10000"/>
              <a:gd name="connsiteY2" fmla="*/ 861 h 10121"/>
              <a:gd name="connsiteX0" fmla="*/ 0 w 10000"/>
              <a:gd name="connsiteY0" fmla="*/ 861 h 10121"/>
              <a:gd name="connsiteX1" fmla="*/ 5481 w 10000"/>
              <a:gd name="connsiteY1" fmla="*/ 211 h 10121"/>
              <a:gd name="connsiteX2" fmla="*/ 10000 w 10000"/>
              <a:gd name="connsiteY2" fmla="*/ 861 h 10121"/>
              <a:gd name="connsiteX3" fmla="*/ 10000 w 10000"/>
              <a:gd name="connsiteY3" fmla="*/ 8783 h 10121"/>
              <a:gd name="connsiteX4" fmla="*/ 5000 w 10000"/>
              <a:gd name="connsiteY4" fmla="*/ 10121 h 10121"/>
              <a:gd name="connsiteX5" fmla="*/ 0 w 10000"/>
              <a:gd name="connsiteY5" fmla="*/ 8783 h 10121"/>
              <a:gd name="connsiteX6" fmla="*/ 0 w 10000"/>
              <a:gd name="connsiteY6" fmla="*/ 861 h 10121"/>
              <a:gd name="connsiteX0" fmla="*/ 0 w 10000"/>
              <a:gd name="connsiteY0" fmla="*/ 70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76 w 10000"/>
              <a:gd name="connsiteY3" fmla="*/ 9966 h 9969"/>
              <a:gd name="connsiteX4" fmla="*/ 0 w 10000"/>
              <a:gd name="connsiteY4" fmla="*/ 8631 h 9969"/>
              <a:gd name="connsiteX5" fmla="*/ 0 w 10000"/>
              <a:gd name="connsiteY5" fmla="*/ 709 h 9969"/>
              <a:gd name="connsiteX0" fmla="*/ 10000 w 10000"/>
              <a:gd name="connsiteY0" fmla="*/ 709 h 9969"/>
              <a:gd name="connsiteX1" fmla="*/ 5000 w 10000"/>
              <a:gd name="connsiteY1" fmla="*/ 1720 h 9969"/>
              <a:gd name="connsiteX2" fmla="*/ 0 w 10000"/>
              <a:gd name="connsiteY2" fmla="*/ 709 h 9969"/>
              <a:gd name="connsiteX0" fmla="*/ 5481 w 10000"/>
              <a:gd name="connsiteY0" fmla="*/ 59 h 9969"/>
              <a:gd name="connsiteX1" fmla="*/ 10000 w 10000"/>
              <a:gd name="connsiteY1" fmla="*/ 709 h 9969"/>
              <a:gd name="connsiteX2" fmla="*/ 10000 w 10000"/>
              <a:gd name="connsiteY2" fmla="*/ 8631 h 9969"/>
              <a:gd name="connsiteX3" fmla="*/ 5000 w 10000"/>
              <a:gd name="connsiteY3" fmla="*/ 9969 h 9969"/>
              <a:gd name="connsiteX4" fmla="*/ 0 w 10000"/>
              <a:gd name="connsiteY4" fmla="*/ 8631 h 9969"/>
              <a:gd name="connsiteX5" fmla="*/ 1587 w 10000"/>
              <a:gd name="connsiteY5" fmla="*/ 1181 h 9969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5578 w 10097"/>
              <a:gd name="connsiteY6" fmla="*/ 59 h 10000"/>
              <a:gd name="connsiteX0" fmla="*/ 97 w 10097"/>
              <a:gd name="connsiteY0" fmla="*/ 711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173 w 10097"/>
              <a:gd name="connsiteY3" fmla="*/ 9997 h 10000"/>
              <a:gd name="connsiteX4" fmla="*/ 97 w 10097"/>
              <a:gd name="connsiteY4" fmla="*/ 8658 h 10000"/>
              <a:gd name="connsiteX5" fmla="*/ 97 w 10097"/>
              <a:gd name="connsiteY5" fmla="*/ 711 h 10000"/>
              <a:gd name="connsiteX0" fmla="*/ 10097 w 10097"/>
              <a:gd name="connsiteY0" fmla="*/ 711 h 10000"/>
              <a:gd name="connsiteX1" fmla="*/ 5097 w 10097"/>
              <a:gd name="connsiteY1" fmla="*/ 1725 h 10000"/>
              <a:gd name="connsiteX2" fmla="*/ 97 w 10097"/>
              <a:gd name="connsiteY2" fmla="*/ 711 h 10000"/>
              <a:gd name="connsiteX0" fmla="*/ 5578 w 10097"/>
              <a:gd name="connsiteY0" fmla="*/ 59 h 10000"/>
              <a:gd name="connsiteX1" fmla="*/ 10097 w 10097"/>
              <a:gd name="connsiteY1" fmla="*/ 711 h 10000"/>
              <a:gd name="connsiteX2" fmla="*/ 10097 w 10097"/>
              <a:gd name="connsiteY2" fmla="*/ 8658 h 10000"/>
              <a:gd name="connsiteX3" fmla="*/ 5097 w 10097"/>
              <a:gd name="connsiteY3" fmla="*/ 10000 h 10000"/>
              <a:gd name="connsiteX4" fmla="*/ 97 w 10097"/>
              <a:gd name="connsiteY4" fmla="*/ 8658 h 10000"/>
              <a:gd name="connsiteX5" fmla="*/ 0 w 10097"/>
              <a:gd name="connsiteY5" fmla="*/ 1185 h 10000"/>
              <a:gd name="connsiteX6" fmla="*/ 2287 w 10097"/>
              <a:gd name="connsiteY6" fmla="*/ 33 h 10000"/>
              <a:gd name="connsiteX7" fmla="*/ 5578 w 10097"/>
              <a:gd name="connsiteY7" fmla="*/ 5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97" h="10000" stroke="0" extrusionOk="0">
                <a:moveTo>
                  <a:pt x="97" y="711"/>
                </a:moveTo>
                <a:cubicBezTo>
                  <a:pt x="1764" y="-614"/>
                  <a:pt x="8430" y="-614"/>
                  <a:pt x="10097" y="711"/>
                </a:cubicBezTo>
                <a:lnTo>
                  <a:pt x="10097" y="8658"/>
                </a:lnTo>
                <a:cubicBezTo>
                  <a:pt x="9276" y="10121"/>
                  <a:pt x="6840" y="9997"/>
                  <a:pt x="5173" y="9997"/>
                </a:cubicBezTo>
                <a:cubicBezTo>
                  <a:pt x="3506" y="9997"/>
                  <a:pt x="943" y="10121"/>
                  <a:pt x="97" y="8658"/>
                </a:cubicBezTo>
                <a:lnTo>
                  <a:pt x="97" y="711"/>
                </a:lnTo>
                <a:close/>
              </a:path>
              <a:path w="10097" h="10000" fill="none" extrusionOk="0">
                <a:moveTo>
                  <a:pt x="10097" y="711"/>
                </a:moveTo>
                <a:cubicBezTo>
                  <a:pt x="10097" y="1809"/>
                  <a:pt x="7858" y="1725"/>
                  <a:pt x="5097" y="1725"/>
                </a:cubicBezTo>
                <a:cubicBezTo>
                  <a:pt x="2336" y="1725"/>
                  <a:pt x="97" y="1809"/>
                  <a:pt x="97" y="711"/>
                </a:cubicBezTo>
              </a:path>
              <a:path w="10097" h="10000" fill="none">
                <a:moveTo>
                  <a:pt x="5578" y="59"/>
                </a:moveTo>
                <a:cubicBezTo>
                  <a:pt x="6960" y="136"/>
                  <a:pt x="10097" y="-387"/>
                  <a:pt x="10097" y="711"/>
                </a:cubicBezTo>
                <a:lnTo>
                  <a:pt x="10097" y="8658"/>
                </a:lnTo>
                <a:cubicBezTo>
                  <a:pt x="10097" y="9755"/>
                  <a:pt x="7858" y="10000"/>
                  <a:pt x="5097" y="10000"/>
                </a:cubicBezTo>
                <a:cubicBezTo>
                  <a:pt x="2336" y="10000"/>
                  <a:pt x="97" y="9755"/>
                  <a:pt x="97" y="8658"/>
                </a:cubicBezTo>
                <a:cubicBezTo>
                  <a:pt x="97" y="6009"/>
                  <a:pt x="0" y="1185"/>
                  <a:pt x="0" y="1185"/>
                </a:cubicBezTo>
                <a:cubicBezTo>
                  <a:pt x="1163" y="968"/>
                  <a:pt x="1124" y="250"/>
                  <a:pt x="2287" y="33"/>
                </a:cubicBezTo>
                <a:lnTo>
                  <a:pt x="5578" y="59"/>
                </a:ln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rohem na stejné straně 4"/>
          <p:cNvSpPr/>
          <p:nvPr/>
        </p:nvSpPr>
        <p:spPr>
          <a:xfrm rot="10800000">
            <a:off x="1619672" y="3226056"/>
            <a:ext cx="5760640" cy="2867240"/>
          </a:xfrm>
          <a:custGeom>
            <a:avLst/>
            <a:gdLst>
              <a:gd name="connsiteX0" fmla="*/ 541468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541468 w 5904656"/>
              <a:gd name="connsiteY8" fmla="*/ 0 h 3248744"/>
              <a:gd name="connsiteX0" fmla="*/ 430631 w 5904656"/>
              <a:gd name="connsiteY0" fmla="*/ 0 h 3248744"/>
              <a:gd name="connsiteX1" fmla="*/ 5363188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  <a:gd name="connsiteX0" fmla="*/ 430631 w 5904656"/>
              <a:gd name="connsiteY0" fmla="*/ 0 h 3248744"/>
              <a:gd name="connsiteX1" fmla="*/ 5418606 w 5904656"/>
              <a:gd name="connsiteY1" fmla="*/ 0 h 3248744"/>
              <a:gd name="connsiteX2" fmla="*/ 5904656 w 5904656"/>
              <a:gd name="connsiteY2" fmla="*/ 541468 h 3248744"/>
              <a:gd name="connsiteX3" fmla="*/ 5904656 w 5904656"/>
              <a:gd name="connsiteY3" fmla="*/ 3248744 h 3248744"/>
              <a:gd name="connsiteX4" fmla="*/ 5904656 w 5904656"/>
              <a:gd name="connsiteY4" fmla="*/ 3248744 h 3248744"/>
              <a:gd name="connsiteX5" fmla="*/ 0 w 5904656"/>
              <a:gd name="connsiteY5" fmla="*/ 3248744 h 3248744"/>
              <a:gd name="connsiteX6" fmla="*/ 0 w 5904656"/>
              <a:gd name="connsiteY6" fmla="*/ 3248744 h 3248744"/>
              <a:gd name="connsiteX7" fmla="*/ 0 w 5904656"/>
              <a:gd name="connsiteY7" fmla="*/ 541468 h 3248744"/>
              <a:gd name="connsiteX8" fmla="*/ 430631 w 5904656"/>
              <a:gd name="connsiteY8" fmla="*/ 0 h 3248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4656" h="3248744">
                <a:moveTo>
                  <a:pt x="430631" y="0"/>
                </a:moveTo>
                <a:lnTo>
                  <a:pt x="5418606" y="0"/>
                </a:lnTo>
                <a:cubicBezTo>
                  <a:pt x="5717651" y="0"/>
                  <a:pt x="5904656" y="242423"/>
                  <a:pt x="5904656" y="541468"/>
                </a:cubicBezTo>
                <a:lnTo>
                  <a:pt x="5904656" y="3248744"/>
                </a:lnTo>
                <a:lnTo>
                  <a:pt x="5904656" y="3248744"/>
                </a:lnTo>
                <a:lnTo>
                  <a:pt x="0" y="3248744"/>
                </a:lnTo>
                <a:lnTo>
                  <a:pt x="0" y="3248744"/>
                </a:lnTo>
                <a:lnTo>
                  <a:pt x="0" y="541468"/>
                </a:lnTo>
                <a:cubicBezTo>
                  <a:pt x="0" y="242423"/>
                  <a:pt x="131586" y="0"/>
                  <a:pt x="430631" y="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22189" y="1891464"/>
            <a:ext cx="0" cy="1143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607543" y="1891464"/>
            <a:ext cx="0" cy="11439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15" idx="2"/>
          </p:cNvCxnSpPr>
          <p:nvPr/>
        </p:nvCxnSpPr>
        <p:spPr>
          <a:xfrm>
            <a:off x="2339752" y="1916832"/>
            <a:ext cx="1738730" cy="64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70244" y="1891464"/>
            <a:ext cx="20373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4078482" y="1700808"/>
            <a:ext cx="491762" cy="444864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15" idx="1"/>
            <a:endCxn id="15" idx="5"/>
          </p:cNvCxnSpPr>
          <p:nvPr/>
        </p:nvCxnSpPr>
        <p:spPr>
          <a:xfrm>
            <a:off x="4150499" y="1765957"/>
            <a:ext cx="347729" cy="3145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5" idx="7"/>
            <a:endCxn id="15" idx="3"/>
          </p:cNvCxnSpPr>
          <p:nvPr/>
        </p:nvCxnSpPr>
        <p:spPr>
          <a:xfrm flipH="1">
            <a:off x="4150499" y="1765957"/>
            <a:ext cx="347729" cy="3145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699792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Zn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Zn</a:t>
            </a:r>
            <a:r>
              <a:rPr lang="cs-CZ" baseline="30000" dirty="0" smtClean="0">
                <a:sym typeface="Symbol"/>
              </a:rPr>
              <a:t>2+ </a:t>
            </a:r>
            <a:r>
              <a:rPr lang="cs-CZ" dirty="0" smtClean="0">
                <a:sym typeface="Symbol"/>
              </a:rPr>
              <a:t>+ 2e</a:t>
            </a:r>
            <a:r>
              <a:rPr lang="cs-CZ" sz="2400" baseline="30000" dirty="0" smtClean="0">
                <a:sym typeface="Symbol"/>
              </a:rPr>
              <a:t>-</a:t>
            </a:r>
            <a:endParaRPr lang="cs-CZ" sz="2400" baseline="30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45811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ym typeface="Symbol"/>
              </a:rPr>
              <a:t>Cu</a:t>
            </a:r>
            <a:r>
              <a:rPr lang="cs-CZ" dirty="0" smtClean="0">
                <a:sym typeface="Symbol"/>
              </a:rPr>
              <a:t> + 2e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/>
              <a:t>Cu</a:t>
            </a:r>
            <a:r>
              <a:rPr lang="cs-CZ" baseline="30000" dirty="0" smtClean="0"/>
              <a:t>2+ </a:t>
            </a:r>
            <a:endParaRPr lang="cs-CZ" baseline="30000" dirty="0"/>
          </a:p>
        </p:txBody>
      </p:sp>
      <p:sp>
        <p:nvSpPr>
          <p:cNvPr id="31" name="Ovál 30"/>
          <p:cNvSpPr/>
          <p:nvPr/>
        </p:nvSpPr>
        <p:spPr>
          <a:xfrm>
            <a:off x="2051720" y="3284984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6444208" y="3429000"/>
            <a:ext cx="360040" cy="360040"/>
          </a:xfrm>
          <a:prstGeom prst="ellipse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339752" y="4581128"/>
            <a:ext cx="108000" cy="108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1100" dirty="0" smtClean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051720" y="4653136"/>
            <a:ext cx="648072" cy="576064"/>
            <a:chOff x="7092280" y="476672"/>
            <a:chExt cx="648072" cy="576064"/>
          </a:xfrm>
        </p:grpSpPr>
        <p:pic>
          <p:nvPicPr>
            <p:cNvPr id="1028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grayscl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7164288" y="548680"/>
              <a:ext cx="576064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Zn</a:t>
              </a:r>
              <a:r>
                <a:rPr lang="cs-CZ" baseline="30000" dirty="0" smtClean="0"/>
                <a:t>2+</a:t>
              </a:r>
              <a:endParaRPr lang="cs-CZ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300192" y="4653136"/>
            <a:ext cx="657425" cy="576064"/>
            <a:chOff x="7092280" y="476672"/>
            <a:chExt cx="657425" cy="576064"/>
          </a:xfrm>
        </p:grpSpPr>
        <p:pic>
          <p:nvPicPr>
            <p:cNvPr id="29" name="Picture 4" descr="C:\Users\Monika\AppData\Local\Microsoft\Windows\Temporary Internet Files\Content.IE5\MT1GZWBP\MC900437065[1].png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000000">
                    <a:alpha val="20784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3889" l="10000" r="90000">
                          <a14:backgroundMark x1="47778" y1="88889" x2="47778" y2="88889"/>
                          <a14:backgroundMark x1="66111" y1="90000" x2="66111" y2="90000"/>
                          <a14:backgroundMark x1="56111" y1="88333" x2="56111" y2="88333"/>
                          <a14:backgroundMark x1="35556" y1="82778" x2="53333" y2="86111"/>
                          <a14:backgroundMark x1="62778" y1="86111" x2="62778" y2="86111"/>
                        </a14:backgroundRemoval>
                      </a14:imgEffect>
                      <a14:imgEffect>
                        <a14:colorTemperature colorTemp="88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248" t="8810" r="9752" b="15029"/>
            <a:stretch/>
          </p:blipFill>
          <p:spPr bwMode="auto">
            <a:xfrm>
              <a:off x="7092280" y="476672"/>
              <a:ext cx="600319" cy="576064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Obdélník 31"/>
            <p:cNvSpPr/>
            <p:nvPr/>
          </p:nvSpPr>
          <p:spPr>
            <a:xfrm>
              <a:off x="7164288" y="548680"/>
              <a:ext cx="585417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Cu</a:t>
              </a:r>
              <a:r>
                <a:rPr lang="cs-CZ" baseline="30000" dirty="0" smtClean="0"/>
                <a:t>2+</a:t>
              </a:r>
              <a:endParaRPr lang="cs-CZ" dirty="0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2483768" y="4653136"/>
            <a:ext cx="108000" cy="108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1100" dirty="0" smtClean="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516216" y="5157192"/>
            <a:ext cx="108000" cy="108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1100" dirty="0" smtClean="0">
              <a:solidFill>
                <a:schemeClr val="tx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0192" y="5085184"/>
            <a:ext cx="108000" cy="1080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1100" dirty="0" smtClean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27984" y="530120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H</a:t>
            </a:r>
            <a:r>
              <a:rPr lang="cs-CZ" baseline="30000" dirty="0" smtClean="0">
                <a:sym typeface="Symbol"/>
              </a:rPr>
              <a:t>+</a:t>
            </a:r>
            <a:r>
              <a:rPr lang="cs-CZ" dirty="0" smtClean="0">
                <a:sym typeface="Symbol"/>
              </a:rPr>
              <a:t> + 2e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endParaRPr lang="cs-CZ" baseline="30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55776" y="55892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Zn</a:t>
            </a:r>
            <a:r>
              <a:rPr lang="cs-CZ" baseline="30000" dirty="0" smtClean="0">
                <a:sym typeface="Symbol"/>
              </a:rPr>
              <a:t>2+</a:t>
            </a:r>
            <a:r>
              <a:rPr lang="cs-CZ" dirty="0" smtClean="0">
                <a:sym typeface="Symbol"/>
              </a:rPr>
              <a:t> + SO</a:t>
            </a:r>
            <a:r>
              <a:rPr lang="cs-CZ" baseline="-25000" dirty="0" smtClean="0">
                <a:sym typeface="Symbol"/>
              </a:rPr>
              <a:t>4</a:t>
            </a:r>
            <a:r>
              <a:rPr lang="cs-CZ" baseline="30000" dirty="0" smtClean="0">
                <a:sym typeface="Symbol"/>
              </a:rPr>
              <a:t>2</a:t>
            </a:r>
            <a:r>
              <a:rPr lang="cs-CZ" sz="2400" baseline="30000" dirty="0" smtClean="0">
                <a:sym typeface="Symbol"/>
              </a:rPr>
              <a:t>-</a:t>
            </a:r>
            <a:r>
              <a:rPr lang="cs-CZ" dirty="0" smtClean="0">
                <a:sym typeface="Symbol"/>
              </a:rPr>
              <a:t>ZnSO</a:t>
            </a:r>
            <a:r>
              <a:rPr lang="cs-CZ" baseline="-25000" dirty="0" smtClean="0"/>
              <a:t>4</a:t>
            </a:r>
            <a:endParaRPr lang="cs-CZ" baseline="30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03848" y="6206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Galvanický článek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76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9778E-6 L 0.13003 0.0002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9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79991E-6 L -0.12414 0.00277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15" y="139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461E-6 L -0.12396 0.0027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98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87 -0.02243 -0.00069 -0.04487 -0.00173 -0.06731 C -0.00191 -0.06985 -0.00347 -0.07425 -0.00347 -0.07425 C -0.00451 -0.08882 -0.00382 -0.10386 -0.00607 -0.1182 C -0.00712 -0.12468 -0.00937 -0.13162 -0.01128 -0.13786 C -0.01198 -0.14018 -0.01302 -0.1448 -0.01302 -0.1448 C -0.01423 -0.15938 -0.01389 -0.17487 -0.01736 -0.18875 C -0.01771 -0.19546 -0.01684 -0.20217 -0.01823 -0.20865 C -0.01857 -0.21027 -0.02066 -0.20888 -0.0217 -0.2098 C -0.02378 -0.21165 -0.0243 -0.21605 -0.0243 -0.21906 C -0.01823 -0.20286 -0.02274 -0.23432 -0.0243 -0.24219 C -0.02812 -0.28799 -0.0243 -0.33402 -0.0243 -0.38006 C -0.01909 -0.38191 -0.02205 -0.38167 -0.01562 -0.3789 C -0.00382 -0.37358 0.0217 -0.37659 0.0217 -0.37659 C 0.03195 -0.37497 0.04045 -0.36941 0.05035 -0.36733 C 0.06389 -0.36965 0.07674 -0.37196 0.09045 -0.37312 C 0.10625 -0.37612 0.12292 -0.37751 0.1382 -0.3708 C 0.14445 -0.37242 0.14948 -0.37728 0.15556 -0.38006 C 0.16806 -0.37959 0.18056 -0.37959 0.19306 -0.3789 C 0.19966 -0.37867 0.20347 -0.37358 0.20955 -0.37312 C 0.21997 -0.37242 0.23038 -0.37242 0.2408 -0.37196 C 0.24097 -0.37196 0.24549 -0.36641 0.24688 -0.36733 C 0.24948 -0.36895 0.25122 -0.37265 0.25382 -0.37427 C 0.26875 -0.38422 0.27639 -0.38885 0.29393 -0.39047 C 0.32136 -0.38977 0.33611 -0.39694 0.35643 -0.38353 C 0.35695 -0.38144 0.35712 -0.37774 0.3599 -0.3789 C 0.36337 -0.38029 0.36597 -0.38422 0.36945 -0.38584 C 0.37709 -0.38908 0.38438 -0.3907 0.39219 -0.39278 C 0.42934 -0.3907 0.42014 -0.39324 0.43907 -0.387 C 0.44532 -0.38144 0.44948 -0.37705 0.45382 -0.36849 C 0.45625 -0.32523 0.45486 -0.28198 0.45729 -0.23872 C 0.45625 -0.21443 0.45643 -0.22415 0.45643 -0.2098 L 0.45209 -0.21327 " pathEditMode="relative" ptsTypes="fffffffffffffffffffffffffffffffAA">
                                      <p:cBhvr>
                                        <p:cTn id="8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21 -0.01828 0.0026 -0.03632 0.00347 -0.05459 C 0.00295 -0.07657 0.00312 -0.096 0.00086 -0.11705 C 0 -0.14249 -0.00122 -0.16678 -0.00174 -0.19246 C -0.00226 -0.21212 -0.00018 -0.22577 -0.00782 -0.24104 C -0.00886 -0.25214 -0.01146 -0.26232 -0.0132 -0.27342 C -0.01285 -0.28823 -0.01285 -0.3028 -0.01233 -0.3176 C -0.01216 -0.32131 -0.00955 -0.32801 -0.00955 -0.32801 C -0.00903 -0.3368 -0.00782 -0.34675 -0.00782 -0.35577 C 0.04583 -0.35392 0.0993 -0.35346 0.15295 -0.35462 C 0.16944 -0.35739 0.18697 -0.35115 0.2026 -0.35809 C 0.23628 -0.3567 0.26805 -0.35809 0.30173 -0.35924 C 0.31545 -0.36526 0.35104 -0.36341 0.3625 -0.36387 C 0.38628 -0.36734 0.41076 -0.36711 0.43472 -0.36849 C 0.44305 -0.36803 0.45156 -0.36803 0.45989 -0.36734 C 0.46232 -0.36711 0.46684 -0.36503 0.46684 -0.36503 C 0.46718 -0.36202 0.46718 -0.35878 0.4677 -0.35577 C 0.46805 -0.35346 0.46909 -0.35115 0.46944 -0.34883 C 0.47187 -0.32801 0.47135 -0.30696 0.47291 -0.28614 C 0.47326 -0.28152 0.4743 -0.27689 0.47465 -0.27227 C 0.47534 -0.26463 0.47638 -0.24913 0.47638 -0.24913 C 0.47691 -0.22577 0.47899 -0.19755 0.47899 -0.17395 " pathEditMode="relative" ptsTypes="fffffffffffffffffffffA">
                                      <p:cBhvr>
                                        <p:cTn id="9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5" grpId="0" animBg="1"/>
      <p:bldP spid="15" grpId="1" animBg="1"/>
      <p:bldP spid="27" grpId="0"/>
      <p:bldP spid="30" grpId="0"/>
      <p:bldP spid="31" grpId="0"/>
      <p:bldP spid="33" grpId="0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1484784"/>
            <a:ext cx="820891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ea typeface="Times New Roman" pitchFamily="18" charset="0"/>
                <a:cs typeface="Arial" pitchFamily="34" charset="0"/>
              </a:rPr>
              <a:t>Záporná zinková </a:t>
            </a:r>
            <a:r>
              <a:rPr lang="cs-CZ" b="1" dirty="0">
                <a:solidFill>
                  <a:schemeClr val="bg1">
                    <a:lumMod val="50000"/>
                  </a:schemeClr>
                </a:solidFill>
                <a:ea typeface="Times New Roman" pitchFamily="18" charset="0"/>
                <a:cs typeface="Arial" pitchFamily="34" charset="0"/>
              </a:rPr>
              <a:t>elektroda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  <a:ea typeface="Times New Roman" pitchFamily="18" charset="0"/>
                <a:cs typeface="Arial" pitchFamily="34" charset="0"/>
              </a:rPr>
              <a:t>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Na zinkové elektrodě dochází k </a:t>
            </a:r>
            <a:r>
              <a:rPr lang="cs-CZ" b="1" dirty="0">
                <a:ea typeface="Times New Roman" pitchFamily="18" charset="0"/>
                <a:cs typeface="Arial" pitchFamily="34" charset="0"/>
                <a:sym typeface="Symbol" pitchFamily="18" charset="2"/>
              </a:rPr>
              <a:t>oxidaci</a:t>
            </a: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err="1" smtClean="0">
                <a:ea typeface="Times New Roman" pitchFamily="18" charset="0"/>
                <a:cs typeface="Arial" pitchFamily="34" charset="0"/>
              </a:rPr>
              <a:t>Zn</a:t>
            </a:r>
            <a:r>
              <a:rPr lang="cs-CZ" dirty="0" smtClean="0">
                <a:ea typeface="Times New Roman" pitchFamily="18" charset="0"/>
                <a:cs typeface="Arial" pitchFamily="34" charset="0"/>
              </a:rPr>
              <a:t> </a:t>
            </a: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</a:t>
            </a:r>
            <a:r>
              <a:rPr lang="cs-CZ" dirty="0">
                <a:ea typeface="Times New Roman" pitchFamily="18" charset="0"/>
                <a:cs typeface="Arial" pitchFamily="34" charset="0"/>
              </a:rPr>
              <a:t> Zn</a:t>
            </a:r>
            <a:r>
              <a:rPr lang="cs-CZ" baseline="30000" dirty="0">
                <a:ea typeface="Times New Roman" pitchFamily="18" charset="0"/>
                <a:cs typeface="Arial" pitchFamily="34" charset="0"/>
                <a:sym typeface="Symbol" pitchFamily="18" charset="2"/>
              </a:rPr>
              <a:t>2+</a:t>
            </a: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 + 2e</a:t>
            </a:r>
            <a:r>
              <a:rPr lang="cs-CZ" sz="2400" baseline="30000" dirty="0">
                <a:ea typeface="Times New Roman" pitchFamily="18" charset="0"/>
                <a:cs typeface="Arial" pitchFamily="34" charset="0"/>
                <a:sym typeface="Symbol" pitchFamily="18" charset="2"/>
              </a:rPr>
              <a:t>-</a:t>
            </a:r>
            <a:endParaRPr lang="cs-CZ" sz="2400" dirty="0">
              <a:cs typeface="Arial" pitchFamily="34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Do roztoku se uvolňují Zn</a:t>
            </a:r>
            <a:r>
              <a:rPr lang="cs-CZ" baseline="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2+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(zinek se rozpouští), které reagují s anionty SO</a:t>
            </a:r>
            <a:r>
              <a:rPr lang="cs-CZ" baseline="-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4</a:t>
            </a:r>
            <a:r>
              <a:rPr lang="cs-CZ" baseline="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2-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 z roztoku. K elektrodě tedy putují anionty, elektroda se nazývá </a:t>
            </a:r>
            <a:r>
              <a:rPr lang="cs-CZ" b="1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anoda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smtClean="0">
                <a:cs typeface="Arial" pitchFamily="34" charset="0"/>
                <a:sym typeface="Symbol" pitchFamily="18" charset="2"/>
              </a:rPr>
              <a:t>Zn</a:t>
            </a:r>
            <a:r>
              <a:rPr lang="cs-CZ" baseline="30000" dirty="0" smtClean="0">
                <a:cs typeface="Arial" pitchFamily="34" charset="0"/>
                <a:sym typeface="Symbol" pitchFamily="18" charset="2"/>
              </a:rPr>
              <a:t>2+ </a:t>
            </a:r>
            <a:r>
              <a:rPr lang="cs-CZ" dirty="0" smtClean="0">
                <a:cs typeface="Arial" pitchFamily="34" charset="0"/>
                <a:sym typeface="Symbol" pitchFamily="18" charset="2"/>
              </a:rPr>
              <a:t>+ SO</a:t>
            </a:r>
            <a:r>
              <a:rPr lang="cs-CZ" baseline="-25000" dirty="0" smtClean="0">
                <a:cs typeface="Arial" pitchFamily="34" charset="0"/>
                <a:sym typeface="Symbol" pitchFamily="18" charset="2"/>
              </a:rPr>
              <a:t>4</a:t>
            </a:r>
            <a:r>
              <a:rPr lang="cs-CZ" baseline="30000" dirty="0" smtClean="0">
                <a:cs typeface="Arial" pitchFamily="34" charset="0"/>
                <a:sym typeface="Symbol" pitchFamily="18" charset="2"/>
              </a:rPr>
              <a:t>2-</a:t>
            </a: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 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</a:t>
            </a:r>
            <a:r>
              <a:rPr lang="cs-CZ" dirty="0">
                <a:cs typeface="Arial" pitchFamily="34" charset="0"/>
                <a:sym typeface="Symbol" pitchFamily="18" charset="2"/>
              </a:rPr>
              <a:t> </a:t>
            </a:r>
            <a:r>
              <a:rPr lang="cs-CZ" dirty="0" smtClean="0">
                <a:cs typeface="Arial" pitchFamily="34" charset="0"/>
                <a:sym typeface="Symbol" pitchFamily="18" charset="2"/>
              </a:rPr>
              <a:t>ZnSO</a:t>
            </a:r>
            <a:r>
              <a:rPr lang="cs-CZ" baseline="-25000" dirty="0" smtClean="0">
                <a:cs typeface="Arial" pitchFamily="34" charset="0"/>
                <a:sym typeface="Symbol" pitchFamily="18" charset="2"/>
              </a:rPr>
              <a:t>4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endParaRPr lang="cs-CZ" baseline="30000" dirty="0" smtClean="0">
              <a:cs typeface="Arial" pitchFamily="34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endParaRPr lang="cs-CZ" baseline="30000" dirty="0">
              <a:cs typeface="Arial" pitchFamily="34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a typeface="Times New Roman" pitchFamily="18" charset="0"/>
                <a:cs typeface="Arial" pitchFamily="34" charset="0"/>
                <a:sym typeface="Symbol" pitchFamily="18" charset="2"/>
              </a:rPr>
              <a:t>Kladná  měděná elektroda 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Na </a:t>
            </a: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měděné 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elektrodě dochází k </a:t>
            </a:r>
            <a:r>
              <a:rPr lang="cs-CZ" b="1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redukci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err="1">
                <a:sym typeface="Symbol"/>
              </a:rPr>
              <a:t>Cu</a:t>
            </a:r>
            <a:r>
              <a:rPr lang="cs-CZ" dirty="0">
                <a:sym typeface="Symbol"/>
              </a:rPr>
              <a:t> + 2e</a:t>
            </a:r>
            <a:r>
              <a:rPr lang="cs-CZ" sz="2400" baseline="30000" dirty="0">
                <a:sym typeface="Symbol"/>
              </a:rPr>
              <a:t>-</a:t>
            </a:r>
            <a:r>
              <a:rPr lang="cs-CZ" dirty="0">
                <a:sym typeface="Symbol"/>
              </a:rPr>
              <a:t></a:t>
            </a:r>
            <a:r>
              <a:rPr lang="cs-CZ" dirty="0"/>
              <a:t>Cu</a:t>
            </a:r>
            <a:r>
              <a:rPr lang="cs-CZ" baseline="30000" dirty="0"/>
              <a:t>2+ </a:t>
            </a:r>
            <a:endParaRPr lang="cs-CZ" dirty="0" smtClean="0">
              <a:ea typeface="Times New Roman" pitchFamily="18" charset="0"/>
              <a:cs typeface="Arial" pitchFamily="34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 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V roztoku </a:t>
            </a:r>
            <a:r>
              <a:rPr lang="cs-CZ" dirty="0">
                <a:ea typeface="Times New Roman" pitchFamily="18" charset="0"/>
                <a:cs typeface="Arial" pitchFamily="34" charset="0"/>
                <a:sym typeface="Symbol" pitchFamily="18" charset="2"/>
              </a:rPr>
              <a:t>přijímají elektrony ionty H</a:t>
            </a:r>
            <a:r>
              <a:rPr lang="cs-CZ" baseline="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+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:</a:t>
            </a:r>
            <a:endParaRPr lang="cs-CZ" dirty="0">
              <a:cs typeface="Arial" pitchFamily="34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 K elektrodě putují kationty, elektroda se nazývá </a:t>
            </a:r>
            <a:r>
              <a:rPr lang="cs-CZ" b="1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katoda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.</a:t>
            </a:r>
            <a:endParaRPr lang="cs-CZ" dirty="0" smtClean="0">
              <a:cs typeface="Arial" pitchFamily="34" charset="0"/>
              <a:sym typeface="Symbol" pitchFamily="18" charset="2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 2H</a:t>
            </a:r>
            <a:r>
              <a:rPr lang="cs-CZ" baseline="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+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 + 2e</a:t>
            </a:r>
            <a:r>
              <a:rPr lang="cs-CZ" sz="2400" baseline="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-</a:t>
            </a:r>
            <a:r>
              <a:rPr lang="cs-CZ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 </a:t>
            </a:r>
            <a:r>
              <a:rPr lang="cs-CZ" dirty="0" smtClean="0">
                <a:ea typeface="Times New Roman" pitchFamily="18" charset="0"/>
                <a:cs typeface="Arial" pitchFamily="34" charset="0"/>
              </a:rPr>
              <a:t> H</a:t>
            </a:r>
            <a:r>
              <a:rPr lang="cs-CZ" baseline="-30000" dirty="0" smtClean="0">
                <a:ea typeface="Times New Roman" pitchFamily="18" charset="0"/>
                <a:cs typeface="Arial" pitchFamily="34" charset="0"/>
                <a:sym typeface="Symbol" pitchFamily="18" charset="2"/>
              </a:rPr>
              <a:t>2</a:t>
            </a:r>
            <a:endParaRPr lang="cs-CZ" dirty="0" smtClean="0">
              <a:cs typeface="Arial" pitchFamily="34" charset="0"/>
              <a:sym typeface="Symbol" pitchFamily="18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14500" algn="l"/>
              </a:tabLst>
            </a:pPr>
            <a:endParaRPr lang="cs-CZ" dirty="0">
              <a:ea typeface="Times New Roman" pitchFamily="18" charset="0"/>
              <a:cs typeface="Arial" pitchFamily="34" charset="0"/>
              <a:sym typeface="Symbol" pitchFamily="18" charset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47667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Galvanický článek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15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869160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Alkalický článek</a:t>
            </a:r>
            <a:r>
              <a:rPr lang="cs-CZ" dirty="0"/>
              <a:t> je zdroj elektrické energie založený na chemické reakci mezi zinkem a oxidem manganičitým (</a:t>
            </a:r>
            <a:r>
              <a:rPr lang="cs-CZ" dirty="0" err="1"/>
              <a:t>Zn</a:t>
            </a:r>
            <a:r>
              <a:rPr lang="cs-CZ" dirty="0"/>
              <a:t>/MnO</a:t>
            </a:r>
            <a:r>
              <a:rPr lang="cs-CZ" baseline="-25000" dirty="0"/>
              <a:t>2</a:t>
            </a:r>
            <a:r>
              <a:rPr lang="cs-CZ" dirty="0"/>
              <a:t>). Ve srovnání s tradičními bateriemi uhlík/zinek mají alkalické články větší životnost a možný odebíraný proud je větší než u tradičních </a:t>
            </a:r>
            <a:r>
              <a:rPr lang="cs-CZ" dirty="0" smtClean="0"/>
              <a:t>baterií.</a:t>
            </a:r>
            <a:endParaRPr lang="cs-CZ" dirty="0"/>
          </a:p>
        </p:txBody>
      </p:sp>
      <p:pic>
        <p:nvPicPr>
          <p:cNvPr id="29" name="Obrázek 28"/>
          <p:cNvPicPr>
            <a:picLocks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42" t="21429" r="16615" b="12418"/>
          <a:stretch/>
        </p:blipFill>
        <p:spPr>
          <a:xfrm>
            <a:off x="1043608" y="692696"/>
            <a:ext cx="3216443" cy="3618324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2771800" y="2780928"/>
            <a:ext cx="165618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15816" y="1412776"/>
            <a:ext cx="1440160" cy="19442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979712" y="1556792"/>
            <a:ext cx="12961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491880" y="13407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uhlík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2411760" y="2276872"/>
            <a:ext cx="100811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563888" y="21328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zinek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411760" y="2852936"/>
            <a:ext cx="10801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491880" y="170080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oxid manganičitý 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2267744" y="1916832"/>
            <a:ext cx="10801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563888" y="27089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chlorid amonný 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11560" y="3933056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Suché </a:t>
            </a:r>
            <a:r>
              <a:rPr lang="cs-CZ" b="1" dirty="0"/>
              <a:t>články </a:t>
            </a:r>
            <a:r>
              <a:rPr lang="cs-CZ" dirty="0" smtClean="0"/>
              <a:t>- </a:t>
            </a:r>
            <a:r>
              <a:rPr lang="cs-CZ" dirty="0"/>
              <a:t>kladnou elektrodou je uhlíková tyčinka, zápornou je zinkový kalíšek, elektrolytem je pasta chloridu amonného a depolarizátorem směs oxidu manganičitého a grafitu. Napětí mezi elektrodami je 1,5 V. 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203848" y="6206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Galvanický článek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3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64704"/>
            <a:ext cx="84249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Olověný akumulátor</a:t>
            </a:r>
            <a:endParaRPr lang="cs-CZ" dirty="0"/>
          </a:p>
          <a:p>
            <a:r>
              <a:rPr lang="cs-CZ" dirty="0"/>
              <a:t>Katoda je olověná elektroda pokrytá vrstvou PbO</a:t>
            </a:r>
            <a:r>
              <a:rPr lang="cs-CZ" baseline="-25000" dirty="0"/>
              <a:t>2</a:t>
            </a:r>
            <a:r>
              <a:rPr lang="cs-CZ" dirty="0"/>
              <a:t>. Anodou je čisté olovo. Elektrolytem je zředěná kyselina sírová</a:t>
            </a:r>
            <a:r>
              <a:rPr lang="cs-CZ" dirty="0" smtClean="0"/>
              <a:t>. Dá se znovu nabít.</a:t>
            </a:r>
            <a:endParaRPr lang="cs-CZ" dirty="0"/>
          </a:p>
          <a:p>
            <a:r>
              <a:rPr lang="cs-CZ" dirty="0" smtClean="0"/>
              <a:t>Sumárně </a:t>
            </a:r>
            <a:r>
              <a:rPr lang="cs-CZ" dirty="0"/>
              <a:t>lze oba děje popsat rovnicí:</a:t>
            </a:r>
          </a:p>
          <a:p>
            <a:r>
              <a:rPr lang="cs-CZ" dirty="0"/>
              <a:t>PbO</a:t>
            </a:r>
            <a:r>
              <a:rPr lang="cs-CZ" baseline="-25000" dirty="0"/>
              <a:t>2</a:t>
            </a:r>
            <a:r>
              <a:rPr lang="cs-CZ" dirty="0"/>
              <a:t> + </a:t>
            </a:r>
            <a:r>
              <a:rPr lang="cs-CZ" dirty="0" err="1"/>
              <a:t>Pb</a:t>
            </a:r>
            <a:r>
              <a:rPr lang="cs-CZ" dirty="0"/>
              <a:t> + H</a:t>
            </a:r>
            <a:r>
              <a:rPr lang="cs-CZ" baseline="30000" dirty="0"/>
              <a:t>+</a:t>
            </a:r>
            <a:r>
              <a:rPr lang="cs-CZ" dirty="0"/>
              <a:t> + 2SO</a:t>
            </a:r>
            <a:r>
              <a:rPr lang="cs-CZ" baseline="-25000" dirty="0"/>
              <a:t>4</a:t>
            </a:r>
            <a:r>
              <a:rPr lang="cs-CZ" baseline="30000" dirty="0"/>
              <a:t>2-</a:t>
            </a:r>
            <a:r>
              <a:rPr lang="cs-CZ" dirty="0"/>
              <a:t> </a:t>
            </a:r>
            <a:r>
              <a:rPr lang="cs-CZ" dirty="0">
                <a:sym typeface="Symbol"/>
              </a:rPr>
              <a:t></a:t>
            </a:r>
            <a:r>
              <a:rPr lang="cs-CZ" dirty="0"/>
              <a:t> 2PbSO</a:t>
            </a:r>
            <a:r>
              <a:rPr lang="cs-CZ" baseline="-25000" dirty="0"/>
              <a:t>4</a:t>
            </a:r>
            <a:r>
              <a:rPr lang="cs-CZ" dirty="0"/>
              <a:t> + 2H</a:t>
            </a:r>
            <a:r>
              <a:rPr lang="cs-CZ" baseline="-25000" dirty="0"/>
              <a:t>2</a:t>
            </a:r>
            <a:r>
              <a:rPr lang="cs-CZ" dirty="0"/>
              <a:t>O.</a:t>
            </a:r>
          </a:p>
          <a:p>
            <a:r>
              <a:rPr lang="cs-CZ" dirty="0"/>
              <a:t>Jednotlivé články olověných akumulátorů se spojují za sebou do akumulátorových baterií </a:t>
            </a:r>
            <a:r>
              <a:rPr lang="cs-CZ" dirty="0" smtClean="0"/>
              <a:t>6V, </a:t>
            </a:r>
            <a:r>
              <a:rPr lang="cs-CZ" dirty="0"/>
              <a:t>12V, 24V.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3645024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Další typy </a:t>
            </a:r>
            <a:r>
              <a:rPr lang="cs-CZ" b="1" i="1" dirty="0" smtClean="0"/>
              <a:t>akumulátorů</a:t>
            </a:r>
          </a:p>
          <a:p>
            <a:endParaRPr lang="cs-CZ" dirty="0"/>
          </a:p>
          <a:p>
            <a:r>
              <a:rPr lang="cs-CZ" b="1" dirty="0" err="1"/>
              <a:t>Ocelniklové</a:t>
            </a:r>
            <a:r>
              <a:rPr lang="cs-CZ" dirty="0"/>
              <a:t> (</a:t>
            </a:r>
            <a:r>
              <a:rPr lang="cs-CZ" dirty="0" err="1"/>
              <a:t>NiFe</a:t>
            </a:r>
            <a:r>
              <a:rPr lang="cs-CZ" dirty="0"/>
              <a:t>) – katoda ocel, anoda hydroxid </a:t>
            </a:r>
            <a:r>
              <a:rPr lang="cs-CZ" dirty="0" err="1"/>
              <a:t>niklitý</a:t>
            </a:r>
            <a:r>
              <a:rPr lang="cs-CZ" dirty="0"/>
              <a:t>, elektrolyt roztok KOH. Napětí článku je 1,45V.</a:t>
            </a:r>
          </a:p>
          <a:p>
            <a:r>
              <a:rPr lang="cs-CZ" b="1" dirty="0" err="1"/>
              <a:t>Niklkadmiový</a:t>
            </a:r>
            <a:r>
              <a:rPr lang="cs-CZ" dirty="0"/>
              <a:t> (</a:t>
            </a:r>
            <a:r>
              <a:rPr lang="cs-CZ" dirty="0" err="1"/>
              <a:t>NiCd</a:t>
            </a:r>
            <a:r>
              <a:rPr lang="cs-CZ" dirty="0"/>
              <a:t>) – katoda hydroxid kademnatý, anoda hydroxid nikelnatý, elektrolyt roztok KOH</a:t>
            </a:r>
          </a:p>
        </p:txBody>
      </p:sp>
    </p:spTree>
    <p:extLst>
      <p:ext uri="{BB962C8B-B14F-4D97-AF65-F5344CB8AC3E}">
        <p14:creationId xmlns:p14="http://schemas.microsoft.com/office/powerpoint/2010/main" val="46280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dirty="0" smtClean="0"/>
              <a:t>Microsoft  Office a </a:t>
            </a:r>
            <a:r>
              <a:rPr lang="cs-CZ" dirty="0" err="1" smtClean="0"/>
              <a:t>Activ</a:t>
            </a:r>
            <a:r>
              <a:rPr lang="cs-CZ" dirty="0" smtClean="0"/>
              <a:t> studio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ZŠ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/>
              <a:t>pro </a:t>
            </a:r>
            <a:r>
              <a:rPr lang="cs-CZ" smtClean="0"/>
              <a:t>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učiva galvanické články.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84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399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37</cp:revision>
  <dcterms:created xsi:type="dcterms:W3CDTF">2013-01-09T20:58:06Z</dcterms:created>
  <dcterms:modified xsi:type="dcterms:W3CDTF">2013-02-27T21:43:42Z</dcterms:modified>
</cp:coreProperties>
</file>