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7" r:id="rId3"/>
    <p:sldId id="264" r:id="rId4"/>
    <p:sldId id="258" r:id="rId5"/>
    <p:sldId id="263" r:id="rId6"/>
    <p:sldId id="259" r:id="rId7"/>
  </p:sldIdLst>
  <p:sldSz cx="9906000" cy="6858000" type="A4"/>
  <p:notesSz cx="6858000" cy="9144000"/>
  <p:defaultTextStyle>
    <a:defPPr>
      <a:defRPr lang="cs-CZ"/>
    </a:defPPr>
    <a:lvl1pPr marL="0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282778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565556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848335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1131113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1413891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1696669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1979447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2262226" algn="l" defTabSz="565556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06" y="-72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889250" y="0"/>
            <a:ext cx="701675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5783" tIns="47891" rIns="95783" bIns="4789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53975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5783" tIns="47891" rIns="95783" bIns="47891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647440" y="533400"/>
            <a:ext cx="5530850" cy="2868168"/>
          </a:xfrm>
        </p:spPr>
        <p:txBody>
          <a:bodyPr lIns="47891" tIns="0" rIns="47891">
            <a:noAutofit/>
          </a:bodyPr>
          <a:lstStyle>
            <a:lvl1pPr algn="r">
              <a:defRPr sz="44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633979" y="3539864"/>
            <a:ext cx="5541009" cy="1101248"/>
          </a:xfrm>
        </p:spPr>
        <p:txBody>
          <a:bodyPr lIns="47891" tIns="0" rIns="47891" bIns="0"/>
          <a:lstStyle>
            <a:lvl1pPr marL="0" indent="0" algn="r">
              <a:buNone/>
              <a:defRPr sz="2300">
                <a:solidFill>
                  <a:srgbClr val="FFFFFF"/>
                </a:solidFill>
                <a:effectLst/>
              </a:defRPr>
            </a:lvl1pPr>
            <a:lvl2pPr marL="478913" indent="0" algn="ctr">
              <a:buNone/>
            </a:lvl2pPr>
            <a:lvl3pPr marL="957826" indent="0" algn="ctr">
              <a:buNone/>
            </a:lvl3pPr>
            <a:lvl4pPr marL="1436740" indent="0" algn="ctr">
              <a:buNone/>
            </a:lvl4pPr>
            <a:lvl5pPr marL="1915653" indent="0" algn="ctr">
              <a:buNone/>
            </a:lvl5pPr>
            <a:lvl6pPr marL="2394566" indent="0" algn="ctr">
              <a:buNone/>
            </a:lvl6pPr>
            <a:lvl7pPr marL="2873479" indent="0" algn="ctr">
              <a:buNone/>
            </a:lvl7pPr>
            <a:lvl8pPr marL="3352392" indent="0" algn="ctr">
              <a:buNone/>
            </a:lvl8pPr>
            <a:lvl9pPr marL="3831305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6360493" y="6557947"/>
            <a:ext cx="2169336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054350" y="6557946"/>
            <a:ext cx="3171699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537624" y="6556248"/>
            <a:ext cx="637364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5700" y="2821838"/>
            <a:ext cx="6776779" cy="1362075"/>
          </a:xfrm>
        </p:spPr>
        <p:txBody>
          <a:bodyPr tIns="0" anchor="t"/>
          <a:lstStyle>
            <a:lvl1pPr algn="r">
              <a:buNone/>
              <a:defRPr sz="44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55700" y="1905000"/>
            <a:ext cx="6776779" cy="743507"/>
          </a:xfrm>
        </p:spPr>
        <p:txBody>
          <a:bodyPr anchor="b"/>
          <a:lstStyle>
            <a:lvl1pPr marL="0" indent="0" algn="r">
              <a:buNone/>
              <a:defRPr sz="2100">
                <a:solidFill>
                  <a:schemeClr val="tx1"/>
                </a:solidFill>
                <a:effectLst/>
              </a:defRPr>
            </a:lvl1pPr>
            <a:lvl2pPr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117925" y="6556810"/>
            <a:ext cx="2169336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879972" y="6556810"/>
            <a:ext cx="31369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295114" y="6555112"/>
            <a:ext cx="637364" cy="228600"/>
          </a:xfrm>
        </p:spPr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300" y="320040"/>
            <a:ext cx="7845552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95300" y="1600201"/>
            <a:ext cx="3813810" cy="4525963"/>
          </a:xfrm>
        </p:spPr>
        <p:txBody>
          <a:bodyPr anchor="t"/>
          <a:lstStyle>
            <a:lvl1pPr>
              <a:defRPr sz="2900"/>
            </a:lvl1pPr>
            <a:lvl2pPr>
              <a:defRPr sz="25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27042" y="1600201"/>
            <a:ext cx="3813810" cy="4525963"/>
          </a:xfrm>
        </p:spPr>
        <p:txBody>
          <a:bodyPr anchor="t"/>
          <a:lstStyle>
            <a:lvl1pPr>
              <a:defRPr sz="2900"/>
            </a:lvl1pPr>
            <a:lvl2pPr>
              <a:defRPr sz="25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300" y="320040"/>
            <a:ext cx="7845552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95300" y="5867400"/>
            <a:ext cx="381381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900" b="1">
                <a:solidFill>
                  <a:schemeClr val="tx2"/>
                </a:solidFill>
                <a:effectLst/>
              </a:defRPr>
            </a:lvl1pPr>
            <a:lvl2pPr>
              <a:buNone/>
              <a:defRPr sz="2100" b="1"/>
            </a:lvl2pPr>
            <a:lvl3pPr>
              <a:buNone/>
              <a:defRPr sz="1900" b="1"/>
            </a:lvl3pPr>
            <a:lvl4pPr>
              <a:buNone/>
              <a:defRPr sz="1700" b="1"/>
            </a:lvl4pPr>
            <a:lvl5pPr>
              <a:buNone/>
              <a:defRPr sz="17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27042" y="5867400"/>
            <a:ext cx="381381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900" b="1">
                <a:solidFill>
                  <a:schemeClr val="tx2"/>
                </a:solidFill>
                <a:effectLst/>
              </a:defRPr>
            </a:lvl1pPr>
            <a:lvl2pPr>
              <a:buNone/>
              <a:defRPr sz="2100" b="1"/>
            </a:lvl2pPr>
            <a:lvl3pPr>
              <a:buNone/>
              <a:defRPr sz="1900" b="1"/>
            </a:lvl3pPr>
            <a:lvl4pPr>
              <a:buNone/>
              <a:defRPr sz="1700" b="1"/>
            </a:lvl4pPr>
            <a:lvl5pPr>
              <a:buNone/>
              <a:defRPr sz="17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95300" y="1711840"/>
            <a:ext cx="3813810" cy="4114800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27042" y="1711840"/>
            <a:ext cx="3813810" cy="4114800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300" y="320040"/>
            <a:ext cx="7845552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300" y="228600"/>
            <a:ext cx="6389370" cy="1173480"/>
          </a:xfrm>
        </p:spPr>
        <p:txBody>
          <a:bodyPr wrap="square" anchor="b"/>
          <a:lstStyle>
            <a:lvl1pPr algn="l">
              <a:buNone/>
              <a:defRPr lang="en-US" sz="25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5300" y="1497416"/>
            <a:ext cx="6389370" cy="602512"/>
          </a:xfrm>
        </p:spPr>
        <p:txBody>
          <a:bodyPr rot="0" spcFirstLastPara="0" vertOverflow="overflow" horzOverflow="overflow" vert="horz" wrap="square" lIns="47891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500"/>
            </a:lvl1pPr>
            <a:lvl2pPr>
              <a:buNone/>
              <a:defRPr sz="1200"/>
            </a:lvl2pPr>
            <a:lvl3pPr>
              <a:buNone/>
              <a:defRPr sz="11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95300" y="2133600"/>
            <a:ext cx="7842250" cy="4371752"/>
          </a:xfrm>
        </p:spPr>
        <p:txBody>
          <a:bodyPr/>
          <a:lstStyle>
            <a:lvl1pPr>
              <a:defRPr sz="3300"/>
            </a:lvl1pPr>
            <a:lvl2pPr>
              <a:defRPr sz="2900"/>
            </a:lvl2pPr>
            <a:lvl3pPr>
              <a:defRPr sz="2500"/>
            </a:lvl3pPr>
            <a:lvl4pPr>
              <a:defRPr sz="2100"/>
            </a:lvl4pPr>
            <a:lvl5pPr>
              <a:defRPr sz="21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647799" y="1004669"/>
            <a:ext cx="4679488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5783" tIns="47891" rIns="95783" bIns="47891"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646432" y="998817"/>
            <a:ext cx="4679488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5783" tIns="47891" rIns="95783" bIns="47891"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38190" y="1143000"/>
            <a:ext cx="3714750" cy="2057400"/>
          </a:xfrm>
        </p:spPr>
        <p:txBody>
          <a:bodyPr vert="horz" anchor="b"/>
          <a:lstStyle>
            <a:lvl1pPr algn="l">
              <a:buNone/>
              <a:defRPr sz="32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838190" y="3283634"/>
            <a:ext cx="3714750" cy="1920240"/>
          </a:xfrm>
        </p:spPr>
        <p:txBody>
          <a:bodyPr rot="0" spcFirstLastPara="0" vertOverflow="overflow" horzOverflow="overflow" vert="horz" wrap="square" lIns="86205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5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1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718989" y="1041002"/>
            <a:ext cx="455676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3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99301" y="274956"/>
            <a:ext cx="1651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95300" y="274643"/>
            <a:ext cx="652145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96384" y="6557947"/>
            <a:ext cx="2169336" cy="226902"/>
          </a:xfrm>
        </p:spPr>
        <p:txBody>
          <a:bodyPr/>
          <a:lstStyle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95300" y="6556248"/>
            <a:ext cx="39624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75704" y="6553200"/>
            <a:ext cx="6373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832850" y="0"/>
            <a:ext cx="107315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5783" tIns="47891" rIns="95783" bIns="47891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95300" y="320040"/>
            <a:ext cx="7842250" cy="1143000"/>
          </a:xfrm>
          <a:prstGeom prst="rect">
            <a:avLst/>
          </a:prstGeom>
        </p:spPr>
        <p:txBody>
          <a:bodyPr vert="horz" lIns="47891" tIns="0" rIns="47891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95300" y="1609416"/>
            <a:ext cx="7842250" cy="4846320"/>
          </a:xfrm>
          <a:prstGeom prst="rect">
            <a:avLst/>
          </a:prstGeom>
        </p:spPr>
        <p:txBody>
          <a:bodyPr vert="horz" lIns="95783" tIns="47891" rIns="95783" bIns="47891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599764" y="6557947"/>
            <a:ext cx="2169336" cy="226902"/>
          </a:xfrm>
          <a:prstGeom prst="rect">
            <a:avLst/>
          </a:prstGeom>
        </p:spPr>
        <p:txBody>
          <a:bodyPr vert="horz" lIns="95783" tIns="0" rIns="95783" bIns="0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CDDBCE7-77BF-41A1-9EF4-2974DA72C7C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95300" y="6557946"/>
            <a:ext cx="3962400" cy="228600"/>
          </a:xfrm>
          <a:prstGeom prst="rect">
            <a:avLst/>
          </a:prstGeom>
        </p:spPr>
        <p:txBody>
          <a:bodyPr vert="horz" lIns="95783" tIns="0" rIns="95783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772402" y="6556248"/>
            <a:ext cx="637364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DFCD5FA-01D8-487D-8248-2FF11ED78C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87348" indent="-287348" algn="l" rtl="0" eaLnBrk="1" latinLnBrk="0" hangingPunct="1">
        <a:spcBef>
          <a:spcPts val="628"/>
        </a:spcBef>
        <a:buClr>
          <a:schemeClr val="tx2"/>
        </a:buClr>
        <a:buSzPct val="73000"/>
        <a:buFont typeface="Wingdings 2"/>
        <a:buChar char=""/>
        <a:defRPr kumimoji="0" sz="27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45961" indent="-239457" algn="l" rtl="0" eaLnBrk="1" latinLnBrk="0" hangingPunct="1">
        <a:spcBef>
          <a:spcPts val="524"/>
        </a:spcBef>
        <a:buClr>
          <a:schemeClr val="accent4"/>
        </a:buClr>
        <a:buSzPct val="80000"/>
        <a:buFont typeface="Wingdings 2"/>
        <a:buChar char=""/>
        <a:defRPr kumimoji="0" sz="24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94996" indent="-239457" algn="l" rtl="0" eaLnBrk="1" latinLnBrk="0" hangingPunct="1">
        <a:spcBef>
          <a:spcPts val="419"/>
        </a:spcBef>
        <a:buClr>
          <a:schemeClr val="accent4"/>
        </a:buClr>
        <a:buSzPct val="60000"/>
        <a:buFont typeface="Wingdings"/>
        <a:buChar char="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053609" indent="-239457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1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340957" indent="-239457" algn="l" rtl="0" eaLnBrk="1" latinLnBrk="0" hangingPunct="1">
        <a:spcBef>
          <a:spcPts val="419"/>
        </a:spcBef>
        <a:buClr>
          <a:schemeClr val="accent4"/>
        </a:buClr>
        <a:buSzPct val="70000"/>
        <a:buFont typeface="Wingdings"/>
        <a:buChar char="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542100" indent="-191566" algn="l" rtl="0" eaLnBrk="1" latinLnBrk="0" hangingPunct="1">
        <a:spcBef>
          <a:spcPts val="419"/>
        </a:spcBef>
        <a:buClr>
          <a:schemeClr val="accent4"/>
        </a:buClr>
        <a:buSzPct val="80000"/>
        <a:buFont typeface="Wingdings 2"/>
        <a:buChar char=""/>
        <a:defRPr kumimoji="0" sz="19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752822" indent="-191566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934809" indent="-191566" algn="l" rtl="0" eaLnBrk="1" latinLnBrk="0" hangingPunct="1">
        <a:spcBef>
          <a:spcPts val="314"/>
        </a:spcBef>
        <a:buClr>
          <a:schemeClr val="accent4"/>
        </a:buClr>
        <a:buSzPct val="100000"/>
        <a:buChar char="•"/>
        <a:defRPr kumimoji="0" sz="17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155109" indent="-191566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7891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5782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4367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91565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39456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87347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35239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83130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mtClean="0"/>
              <a:t> Chemické sloučeniny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VY_32_INOVACE_30_</a:t>
            </a:r>
            <a:r>
              <a:rPr lang="cs-CZ" dirty="0"/>
              <a:t>Dvouprvkové sloučeniny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500" dirty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500" dirty="0"/>
              <a:t>OP VK oblast podpory 1.4 s názvem Zlepšení podmínek pro vzdělávání na základních školách.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9"/>
            <a:ext cx="9906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51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0053" y="553641"/>
            <a:ext cx="2132038" cy="312539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Napiš vzorce:</a:t>
            </a:r>
            <a:endParaRPr lang="cs-CZ" sz="1800" dirty="0">
              <a:solidFill>
                <a:schemeClr val="accent1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3735" y="2066380"/>
            <a:ext cx="1087775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sodný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75721" y="2566442"/>
            <a:ext cx="1363344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vápenatý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82973" y="4030911"/>
            <a:ext cx="1182048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40"/>
                </a:solidFill>
                <a:latin typeface="Arial"/>
              </a:rPr>
              <a:t>oxid </a:t>
            </a:r>
            <a:r>
              <a:rPr lang="cs-CZ" sz="1800" dirty="0" smtClean="0">
                <a:solidFill>
                  <a:srgbClr val="000040"/>
                </a:solidFill>
                <a:latin typeface="Arial"/>
              </a:rPr>
              <a:t>uhličitý</a:t>
            </a:r>
            <a:endParaRPr lang="cs-CZ" sz="1800" dirty="0">
              <a:solidFill>
                <a:srgbClr val="00004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75721" y="3030786"/>
            <a:ext cx="1073271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hlinitý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97476" y="3521919"/>
            <a:ext cx="1363344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osmičelý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75721" y="4513114"/>
            <a:ext cx="1609906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manganistý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482972" y="1593106"/>
            <a:ext cx="1501129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fosforečný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04728" y="5013176"/>
            <a:ext cx="1087775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sírový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475132" y="1482328"/>
            <a:ext cx="616406" cy="392906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00"/>
                </a:solidFill>
                <a:latin typeface="Arial"/>
              </a:rPr>
              <a:t>P</a:t>
            </a:r>
            <a:r>
              <a:rPr lang="cs-CZ" sz="13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5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475132" y="3911203"/>
            <a:ext cx="572895" cy="33932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CO</a:t>
            </a:r>
            <a:r>
              <a:rPr lang="cs-CZ" sz="2000" baseline="-25000" dirty="0" smtClean="0">
                <a:solidFill>
                  <a:srgbClr val="000000"/>
                </a:solidFill>
                <a:latin typeface="Arial"/>
              </a:rPr>
              <a:t>2</a:t>
            </a:r>
            <a:endParaRPr lang="cs-CZ" sz="2000" baseline="-25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75132" y="3446859"/>
            <a:ext cx="674420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OsO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475132" y="2911078"/>
            <a:ext cx="688924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Al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475132" y="1964531"/>
            <a:ext cx="703428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 dirty="0">
                <a:solidFill>
                  <a:srgbClr val="000000"/>
                </a:solidFill>
                <a:latin typeface="Arial"/>
              </a:rPr>
              <a:t>Na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475132" y="2446734"/>
            <a:ext cx="674420" cy="401836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 dirty="0" err="1" smtClean="0">
                <a:solidFill>
                  <a:srgbClr val="000000"/>
                </a:solidFill>
                <a:latin typeface="Arial"/>
              </a:rPr>
              <a:t>CaO</a:t>
            </a:r>
            <a:endParaRPr lang="cs-CZ" sz="1500" baseline="-25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75132" y="4955977"/>
            <a:ext cx="529384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>
                <a:solidFill>
                  <a:srgbClr val="000000"/>
                </a:solidFill>
                <a:latin typeface="Arial"/>
              </a:rPr>
              <a:t>SO</a:t>
            </a:r>
            <a:r>
              <a:rPr lang="cs-CZ" sz="1500" baseline="3000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475132" y="4393406"/>
            <a:ext cx="812205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Mn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7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141122" y="1092535"/>
            <a:ext cx="1480223" cy="470864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         řešení</a:t>
            </a:r>
          </a:p>
        </p:txBody>
      </p:sp>
    </p:spTree>
    <p:extLst>
      <p:ext uri="{BB962C8B-B14F-4D97-AF65-F5344CB8AC3E}">
        <p14:creationId xmlns:p14="http://schemas.microsoft.com/office/powerpoint/2010/main" val="5243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0053" y="553641"/>
            <a:ext cx="2132038" cy="312539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Napiš vzorce:</a:t>
            </a:r>
            <a:endParaRPr lang="cs-CZ" sz="1800" dirty="0">
              <a:solidFill>
                <a:schemeClr val="accent1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3735" y="2066380"/>
            <a:ext cx="1087775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sodný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75721" y="2566442"/>
            <a:ext cx="1363344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vápenatý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82973" y="4030911"/>
            <a:ext cx="1182048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40"/>
                </a:solidFill>
                <a:latin typeface="Arial"/>
              </a:rPr>
              <a:t>oxid </a:t>
            </a:r>
            <a:r>
              <a:rPr lang="cs-CZ" sz="1800" dirty="0" smtClean="0">
                <a:solidFill>
                  <a:srgbClr val="000040"/>
                </a:solidFill>
                <a:latin typeface="Arial"/>
              </a:rPr>
              <a:t>uhličitý</a:t>
            </a:r>
            <a:endParaRPr lang="cs-CZ" sz="1800" dirty="0">
              <a:solidFill>
                <a:srgbClr val="00004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75721" y="3030786"/>
            <a:ext cx="1073271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hlinitý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97476" y="3521919"/>
            <a:ext cx="1363344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osmičelý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75721" y="4513114"/>
            <a:ext cx="1609906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manganistý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482972" y="1593106"/>
            <a:ext cx="1501129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fosforečný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04728" y="5013176"/>
            <a:ext cx="1087775" cy="312539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oxid sírový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475132" y="1482328"/>
            <a:ext cx="616406" cy="392906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00"/>
                </a:solidFill>
                <a:latin typeface="Arial"/>
              </a:rPr>
              <a:t>P</a:t>
            </a:r>
            <a:r>
              <a:rPr lang="cs-CZ" sz="13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5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518643" y="2519164"/>
            <a:ext cx="645413" cy="33932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Ca O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75132" y="3446859"/>
            <a:ext cx="674420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OsO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475132" y="2911078"/>
            <a:ext cx="688924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Al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475132" y="1964531"/>
            <a:ext cx="703428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 dirty="0">
                <a:solidFill>
                  <a:srgbClr val="000000"/>
                </a:solidFill>
                <a:latin typeface="Arial"/>
              </a:rPr>
              <a:t>Na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40398" y="3915669"/>
            <a:ext cx="572895" cy="401836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 dirty="0">
                <a:solidFill>
                  <a:srgbClr val="000000"/>
                </a:solidFill>
                <a:latin typeface="Arial"/>
              </a:rPr>
              <a:t>CO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475132" y="4955977"/>
            <a:ext cx="529384" cy="37504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>
                <a:solidFill>
                  <a:srgbClr val="000000"/>
                </a:solidFill>
                <a:latin typeface="Arial"/>
              </a:rPr>
              <a:t>SO</a:t>
            </a:r>
            <a:r>
              <a:rPr lang="cs-CZ" sz="1500" baseline="3000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475132" y="4393406"/>
            <a:ext cx="812205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Mn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O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7</a:t>
            </a:r>
          </a:p>
        </p:txBody>
      </p:sp>
      <p:pic>
        <p:nvPicPr>
          <p:cNvPr id="1028" name="Picture 4" descr="C:\Users\Monika\AppData\Local\Microsoft\Windows\Temporary Internet Files\Content.IE5\3ZJIN1Y9\MC90042356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256" y="4581128"/>
            <a:ext cx="984250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066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04160" y="857250"/>
            <a:ext cx="2132038" cy="312539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Napiš vzorce:</a:t>
            </a:r>
            <a:endParaRPr lang="cs-CZ" sz="1800" dirty="0">
              <a:solidFill>
                <a:schemeClr val="accent1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61727" y="2138387"/>
            <a:ext cx="1290826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hlinitý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03713" y="2638450"/>
            <a:ext cx="1486625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zlatitý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10965" y="4102918"/>
            <a:ext cx="1522884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železnatý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03713" y="3102793"/>
            <a:ext cx="1559143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kobaltnatý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25468" y="3593926"/>
            <a:ext cx="1363344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rtuťnatý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03713" y="4585122"/>
            <a:ext cx="1609906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stříbrný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360712" y="1700808"/>
            <a:ext cx="1660669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40"/>
                </a:solidFill>
                <a:latin typeface="Arial"/>
              </a:rPr>
              <a:t>sulfid zinečnatý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32720" y="5085184"/>
            <a:ext cx="1370596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titaničitý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81938" y="2194453"/>
            <a:ext cx="616406" cy="36611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00"/>
                </a:solidFill>
                <a:latin typeface="Arial"/>
              </a:rPr>
              <a:t>Al</a:t>
            </a:r>
            <a:r>
              <a:rPr lang="cs-CZ" sz="13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S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81938" y="3212438"/>
            <a:ext cx="572895" cy="33932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>
                <a:solidFill>
                  <a:srgbClr val="000000"/>
                </a:solidFill>
                <a:latin typeface="Arial"/>
              </a:rPr>
              <a:t>CoS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81939" y="2703445"/>
            <a:ext cx="674420" cy="36611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Au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S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281938" y="4694765"/>
            <a:ext cx="688924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Ag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S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281938" y="4194703"/>
            <a:ext cx="703428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>
                <a:solidFill>
                  <a:srgbClr val="000000"/>
                </a:solidFill>
                <a:latin typeface="Arial"/>
              </a:rPr>
              <a:t>FeS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281938" y="1694390"/>
            <a:ext cx="572895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>
                <a:solidFill>
                  <a:srgbClr val="000000"/>
                </a:solidFill>
                <a:latin typeface="Arial"/>
              </a:rPr>
              <a:t>ZnS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281938" y="5194828"/>
            <a:ext cx="529384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TiS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281938" y="3694640"/>
            <a:ext cx="572895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>
                <a:solidFill>
                  <a:srgbClr val="000000"/>
                </a:solidFill>
                <a:latin typeface="Arial"/>
              </a:rPr>
              <a:t>Hg</a:t>
            </a:r>
            <a:r>
              <a:rPr lang="cs-CZ" sz="2100">
                <a:solidFill>
                  <a:srgbClr val="000000"/>
                </a:solidFill>
                <a:latin typeface="Arial"/>
              </a:rPr>
              <a:t>S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240821" y="1251883"/>
            <a:ext cx="1315754" cy="4455495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        řešení</a:t>
            </a:r>
          </a:p>
          <a:p>
            <a:endParaRPr lang="cs-CZ" sz="15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122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04160" y="857250"/>
            <a:ext cx="2132038" cy="312539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Napiš vzorce:</a:t>
            </a:r>
            <a:endParaRPr lang="cs-CZ" sz="1800" dirty="0">
              <a:solidFill>
                <a:schemeClr val="accent1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61727" y="2138387"/>
            <a:ext cx="1290826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hlinitý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03713" y="2638450"/>
            <a:ext cx="1486625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zlatitý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10965" y="4102918"/>
            <a:ext cx="1522884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železnatý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03713" y="3102793"/>
            <a:ext cx="1559143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kobaltnatý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25468" y="3593926"/>
            <a:ext cx="1363344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rtuťnatý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03713" y="4585122"/>
            <a:ext cx="1609906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stříbrný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360712" y="1700808"/>
            <a:ext cx="1660669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40"/>
                </a:solidFill>
                <a:latin typeface="Arial"/>
              </a:rPr>
              <a:t>sulfid zinečnatý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32720" y="5085184"/>
            <a:ext cx="1370596" cy="294680"/>
          </a:xfrm>
          <a:prstGeom prst="rect">
            <a:avLst/>
          </a:prstGeom>
          <a:noFill/>
          <a:ln w="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>
                <a:solidFill>
                  <a:srgbClr val="000040"/>
                </a:solidFill>
                <a:latin typeface="Arial"/>
              </a:rPr>
              <a:t>sulfid titaničitý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81938" y="2194453"/>
            <a:ext cx="616406" cy="36611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00"/>
                </a:solidFill>
                <a:latin typeface="Arial"/>
              </a:rPr>
              <a:t>Al</a:t>
            </a:r>
            <a:r>
              <a:rPr lang="cs-CZ" sz="13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S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81938" y="3212438"/>
            <a:ext cx="572895" cy="33932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>
                <a:solidFill>
                  <a:srgbClr val="000000"/>
                </a:solidFill>
                <a:latin typeface="Arial"/>
              </a:rPr>
              <a:t>CoS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81939" y="2703445"/>
            <a:ext cx="674420" cy="366117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Au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S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281938" y="4694765"/>
            <a:ext cx="688924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Ag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sz="2100" dirty="0">
                <a:solidFill>
                  <a:srgbClr val="000000"/>
                </a:solidFill>
                <a:latin typeface="Arial"/>
              </a:rPr>
              <a:t>S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281938" y="4194703"/>
            <a:ext cx="703428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>
                <a:solidFill>
                  <a:srgbClr val="000000"/>
                </a:solidFill>
                <a:latin typeface="Arial"/>
              </a:rPr>
              <a:t>FeS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281938" y="1694390"/>
            <a:ext cx="572895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100">
                <a:solidFill>
                  <a:srgbClr val="000000"/>
                </a:solidFill>
                <a:latin typeface="Arial"/>
              </a:rPr>
              <a:t>ZnS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281938" y="5194828"/>
            <a:ext cx="529384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 dirty="0">
                <a:solidFill>
                  <a:srgbClr val="000000"/>
                </a:solidFill>
                <a:latin typeface="Arial"/>
              </a:rPr>
              <a:t>TiS</a:t>
            </a:r>
            <a:r>
              <a:rPr lang="cs-CZ" sz="1500" baseline="-25000" dirty="0">
                <a:solidFill>
                  <a:srgbClr val="000000"/>
                </a:solidFill>
                <a:latin typeface="Arial"/>
              </a:rPr>
              <a:t>2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281938" y="3694640"/>
            <a:ext cx="572895" cy="357188"/>
          </a:xfrm>
          <a:prstGeom prst="rect">
            <a:avLst/>
          </a:prstGeom>
          <a:solidFill>
            <a:schemeClr val="tx2">
              <a:lumMod val="75000"/>
            </a:schemeClr>
          </a:solidFill>
          <a:ln w="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none" lIns="0" tIns="0" rIns="0" bIns="0" rtlCol="0">
            <a:noAutofit/>
          </a:bodyPr>
          <a:lstStyle/>
          <a:p>
            <a:r>
              <a:rPr lang="cs-CZ" sz="2000">
                <a:solidFill>
                  <a:srgbClr val="000000"/>
                </a:solidFill>
                <a:latin typeface="Arial"/>
              </a:rPr>
              <a:t>Hg</a:t>
            </a:r>
            <a:r>
              <a:rPr lang="cs-CZ" sz="2100">
                <a:solidFill>
                  <a:srgbClr val="000000"/>
                </a:solidFill>
                <a:latin typeface="Arial"/>
              </a:rPr>
              <a:t>S</a:t>
            </a:r>
          </a:p>
        </p:txBody>
      </p:sp>
      <p:pic>
        <p:nvPicPr>
          <p:cNvPr id="28" name="Picture 4" descr="C:\Users\Monika\AppData\Local\Microsoft\Windows\Temporary Internet Files\Content.IE5\3ZJIN1Y9\MC90042356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256" y="4581128"/>
            <a:ext cx="984250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1649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8504" y="1556792"/>
            <a:ext cx="8208912" cy="3241477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/>
          <a:p>
            <a:r>
              <a:rPr lang="cs-CZ" sz="1800" dirty="0">
                <a:solidFill>
                  <a:srgbClr val="000000"/>
                </a:solidFill>
              </a:rPr>
              <a:t>Zdroj vlastní</a:t>
            </a:r>
          </a:p>
          <a:p>
            <a:r>
              <a:rPr lang="cs-CZ" sz="1800" dirty="0">
                <a:solidFill>
                  <a:srgbClr val="000000"/>
                </a:solidFill>
              </a:rPr>
              <a:t>Vytvořeno jako DUM do předmětu  chemie na </a:t>
            </a:r>
            <a:r>
              <a:rPr lang="cs-CZ" sz="1800" dirty="0" smtClean="0"/>
              <a:t>Základní škole </a:t>
            </a:r>
            <a:r>
              <a:rPr lang="cs-CZ" sz="1800" dirty="0"/>
              <a:t>a Mateřské škole </a:t>
            </a:r>
            <a:endParaRPr lang="cs-CZ" sz="1800" dirty="0" smtClean="0"/>
          </a:p>
          <a:p>
            <a:r>
              <a:rPr lang="cs-CZ" sz="1800" dirty="0" smtClean="0">
                <a:solidFill>
                  <a:srgbClr val="000000"/>
                </a:solidFill>
              </a:rPr>
              <a:t>  </a:t>
            </a:r>
            <a:r>
              <a:rPr lang="cs-CZ" sz="1800" dirty="0">
                <a:solidFill>
                  <a:srgbClr val="000000"/>
                </a:solidFill>
              </a:rPr>
              <a:t>17.listopadu 1325, </a:t>
            </a:r>
            <a:r>
              <a:rPr lang="cs-CZ" sz="1800" dirty="0" smtClean="0">
                <a:solidFill>
                  <a:srgbClr val="000000"/>
                </a:solidFill>
              </a:rPr>
              <a:t>příspěvková  </a:t>
            </a:r>
            <a:r>
              <a:rPr lang="cs-CZ" sz="1800" dirty="0">
                <a:solidFill>
                  <a:srgbClr val="000000"/>
                </a:solidFill>
              </a:rPr>
              <a:t>organizace , </a:t>
            </a:r>
            <a:endParaRPr lang="cs-CZ" sz="1800" dirty="0" smtClean="0">
              <a:solidFill>
                <a:srgbClr val="000000"/>
              </a:solidFill>
            </a:endParaRPr>
          </a:p>
          <a:p>
            <a:r>
              <a:rPr lang="cs-CZ" sz="1800" dirty="0" smtClean="0">
                <a:solidFill>
                  <a:srgbClr val="000000"/>
                </a:solidFill>
              </a:rPr>
              <a:t>Mladá </a:t>
            </a:r>
            <a:r>
              <a:rPr lang="cs-CZ" sz="1800" dirty="0">
                <a:solidFill>
                  <a:srgbClr val="000000"/>
                </a:solidFill>
              </a:rPr>
              <a:t>Boleslav </a:t>
            </a:r>
            <a:r>
              <a:rPr lang="cs-CZ" sz="1800" dirty="0" smtClean="0">
                <a:solidFill>
                  <a:srgbClr val="000000"/>
                </a:solidFill>
              </a:rPr>
              <a:t>pro </a:t>
            </a:r>
            <a:r>
              <a:rPr lang="cs-CZ" sz="1800" dirty="0">
                <a:solidFill>
                  <a:srgbClr val="000000"/>
                </a:solidFill>
              </a:rPr>
              <a:t>osmý </a:t>
            </a:r>
            <a:r>
              <a:rPr lang="cs-CZ" sz="1800" dirty="0" smtClean="0">
                <a:solidFill>
                  <a:srgbClr val="000000"/>
                </a:solidFill>
              </a:rPr>
              <a:t> </a:t>
            </a:r>
            <a:r>
              <a:rPr lang="cs-CZ" sz="1800" smtClean="0">
                <a:solidFill>
                  <a:srgbClr val="000000"/>
                </a:solidFill>
              </a:rPr>
              <a:t>a devátý ročník </a:t>
            </a:r>
            <a:r>
              <a:rPr lang="cs-CZ" sz="1800" dirty="0">
                <a:solidFill>
                  <a:srgbClr val="000000"/>
                </a:solidFill>
              </a:rPr>
              <a:t>základní </a:t>
            </a:r>
            <a:r>
              <a:rPr lang="cs-CZ" sz="1800" dirty="0" smtClean="0">
                <a:solidFill>
                  <a:srgbClr val="000000"/>
                </a:solidFill>
              </a:rPr>
              <a:t>školy</a:t>
            </a:r>
            <a:r>
              <a:rPr lang="cs-CZ" sz="1800" dirty="0">
                <a:solidFill>
                  <a:srgbClr val="000000"/>
                </a:solidFill>
              </a:rPr>
              <a:t>.</a:t>
            </a:r>
          </a:p>
          <a:p>
            <a:endParaRPr lang="cs-CZ" sz="1800" dirty="0">
              <a:solidFill>
                <a:srgbClr val="000000"/>
              </a:solidFill>
            </a:endParaRPr>
          </a:p>
          <a:p>
            <a:r>
              <a:rPr lang="cs-CZ" sz="1800" dirty="0">
                <a:solidFill>
                  <a:srgbClr val="000000"/>
                </a:solidFill>
              </a:rPr>
              <a:t>Materiál slouží k doplnění a opakování učiva </a:t>
            </a:r>
          </a:p>
          <a:p>
            <a:r>
              <a:rPr lang="cs-CZ" sz="1800" dirty="0">
                <a:solidFill>
                  <a:srgbClr val="000000"/>
                </a:solidFill>
              </a:rPr>
              <a:t>Materiál doporučuji  prezentovat  pomocí   dataprojektoru.</a:t>
            </a:r>
          </a:p>
          <a:p>
            <a:r>
              <a:rPr lang="cs-CZ" sz="1800" dirty="0">
                <a:solidFill>
                  <a:srgbClr val="000000"/>
                </a:solidFill>
              </a:rPr>
              <a:t>Materiál byl vytvořen a pilotován ve I. pololetí školního roku </a:t>
            </a:r>
            <a:r>
              <a:rPr lang="cs-CZ" sz="1800" dirty="0" smtClean="0">
                <a:solidFill>
                  <a:srgbClr val="000000"/>
                </a:solidFill>
              </a:rPr>
              <a:t>2012/2013</a:t>
            </a:r>
            <a:endParaRPr lang="cs-CZ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35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205</Words>
  <Application>Microsoft Office PowerPoint</Application>
  <PresentationFormat>A4 (210 x 297 mm)</PresentationFormat>
  <Paragraphs>90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13</cp:revision>
  <dcterms:created xsi:type="dcterms:W3CDTF">2012-10-18T17:17:21Z</dcterms:created>
  <dcterms:modified xsi:type="dcterms:W3CDTF">2013-02-27T21:34:13Z</dcterms:modified>
</cp:coreProperties>
</file>