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57" r:id="rId4"/>
    <p:sldId id="266" r:id="rId5"/>
    <p:sldId id="267" r:id="rId6"/>
    <p:sldId id="258" r:id="rId7"/>
    <p:sldId id="259" r:id="rId8"/>
    <p:sldId id="260" r:id="rId9"/>
    <p:sldId id="262" r:id="rId10"/>
    <p:sldId id="264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96" y="-8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PRESENT SIMPLE TENSE </a:t>
          </a:r>
          <a:r>
            <a:rPr lang="en-US" sz="2000" dirty="0" smtClean="0"/>
            <a:t>AFFIRMATIVE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NÁZEV:VY_22_INOVACE_23_AJ5_PRES.SIMPLE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C250AF-A924-4445-B976-A05746F8C4ED}" type="presOf" srcId="{1F4F8BC0-F267-4379-9FE7-6FFC8B64BAD8}" destId="{017154CD-D9A9-4968-AD11-1207A3C4C00A}" srcOrd="1" destOrd="0" presId="urn:microsoft.com/office/officeart/2005/8/layout/target3"/>
    <dgm:cxn modelId="{F301C42B-2491-4331-B893-04791DD67E21}" type="presOf" srcId="{26CBEA56-8CFD-48C0-BD6E-2EB16B1FBF42}" destId="{5583D5C5-FAFF-4548-819C-80E289F73770}" srcOrd="0" destOrd="0" presId="urn:microsoft.com/office/officeart/2005/8/layout/target3"/>
    <dgm:cxn modelId="{D79EAA10-2A44-45F9-B508-5AA4B1B901B8}" type="presOf" srcId="{1AE9165A-6B70-4FFD-A49C-881BF73B4F04}" destId="{A9F01C16-B5C0-47B0-9750-F7E5E11674A0}" srcOrd="0" destOrd="0" presId="urn:microsoft.com/office/officeart/2005/8/layout/target3"/>
    <dgm:cxn modelId="{A585CA05-37D9-437E-8309-43CC09E4EAD0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0461066C-A748-489F-A162-507D080AD6C6}" type="presOf" srcId="{D1D4F407-5343-4D3F-B5B9-D407B03CAEB4}" destId="{AED2198E-93D5-4001-81B4-73124B309672}" srcOrd="1" destOrd="0" presId="urn:microsoft.com/office/officeart/2005/8/layout/target3"/>
    <dgm:cxn modelId="{2B5AB82C-4304-40A2-9C0F-D7BFCEA07D05}" type="presOf" srcId="{1F4F8BC0-F267-4379-9FE7-6FFC8B64BAD8}" destId="{C8857ABF-5052-4733-A46C-0F8B764FF76F}" srcOrd="0" destOrd="0" presId="urn:microsoft.com/office/officeart/2005/8/layout/target3"/>
    <dgm:cxn modelId="{A83C6C05-172E-40B8-A7C0-FCAB2517EBBD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127268A-530A-4B53-BF47-83EAC4AA5B6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FBDC66D-1D62-4E5C-9D3C-E0290C9CA1BC}" type="presOf" srcId="{1AE9165A-6B70-4FFD-A49C-881BF73B4F04}" destId="{BD3627E9-8FC8-4A2F-B3EA-FAE798EF81D8}" srcOrd="1" destOrd="0" presId="urn:microsoft.com/office/officeart/2005/8/layout/target3"/>
    <dgm:cxn modelId="{CBAEBFBF-A761-4AC6-9190-7B3E9306C484}" type="presOf" srcId="{D1B46980-6531-4606-95E6-44980827E919}" destId="{6140AFEC-043D-4C43-A2F9-D0F5331DF3A3}" srcOrd="0" destOrd="0" presId="urn:microsoft.com/office/officeart/2005/8/layout/target3"/>
    <dgm:cxn modelId="{37E8F61A-D6B4-4E45-91C7-9CB31025B18A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D463062B-792C-42EB-B75C-AA45D7B88A64}" type="presParOf" srcId="{333A1088-737F-45CB-B68E-254E46348037}" destId="{F5ABB229-8D3B-4694-996A-96F23CF14429}" srcOrd="0" destOrd="0" presId="urn:microsoft.com/office/officeart/2005/8/layout/target3"/>
    <dgm:cxn modelId="{734259A0-21DF-476F-B7D4-1CC549E946F5}" type="presParOf" srcId="{333A1088-737F-45CB-B68E-254E46348037}" destId="{F41139FD-01EE-4571-8B17-4FB00FC51163}" srcOrd="1" destOrd="0" presId="urn:microsoft.com/office/officeart/2005/8/layout/target3"/>
    <dgm:cxn modelId="{61F2085F-7CA2-457B-AA6D-86DCE8682505}" type="presParOf" srcId="{333A1088-737F-45CB-B68E-254E46348037}" destId="{D005CE8C-CC26-4C3E-AC11-E15060ECD759}" srcOrd="2" destOrd="0" presId="urn:microsoft.com/office/officeart/2005/8/layout/target3"/>
    <dgm:cxn modelId="{B625E16E-0F41-46A8-BA09-8E5F02FDE988}" type="presParOf" srcId="{333A1088-737F-45CB-B68E-254E46348037}" destId="{2C702D82-9B77-49B7-9568-BB8EB47C3372}" srcOrd="3" destOrd="0" presId="urn:microsoft.com/office/officeart/2005/8/layout/target3"/>
    <dgm:cxn modelId="{31F32572-7339-48E1-B5B2-0B83B36A9F36}" type="presParOf" srcId="{333A1088-737F-45CB-B68E-254E46348037}" destId="{A52A0455-90FF-4808-ABD0-F02540D31D5A}" srcOrd="4" destOrd="0" presId="urn:microsoft.com/office/officeart/2005/8/layout/target3"/>
    <dgm:cxn modelId="{2064B92D-98C2-4550-9CC6-8AD9E9A89771}" type="presParOf" srcId="{333A1088-737F-45CB-B68E-254E46348037}" destId="{6140AFEC-043D-4C43-A2F9-D0F5331DF3A3}" srcOrd="5" destOrd="0" presId="urn:microsoft.com/office/officeart/2005/8/layout/target3"/>
    <dgm:cxn modelId="{D2F39700-C5E9-4EE2-B434-04F94E4680F1}" type="presParOf" srcId="{333A1088-737F-45CB-B68E-254E46348037}" destId="{71A10DEB-455E-4133-A618-0A0EE82A21E3}" srcOrd="6" destOrd="0" presId="urn:microsoft.com/office/officeart/2005/8/layout/target3"/>
    <dgm:cxn modelId="{B9545574-F9A1-40C8-B465-0299306B6B02}" type="presParOf" srcId="{333A1088-737F-45CB-B68E-254E46348037}" destId="{DA6A876D-6D25-492F-8BDC-9AE6A6CFB1FA}" srcOrd="7" destOrd="0" presId="urn:microsoft.com/office/officeart/2005/8/layout/target3"/>
    <dgm:cxn modelId="{180C93C3-7C4C-4958-BF84-6012D6B9EC98}" type="presParOf" srcId="{333A1088-737F-45CB-B68E-254E46348037}" destId="{A9F01C16-B5C0-47B0-9750-F7E5E11674A0}" srcOrd="8" destOrd="0" presId="urn:microsoft.com/office/officeart/2005/8/layout/target3"/>
    <dgm:cxn modelId="{D2BF2686-F22B-4C15-9DC2-82B188C31819}" type="presParOf" srcId="{333A1088-737F-45CB-B68E-254E46348037}" destId="{5C0CF724-3222-4429-B09A-F154A62FD507}" srcOrd="9" destOrd="0" presId="urn:microsoft.com/office/officeart/2005/8/layout/target3"/>
    <dgm:cxn modelId="{5066DAB7-D955-4789-912E-38E0D5B7D08E}" type="presParOf" srcId="{333A1088-737F-45CB-B68E-254E46348037}" destId="{71A5FEA7-FE77-4220-960F-2AB7AE466FE5}" srcOrd="10" destOrd="0" presId="urn:microsoft.com/office/officeart/2005/8/layout/target3"/>
    <dgm:cxn modelId="{1B7C025D-6AAB-4E90-8CCE-EB4EEDAEA5DF}" type="presParOf" srcId="{333A1088-737F-45CB-B68E-254E46348037}" destId="{C8857ABF-5052-4733-A46C-0F8B764FF76F}" srcOrd="11" destOrd="0" presId="urn:microsoft.com/office/officeart/2005/8/layout/target3"/>
    <dgm:cxn modelId="{EBE5C45B-8546-4AC1-A125-749333FCE3B3}" type="presParOf" srcId="{333A1088-737F-45CB-B68E-254E46348037}" destId="{1839E65E-6E97-41D2-A171-98C033275D27}" srcOrd="12" destOrd="0" presId="urn:microsoft.com/office/officeart/2005/8/layout/target3"/>
    <dgm:cxn modelId="{5387BC15-8B80-46B1-B7C1-B4A13FD6B20F}" type="presParOf" srcId="{333A1088-737F-45CB-B68E-254E46348037}" destId="{914F10DC-A7FA-462B-9334-03354AC7EA9F}" srcOrd="13" destOrd="0" presId="urn:microsoft.com/office/officeart/2005/8/layout/target3"/>
    <dgm:cxn modelId="{9DD59254-68FE-4C60-84F5-923D353B03AA}" type="presParOf" srcId="{333A1088-737F-45CB-B68E-254E46348037}" destId="{5583D5C5-FAFF-4548-819C-80E289F73770}" srcOrd="14" destOrd="0" presId="urn:microsoft.com/office/officeart/2005/8/layout/target3"/>
    <dgm:cxn modelId="{BCDF5393-C0ED-4FB5-A841-7F028528E8D6}" type="presParOf" srcId="{333A1088-737F-45CB-B68E-254E46348037}" destId="{AED2198E-93D5-4001-81B4-73124B309672}" srcOrd="15" destOrd="0" presId="urn:microsoft.com/office/officeart/2005/8/layout/target3"/>
    <dgm:cxn modelId="{AF4F92B7-13D8-4ECF-B2F8-428846BBB4C5}" type="presParOf" srcId="{333A1088-737F-45CB-B68E-254E46348037}" destId="{2BE915AB-18AA-4053-B92C-3BFC9ED204BB}" srcOrd="16" destOrd="0" presId="urn:microsoft.com/office/officeart/2005/8/layout/target3"/>
    <dgm:cxn modelId="{987ECF98-E8D4-46DF-982E-7767277C2508}" type="presParOf" srcId="{333A1088-737F-45CB-B68E-254E46348037}" destId="{BD3627E9-8FC8-4A2F-B3EA-FAE798EF81D8}" srcOrd="17" destOrd="0" presId="urn:microsoft.com/office/officeart/2005/8/layout/target3"/>
    <dgm:cxn modelId="{F6F77C8C-9127-4BF8-A09B-B53CFF326129}" type="presParOf" srcId="{333A1088-737F-45CB-B68E-254E46348037}" destId="{017154CD-D9A9-4968-AD11-1207A3C4C00A}" srcOrd="18" destOrd="0" presId="urn:microsoft.com/office/officeart/2005/8/layout/target3"/>
    <dgm:cxn modelId="{49C6DF40-0D86-4C32-88F3-D41945CE081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NÁZEV:VY_22_INOVACE_23_AJ5_PRES.SIMPLE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PRESENT SIMPLE TENSE </a:t>
          </a:r>
          <a:r>
            <a:rPr lang="en-US" sz="2000" kern="1200" dirty="0" smtClean="0"/>
            <a:t>AFFIRMATIVE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530A9D-BB6E-4579-A049-C4B09F60D8E1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6E5FF4-DDA5-46CB-8C7A-DF8BFD73E1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E219459-F9E4-47EB-B38E-532C0E429F3E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0E6A836-4125-4348-9293-64815A6546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92696"/>
            <a:ext cx="8532440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tvary sloves pro 3. osobu  v přítomném prostém času v kladných větách.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 nabídnutých možností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vyberou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správnou a zkontrolují kliknutím.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 osmisměrce vyhledají větu a napíší ve 3. os. č. j.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5297725"/>
            <a:ext cx="72008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00400" y="1965960"/>
          <a:ext cx="2743200" cy="2926080"/>
        </p:xfrm>
        <a:graphic>
          <a:graphicData uri="http://schemas.openxmlformats.org/drawingml/2006/table">
            <a:tbl>
              <a:tblPr/>
              <a:tblGrid>
                <a:gridCol w="1371600"/>
                <a:gridCol w="137160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07504" y="388404"/>
            <a:ext cx="8604448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b="1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Přítomný čas prostý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  <a:b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Tvar slovesa se mění ve 3. osobě čísla jednotného, kdy k tvaru přidáváme 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-s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effectLst/>
                <a:latin typeface="Arial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83568" y="2"/>
          <a:ext cx="5760640" cy="8629183"/>
        </p:xfrm>
        <a:graphic>
          <a:graphicData uri="http://schemas.openxmlformats.org/drawingml/2006/table">
            <a:tbl>
              <a:tblPr/>
              <a:tblGrid>
                <a:gridCol w="2880320"/>
                <a:gridCol w="2880320"/>
              </a:tblGrid>
              <a:tr h="908718">
                <a:tc>
                  <a:txBody>
                    <a:bodyPr/>
                    <a:lstStyle/>
                    <a:p>
                      <a:r>
                        <a:rPr lang="cs-CZ" sz="3600" dirty="0"/>
                        <a:t>I swim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/>
                        <a:t>já plavu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40160">
                <a:tc>
                  <a:txBody>
                    <a:bodyPr/>
                    <a:lstStyle/>
                    <a:p>
                      <a:r>
                        <a:rPr lang="cs-CZ" sz="3600" dirty="0"/>
                        <a:t>you swim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/>
                        <a:t>ty plaveš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17763">
                <a:tc>
                  <a:txBody>
                    <a:bodyPr/>
                    <a:lstStyle/>
                    <a:p>
                      <a:r>
                        <a:rPr lang="cs-CZ" sz="3600" b="1" dirty="0">
                          <a:solidFill>
                            <a:srgbClr val="92D050"/>
                          </a:solidFill>
                        </a:rPr>
                        <a:t>he</a:t>
                      </a:r>
                      <a:r>
                        <a:rPr lang="cs-CZ" sz="3600" dirty="0"/>
                        <a:t> swim</a:t>
                      </a:r>
                      <a:r>
                        <a:rPr lang="cs-CZ" sz="3600" b="1" dirty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/>
                        <a:t>on plave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81171">
                <a:tc>
                  <a:txBody>
                    <a:bodyPr/>
                    <a:lstStyle/>
                    <a:p>
                      <a:r>
                        <a:rPr lang="cs-CZ" sz="3600" b="1" dirty="0">
                          <a:solidFill>
                            <a:srgbClr val="92D050"/>
                          </a:solidFill>
                        </a:rPr>
                        <a:t>she</a:t>
                      </a:r>
                      <a:r>
                        <a:rPr lang="cs-CZ" sz="3600" dirty="0"/>
                        <a:t> swim</a:t>
                      </a:r>
                      <a:r>
                        <a:rPr lang="cs-CZ" sz="3600" b="1" dirty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/>
                        <a:t>ona plave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64659">
                <a:tc>
                  <a:txBody>
                    <a:bodyPr/>
                    <a:lstStyle/>
                    <a:p>
                      <a:r>
                        <a:rPr lang="cs-CZ" sz="3600" b="1" dirty="0">
                          <a:solidFill>
                            <a:srgbClr val="92D050"/>
                          </a:solidFill>
                        </a:rPr>
                        <a:t>it</a:t>
                      </a:r>
                      <a:r>
                        <a:rPr lang="cs-CZ" sz="3600" dirty="0"/>
                        <a:t> swim</a:t>
                      </a:r>
                      <a:r>
                        <a:rPr lang="cs-CZ" sz="3600" b="1" dirty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/>
                        <a:t>ono plave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16712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7" name="Picture 3" descr="C:\Documents and Settings\oem\Local Settings\Temporary Internet Files\Content.IE5\IF194SHG\MM90030346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0623" y="1772816"/>
            <a:ext cx="3253785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We swim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988840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You swim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356992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They swim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836712"/>
            <a:ext cx="38206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my plaveme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4644008" y="2060848"/>
            <a:ext cx="345638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dirty="0" smtClean="0">
                <a:solidFill>
                  <a:prstClr val="black"/>
                </a:solidFill>
              </a:rPr>
              <a:t>vy plavete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024" y="3429000"/>
            <a:ext cx="388843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dirty="0" smtClean="0">
                <a:solidFill>
                  <a:prstClr val="black"/>
                </a:solidFill>
              </a:rPr>
              <a:t>oni plavou</a:t>
            </a:r>
            <a:endParaRPr lang="cs-CZ" sz="44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Documents and Settings\oem\Local Settings\Temporary Internet Files\Content.IE5\1W501GND\MM90030346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168596"/>
            <a:ext cx="3960440" cy="2596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1167104"/>
            <a:ext cx="734481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on čte          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he read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                       he reads </a:t>
            </a: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172794"/>
            <a:ext cx="687625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5976" y="3573016"/>
            <a:ext cx="324036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>
                <a:solidFill>
                  <a:srgbClr val="92D050"/>
                </a:solidFill>
                <a:latin typeface="Arial" charset="0"/>
              </a:rPr>
              <a:t>I write </a:t>
            </a:r>
            <a:endParaRPr lang="cs-CZ" sz="4400" dirty="0" smtClean="0">
              <a:solidFill>
                <a:srgbClr val="92D050"/>
              </a:solidFill>
              <a:latin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rgbClr val="92D050"/>
                </a:solidFill>
                <a:latin typeface="Arial" charset="0"/>
              </a:rPr>
              <a:t>I </a:t>
            </a:r>
            <a:r>
              <a:rPr lang="cs-CZ" sz="4400" dirty="0">
                <a:solidFill>
                  <a:srgbClr val="92D050"/>
                </a:solidFill>
                <a:latin typeface="Arial" charset="0"/>
              </a:rPr>
              <a:t>writes </a:t>
            </a: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467544" y="3720227"/>
            <a:ext cx="302433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latin typeface="Arial" charset="0"/>
              </a:rPr>
              <a:t>2. já píšu </a:t>
            </a:r>
            <a:br>
              <a:rPr lang="cs-CZ" sz="4400" dirty="0">
                <a:solidFill>
                  <a:prstClr val="black"/>
                </a:solidFill>
                <a:latin typeface="Arial" charset="0"/>
              </a:rPr>
            </a:br>
            <a:endParaRPr lang="cs-CZ" sz="44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2771800" y="1700808"/>
            <a:ext cx="1512168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987824" y="4149080"/>
            <a:ext cx="14401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Documents and Settings\oem\Local Settings\Temporary Internet Files\Content.IE5\IF194SHG\MM90028667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708920"/>
            <a:ext cx="1680290" cy="199276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11560" y="332656"/>
            <a:ext cx="7838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Vyber správnou ze dvou možností: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251520" y="1178606"/>
            <a:ext cx="4392488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3. my vstáváme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lang="cs-CZ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                                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967335"/>
            <a:ext cx="43204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  <a:latin typeface="Arial" charset="0"/>
              </a:rPr>
              <a:t>4.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4400" dirty="0" smtClean="0">
                <a:solidFill>
                  <a:prstClr val="black"/>
                </a:solidFill>
                <a:latin typeface="Arial" charset="0"/>
              </a:rPr>
              <a:t>ona pracuje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/>
            </a:r>
            <a:br>
              <a:rPr lang="cs-CZ" dirty="0" smtClean="0">
                <a:solidFill>
                  <a:prstClr val="black"/>
                </a:solidFill>
                <a:latin typeface="Arial" charset="0"/>
              </a:rPr>
            </a:b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 </a:t>
            </a:r>
            <a:br>
              <a:rPr lang="cs-CZ" dirty="0" smtClean="0">
                <a:solidFill>
                  <a:prstClr val="black"/>
                </a:solidFill>
                <a:latin typeface="Arial" charset="0"/>
              </a:rPr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04048" y="908720"/>
            <a:ext cx="3384375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rgbClr val="C00000"/>
                </a:solidFill>
                <a:latin typeface="Arial" charset="0"/>
              </a:rPr>
              <a:t>we get up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rgbClr val="C00000"/>
                </a:solidFill>
                <a:latin typeface="Arial" charset="0"/>
              </a:rPr>
              <a:t>we gets up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60032" y="3244334"/>
            <a:ext cx="338437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latin typeface="Arial" charset="0"/>
              </a:rPr>
              <a:t>she work </a:t>
            </a:r>
          </a:p>
          <a:p>
            <a:r>
              <a:rPr lang="cs-CZ" sz="4400" dirty="0" smtClean="0">
                <a:solidFill>
                  <a:srgbClr val="FFC000"/>
                </a:solidFill>
                <a:latin typeface="Arial" charset="0"/>
              </a:rPr>
              <a:t>she works </a:t>
            </a:r>
            <a:endParaRPr lang="cs-CZ" sz="4400" dirty="0">
              <a:solidFill>
                <a:srgbClr val="FFC000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4427984" y="1412776"/>
            <a:ext cx="648072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779912" y="3501008"/>
            <a:ext cx="1152128" cy="8640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Documents and Settings\oem\Local Settings\Temporary Internet Files\Content.IE5\1W501GND\MM90028416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792775"/>
            <a:ext cx="2304256" cy="2532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251520" y="2993303"/>
            <a:ext cx="4032448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latin typeface="Arial" charset="0"/>
              </a:rPr>
              <a:t>6. ona jde</a:t>
            </a:r>
            <a:r>
              <a:rPr lang="cs-CZ" dirty="0" smtClean="0">
                <a:latin typeface="Arial" charset="0"/>
              </a:rPr>
              <a:t/>
            </a:r>
            <a:br>
              <a:rPr lang="cs-CZ" dirty="0" smtClean="0">
                <a:latin typeface="Arial" charset="0"/>
              </a:rPr>
            </a:br>
            <a:r>
              <a:rPr lang="cs-CZ" dirty="0" smtClean="0">
                <a:latin typeface="Arial" charset="0"/>
              </a:rPr>
              <a:t> 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88024" y="548680"/>
            <a:ext cx="396044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rgbClr val="00B050"/>
                </a:solidFill>
                <a:latin typeface="Arial" charset="0"/>
              </a:rPr>
              <a:t>they plays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rgbClr val="00B050"/>
                </a:solidFill>
                <a:latin typeface="Arial" charset="0"/>
              </a:rPr>
              <a:t>they play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692696"/>
            <a:ext cx="374441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atin typeface="Arial" charset="0"/>
              </a:rPr>
              <a:t>5. oni si hrají</a:t>
            </a:r>
            <a:br>
              <a:rPr lang="cs-CZ" sz="4400" dirty="0" smtClean="0">
                <a:latin typeface="Arial" charset="0"/>
              </a:rPr>
            </a:b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4860032" y="2924944"/>
            <a:ext cx="3384375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  <a:latin typeface="Arial" charset="0"/>
              </a:rPr>
              <a:t>she go </a:t>
            </a:r>
          </a:p>
          <a:p>
            <a:r>
              <a:rPr lang="cs-CZ" sz="4400" dirty="0" smtClean="0">
                <a:solidFill>
                  <a:srgbClr val="002060"/>
                </a:solidFill>
                <a:latin typeface="Arial" charset="0"/>
              </a:rPr>
              <a:t>she goes </a:t>
            </a:r>
            <a:endParaRPr lang="cs-CZ" sz="4400" dirty="0">
              <a:solidFill>
                <a:srgbClr val="00206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707904" y="1124744"/>
            <a:ext cx="1152128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915816" y="3501008"/>
            <a:ext cx="2016224" cy="5760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Documents and Settings\oem\Local Settings\Temporary Internet Files\Content.IE5\1W501GND\MM91000110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924239"/>
            <a:ext cx="2736304" cy="29038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247605"/>
            <a:ext cx="1710725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908720"/>
            <a:ext cx="29523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atin typeface="Arial" charset="0"/>
              </a:rPr>
              <a:t>7. on dělá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5220072" y="836712"/>
            <a:ext cx="280831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latin typeface="Arial" charset="0"/>
              </a:rPr>
              <a:t>he do </a:t>
            </a:r>
          </a:p>
          <a:p>
            <a:r>
              <a:rPr lang="cs-CZ" sz="4400" dirty="0" smtClean="0">
                <a:solidFill>
                  <a:srgbClr val="FFC000"/>
                </a:solidFill>
                <a:latin typeface="Arial" charset="0"/>
              </a:rPr>
              <a:t>he does 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3244334"/>
            <a:ext cx="29523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atin typeface="Arial" charset="0"/>
              </a:rPr>
              <a:t>8. ty jdeš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5364088" y="3244334"/>
            <a:ext cx="288032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you goes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  <a:latin typeface="Arial" charset="0"/>
              </a:rPr>
              <a:t>you go </a:t>
            </a:r>
          </a:p>
        </p:txBody>
      </p:sp>
      <p:cxnSp>
        <p:nvCxnSpPr>
          <p:cNvPr id="8" name="Přímá spojovací šipka 7"/>
          <p:cNvCxnSpPr>
            <a:stCxn id="3" idx="3"/>
          </p:cNvCxnSpPr>
          <p:nvPr/>
        </p:nvCxnSpPr>
        <p:spPr>
          <a:xfrm>
            <a:off x="3491880" y="1293441"/>
            <a:ext cx="1800200" cy="55138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843808" y="3717032"/>
            <a:ext cx="2520280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C:\Documents and Settings\oem\Local Settings\Temporary Internet Files\Content.IE5\IF194SHG\MM90004093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4149080"/>
            <a:ext cx="2552060" cy="24076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0" y="33636"/>
            <a:ext cx="3929281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9. my snídáme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67944" y="1196752"/>
            <a:ext cx="489654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we has breakfast </a:t>
            </a:r>
          </a:p>
          <a:p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Arial" charset="0"/>
              </a:rPr>
              <a:t>we have breakfast 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1" y="3244334"/>
            <a:ext cx="36724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atin typeface="Arial" charset="0"/>
              </a:rPr>
              <a:t>10. oni jdou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4211960" y="3244334"/>
            <a:ext cx="4248471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Arial" charset="0"/>
              </a:rPr>
              <a:t>they goes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Arial" charset="0"/>
              </a:rPr>
              <a:t> they go 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203848" y="1268760"/>
            <a:ext cx="936104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275856" y="3789040"/>
            <a:ext cx="1152128" cy="5760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C:\Documents and Settings\oem\Local Settings\Temporary Internet Files\Content.IE5\1W501GND\MM90029517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151476"/>
            <a:ext cx="2952328" cy="20986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4613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Najdi ukrytou větu:</a:t>
            </a:r>
            <a:r>
              <a:rPr lang="en-US" dirty="0" smtClean="0"/>
              <a:t> They work in a bank.</a:t>
            </a:r>
          </a:p>
          <a:p>
            <a:r>
              <a:rPr lang="en-US" dirty="0" smtClean="0"/>
              <a:t>Napi</a:t>
            </a:r>
            <a:r>
              <a:rPr lang="cs-CZ" dirty="0" smtClean="0"/>
              <a:t>š tuto větu ve 3. osobě č. j.</a:t>
            </a:r>
            <a:r>
              <a:rPr lang="en-US" dirty="0" smtClean="0"/>
              <a:t>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0" y="908720"/>
          <a:ext cx="8568950" cy="5400600"/>
        </p:xfrm>
        <a:graphic>
          <a:graphicData uri="http://schemas.openxmlformats.org/drawingml/2006/table">
            <a:tbl>
              <a:tblPr/>
              <a:tblGrid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</a:tblGrid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4613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Najdi ukrytou větu:</a:t>
            </a:r>
            <a:r>
              <a:rPr lang="en-US" dirty="0" smtClean="0"/>
              <a:t> They work in a bank.</a:t>
            </a:r>
          </a:p>
          <a:p>
            <a:r>
              <a:rPr lang="en-US" dirty="0" smtClean="0"/>
              <a:t>Napi</a:t>
            </a:r>
            <a:r>
              <a:rPr lang="cs-CZ" dirty="0" smtClean="0"/>
              <a:t>š tuto větu ve 3. osobě č. j.</a:t>
            </a:r>
            <a:r>
              <a:rPr lang="en-US" dirty="0" smtClean="0"/>
              <a:t>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0" y="908720"/>
          <a:ext cx="8568950" cy="5400600"/>
        </p:xfrm>
        <a:graphic>
          <a:graphicData uri="http://schemas.openxmlformats.org/drawingml/2006/table">
            <a:tbl>
              <a:tblPr/>
              <a:tblGrid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</a:tblGrid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78</TotalTime>
  <Words>465</Words>
  <Application>Microsoft Office PowerPoint</Application>
  <PresentationFormat>Předvádění na obrazovce (4:3)</PresentationFormat>
  <Paragraphs>288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20</cp:revision>
  <dcterms:created xsi:type="dcterms:W3CDTF">2013-01-29T18:07:22Z</dcterms:created>
  <dcterms:modified xsi:type="dcterms:W3CDTF">2013-03-27T16:11:22Z</dcterms:modified>
</cp:coreProperties>
</file>