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8" r:id="rId10"/>
    <p:sldId id="259" r:id="rId11"/>
    <p:sldId id="268" r:id="rId12"/>
    <p:sldId id="25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42EE06-ABF6-4776-859C-142EBE933813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79E49-2562-4FBB-ADA2-F261368EDD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61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ze-riviera.com/corniche/ang/departemental_parks_grande_corniche.htm" TargetMode="External"/><Relationship Id="rId3" Type="http://schemas.openxmlformats.org/officeDocument/2006/relationships/hyperlink" Target="http://cs.wikipedia.org/wiki/Soubor:T%C3%B6pferscheibe.jpg" TargetMode="External"/><Relationship Id="rId7" Type="http://schemas.openxmlformats.org/officeDocument/2006/relationships/hyperlink" Target="http://cs.wikipedia.org/wiki/Soubor:Mont-Beuvray_-_13.jpg" TargetMode="External"/><Relationship Id="rId2" Type="http://schemas.openxmlformats.org/officeDocument/2006/relationships/hyperlink" Target="http://cs.wikipedia.org/wiki/Soubor:Poterie_ebauchage_48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zeum-sumperk.cz/sbirky/muzeum-v-mohelnici/archeologie/praveka-keramika/&amp;larticle=3521" TargetMode="External"/><Relationship Id="rId5" Type="http://schemas.openxmlformats.org/officeDocument/2006/relationships/hyperlink" Target="http://historika.fabulator.cz/Doba_%C5%BEelezn%C3%A1.html" TargetMode="External"/><Relationship Id="rId4" Type="http://schemas.openxmlformats.org/officeDocument/2006/relationships/hyperlink" Target="http://cs.wikipedia.org/wiki/Soubor:Wite_Mountain_-_the_tumulus.JPG" TargetMode="External"/><Relationship Id="rId9" Type="http://schemas.openxmlformats.org/officeDocument/2006/relationships/hyperlink" Target="http://cs.wikipedia.org/wiki/Soubor:Parthenon_from_we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394022" cy="110124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6400" dirty="0" smtClean="0"/>
              <a:t>VY_32_INOVACE_2_DĚJEPIS_4_DOBA  ŽELEZNÁ</a:t>
            </a:r>
            <a:endParaRPr lang="cs-CZ" sz="6400" dirty="0"/>
          </a:p>
          <a:p>
            <a:pPr algn="l"/>
            <a:r>
              <a:rPr lang="cs-CZ" sz="6400" dirty="0"/>
              <a:t>Dětský domov, </a:t>
            </a:r>
            <a:r>
              <a:rPr lang="cs-CZ" sz="6400"/>
              <a:t>Základní </a:t>
            </a:r>
            <a:r>
              <a:rPr lang="cs-CZ" sz="6400" smtClean="0"/>
              <a:t>škola a </a:t>
            </a:r>
            <a:r>
              <a:rPr lang="cs-CZ" sz="6400" dirty="0" smtClean="0"/>
              <a:t>Střední škola, Duchcov, </a:t>
            </a:r>
          </a:p>
          <a:p>
            <a:pPr algn="l"/>
            <a:r>
              <a:rPr lang="cs-CZ" sz="6400" dirty="0" smtClean="0"/>
              <a:t>příspěvková </a:t>
            </a:r>
            <a:r>
              <a:rPr lang="cs-CZ" sz="6400" dirty="0"/>
              <a:t>organizace</a:t>
            </a:r>
          </a:p>
          <a:p>
            <a:pPr algn="l"/>
            <a:r>
              <a:rPr lang="cs-CZ" sz="6400" dirty="0"/>
              <a:t>Registrační číslo: cz.1.07/1.4.00/21.0559</a:t>
            </a:r>
          </a:p>
          <a:p>
            <a:pPr algn="l"/>
            <a:r>
              <a:rPr lang="cs-CZ" sz="6400" dirty="0"/>
              <a:t>Mgr. Ladislava Hofmanová</a:t>
            </a:r>
          </a:p>
          <a:p>
            <a:pPr algn="l"/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1842290" cy="4404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8431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467544" y="3501008"/>
            <a:ext cx="2376264" cy="1008112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 a bronzová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571184" cy="2476872"/>
          </a:xfrm>
        </p:spPr>
        <p:txBody>
          <a:bodyPr/>
          <a:lstStyle/>
          <a:p>
            <a:r>
              <a:rPr lang="cs-CZ" dirty="0" smtClean="0"/>
              <a:t>Kdo byli lidé, kteří u nás v době kamenné        a bronzové žili?</a:t>
            </a:r>
          </a:p>
          <a:p>
            <a:r>
              <a:rPr lang="cs-CZ" dirty="0" smtClean="0"/>
              <a:t>Jakou řečí mluvili?</a:t>
            </a:r>
          </a:p>
          <a:p>
            <a:r>
              <a:rPr lang="cs-CZ" dirty="0" smtClean="0"/>
              <a:t>Čí předkové to byli?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3363" y="3727082"/>
            <a:ext cx="1444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Nevíme</a:t>
            </a:r>
            <a:endParaRPr lang="cs-CZ" sz="2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6093296"/>
            <a:ext cx="7047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Neuměli psát a číst a Řekové a Římané o nich mnoho nenapsali.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06424"/>
            <a:ext cx="3425957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23928" y="5260558"/>
            <a:ext cx="3853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Parthenón – symbol starověkého Řecka</a:t>
            </a:r>
          </a:p>
        </p:txBody>
      </p:sp>
    </p:spTree>
    <p:extLst>
      <p:ext uri="{BB962C8B-B14F-4D97-AF65-F5344CB8AC3E}">
        <p14:creationId xmlns:p14="http://schemas.microsoft.com/office/powerpoint/2010/main" val="111998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3" grpId="0" uiExpand="1" build="p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109610" y="5269850"/>
            <a:ext cx="741471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0057" y="3948298"/>
            <a:ext cx="5902547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09612" y="2680021"/>
            <a:ext cx="5902547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Keramika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Lidé, kteří vyráběli keramiku, v jejíž výzdobě převládaly ryté spirály (voluty).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2958239"/>
            <a:ext cx="2691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lidé s volutovou keramikou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9867" y="4231684"/>
            <a:ext cx="4610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jižní Moravě žili lidé s keramikou malovanou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9867" y="5553236"/>
            <a:ext cx="7043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část Čech a kus Moravy obsadili lidé se zvoncovými poháry</a:t>
            </a:r>
            <a:endParaRPr lang="cs-CZ" dirty="0"/>
          </a:p>
        </p:txBody>
      </p:sp>
      <p:pic>
        <p:nvPicPr>
          <p:cNvPr id="8194" name="Picture 2" descr="Soubor:RomaArcoTitoChiav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70005"/>
            <a:ext cx="1872208" cy="249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77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4" grpId="0" animBg="1"/>
      <p:bldP spid="2" grpId="0"/>
      <p:bldP spid="3" grpId="0" build="p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mohylových kultur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době bronzové u nás žili lidé mohylových kultur.</a:t>
            </a:r>
          </a:p>
          <a:p>
            <a:r>
              <a:rPr lang="cs-CZ" dirty="0" smtClean="0"/>
              <a:t>Tito pravěcí obyvatelé naší země navršovali na hroby svých nebožtíků pahorky, jimž říkáme mohyly.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37012"/>
            <a:ext cx="4146037" cy="3109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826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popelnicových polí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východních </a:t>
            </a:r>
            <a:r>
              <a:rPr lang="cs-CZ" dirty="0"/>
              <a:t>Č</a:t>
            </a:r>
            <a:r>
              <a:rPr lang="cs-CZ" dirty="0" smtClean="0"/>
              <a:t>echách žili lidé, kteří své mrtvé pálili, popel ukládali do keramických nádob (popelnic) – jejich hřbitovy tvořily celá popelnicová pole.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40968"/>
            <a:ext cx="4199273" cy="3534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457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03232" cy="1540768"/>
          </a:xfrm>
        </p:spPr>
        <p:txBody>
          <a:bodyPr/>
          <a:lstStyle/>
          <a:p>
            <a:r>
              <a:rPr lang="cs-CZ" dirty="0" smtClean="0"/>
              <a:t>Do naší vlasti pronikl keltský kmen Bójů.</a:t>
            </a:r>
          </a:p>
          <a:p>
            <a:r>
              <a:rPr lang="cs-CZ" dirty="0"/>
              <a:t>Pocházeli z indoevropské </a:t>
            </a:r>
            <a:r>
              <a:rPr lang="cs-CZ" dirty="0" smtClean="0"/>
              <a:t>rodiny.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074" y="2780928"/>
            <a:ext cx="4092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Vynikali</a:t>
            </a:r>
            <a:r>
              <a:rPr lang="cs-CZ" dirty="0" smtClean="0"/>
              <a:t>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kovolitectvím a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kovářstvím.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4241" y="3419168"/>
            <a:ext cx="3913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Přišli s novým vynálezem na výrobu </a:t>
            </a:r>
          </a:p>
          <a:p>
            <a:r>
              <a:rPr lang="cs-CZ" dirty="0" smtClean="0"/>
              <a:t>keramických nádob.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4140" y="5075892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Víš</a:t>
            </a:r>
            <a:r>
              <a:rPr lang="cs-CZ" dirty="0" smtClean="0"/>
              <a:t>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se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jmenuje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89404" y="6200342"/>
            <a:ext cx="1781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Hrnčířský</a:t>
            </a:r>
            <a:r>
              <a:rPr lang="cs-CZ" dirty="0" smtClean="0"/>
              <a:t>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kruh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94798"/>
            <a:ext cx="3508470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4139952" y="5393842"/>
            <a:ext cx="4099859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29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aměť se sekvenčním přístupem 6"/>
          <p:cNvSpPr/>
          <p:nvPr/>
        </p:nvSpPr>
        <p:spPr>
          <a:xfrm>
            <a:off x="560035" y="2884923"/>
            <a:ext cx="2808312" cy="720080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1540768"/>
          </a:xfrm>
        </p:spPr>
        <p:txBody>
          <a:bodyPr/>
          <a:lstStyle/>
          <a:p>
            <a:r>
              <a:rPr lang="cs-CZ" dirty="0" smtClean="0"/>
              <a:t>Razili vlastní zlaté, stříbrné a bronzové mince.</a:t>
            </a:r>
          </a:p>
          <a:p>
            <a:r>
              <a:rPr lang="cs-CZ" dirty="0" smtClean="0"/>
              <a:t>Na těžko dostupných místech zakládali města.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7928" y="301413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ppida</a:t>
            </a:r>
            <a:endParaRPr lang="cs-CZ" sz="2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998601"/>
            <a:ext cx="36519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 středu oppida stál palác, </a:t>
            </a:r>
          </a:p>
          <a:p>
            <a:r>
              <a:rPr lang="cs-CZ" dirty="0" smtClean="0"/>
              <a:t>sídlo velmože a posvátný okrsek, </a:t>
            </a:r>
          </a:p>
          <a:p>
            <a:r>
              <a:rPr lang="cs-CZ" dirty="0" smtClean="0"/>
              <a:t>kde Keltové oslavovali své bohy.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9751" y="4077072"/>
            <a:ext cx="3582369" cy="2689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43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3" grpId="0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12729"/>
            <a:ext cx="3240360" cy="2639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oppida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2382051"/>
            <a:ext cx="59046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předhradí bývaly řemeslnické dílny – zpracování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výrobků.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336" y="1700808"/>
            <a:ext cx="57104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Ve středu oppida stál palác, sídlo velmože a posvátný okrsek, </a:t>
            </a:r>
            <a:r>
              <a:rPr lang="cs-CZ" dirty="0" smtClean="0"/>
              <a:t>kde </a:t>
            </a:r>
            <a:r>
              <a:rPr lang="cs-CZ" dirty="0"/>
              <a:t>Keltové oslavovali své </a:t>
            </a:r>
            <a:r>
              <a:rPr lang="cs-CZ" dirty="0" smtClean="0"/>
              <a:t>bohy.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4942" y="5967283"/>
            <a:ext cx="792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Výrobky  bronzové, šperky z drahých kovů, lékařské nástroje, sklo, železo.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131840" y="3933056"/>
            <a:ext cx="5616624" cy="1446196"/>
          </a:xfrm>
          <a:prstGeom prst="wedgeEllipseCallout">
            <a:avLst>
              <a:gd name="adj1" fmla="val 19620"/>
              <a:gd name="adj2" fmla="val 811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Keltové již používali železo, proto doba železná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738" y="260648"/>
            <a:ext cx="2787510" cy="2090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52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4690864" cy="4846320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obou </a:t>
            </a:r>
            <a:r>
              <a:rPr lang="cs-CZ" dirty="0"/>
              <a:t>železnou označováno stádium ve vývoji lidstva, kdy člověk používal převážně železo pro výrobu nástrojů a </a:t>
            </a:r>
            <a:r>
              <a:rPr lang="cs-CZ" dirty="0" smtClean="0"/>
              <a:t>zbraní.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96465"/>
            <a:ext cx="4292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Kámen ani bronz se již </a:t>
            </a:r>
          </a:p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nemohl rovnat kvalitě železa 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6"/>
            <a:ext cx="2381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73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0868" y="1561300"/>
            <a:ext cx="7239000" cy="4846320"/>
          </a:xfrm>
        </p:spPr>
        <p:txBody>
          <a:bodyPr/>
          <a:lstStyle/>
          <a:p>
            <a:r>
              <a:rPr lang="cs-CZ" dirty="0" smtClean="0"/>
              <a:t>Jak se nazýval první národ, který na našem území žil?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11560" y="3048356"/>
            <a:ext cx="7128792" cy="93610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Bójové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5301208"/>
            <a:ext cx="712879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Aztékové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4169505"/>
            <a:ext cx="712879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Májové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0484" y="2232737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973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5" grpId="1" animBg="1"/>
      <p:bldP spid="6" grpId="0" animBg="1"/>
      <p:bldP spid="6" grpId="1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892696"/>
          </a:xfrm>
        </p:spPr>
        <p:txBody>
          <a:bodyPr/>
          <a:lstStyle/>
          <a:p>
            <a:r>
              <a:rPr lang="cs-CZ" dirty="0" smtClean="0"/>
              <a:t>Pojmenuj obrázek a vysvětli na co se používal stroj.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49483"/>
            <a:ext cx="5682208" cy="426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346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931224" cy="892696"/>
          </a:xfrm>
        </p:spPr>
        <p:txBody>
          <a:bodyPr/>
          <a:lstStyle/>
          <a:p>
            <a:r>
              <a:rPr lang="cs-CZ" dirty="0" smtClean="0"/>
              <a:t>Co znamená pojem mohyla?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2420888"/>
            <a:ext cx="69847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Uměle </a:t>
            </a:r>
            <a:r>
              <a:rPr lang="cs-CZ" dirty="0"/>
              <a:t>navršený násep z kamení a/nebo hlíny obvykle nad jedním či více hroby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48649" y="5085184"/>
            <a:ext cx="69847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Vykopaný hrob pro zemřelé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48649" y="3717032"/>
            <a:ext cx="69847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Kovová nádoba, do které se ukládali ostatky mrtvých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1534476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458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5" grpId="1" animBg="1"/>
      <p:bldP spid="6" grpId="0" animBg="1"/>
      <p:bldP spid="6" grpId="1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cs.wikipedia.org/wiki/Soubor:Poterie_ebauchage_487.jpg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cs.wikipedia.org/wiki/Soubor:T%C3%B6pferscheibe.jpg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http://cs.wikipedia.org/wiki/Soubor:Wite_Mountain_-_</a:t>
            </a:r>
            <a:r>
              <a:rPr lang="cs-CZ" dirty="0" smtClean="0">
                <a:hlinkClick r:id="rId4"/>
              </a:rPr>
              <a:t>the_tumulus.JPG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licenci: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/>
              <a:t>Autor: </a:t>
            </a:r>
            <a:r>
              <a:rPr lang="cs-CZ" dirty="0" err="1"/>
              <a:t>Miaow</a:t>
            </a:r>
            <a:r>
              <a:rPr lang="cs-CZ" dirty="0"/>
              <a:t> </a:t>
            </a:r>
            <a:r>
              <a:rPr lang="cs-CZ" dirty="0" err="1" smtClean="0"/>
              <a:t>Miaow</a:t>
            </a:r>
            <a:endParaRPr lang="cs-CZ" dirty="0" smtClean="0"/>
          </a:p>
          <a:p>
            <a:r>
              <a:rPr lang="cs-CZ" dirty="0">
                <a:hlinkClick r:id="rId5"/>
              </a:rPr>
              <a:t>http://historika.fabulator.cz/Doba_%</a:t>
            </a:r>
            <a:r>
              <a:rPr lang="cs-CZ" dirty="0" smtClean="0">
                <a:hlinkClick r:id="rId5"/>
              </a:rPr>
              <a:t>C5%BEelezn%C3%A1.html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http://www.muzeum-sumperk.cz/sbirky/muzeum-v-mohelnici/archeologie/praveka-keramika/&amp;</a:t>
            </a:r>
            <a:r>
              <a:rPr lang="cs-CZ" dirty="0" smtClean="0">
                <a:hlinkClick r:id="rId6"/>
              </a:rPr>
              <a:t>larticle=3521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http://cs.wikipedia.org/wiki/Soubor:Mont-Beuvray_-_</a:t>
            </a:r>
            <a:r>
              <a:rPr lang="cs-CZ" dirty="0" smtClean="0">
                <a:hlinkClick r:id="rId7"/>
              </a:rPr>
              <a:t>13.jpg</a:t>
            </a:r>
            <a:endParaRPr lang="cs-CZ" dirty="0" smtClean="0"/>
          </a:p>
          <a:p>
            <a:r>
              <a:rPr lang="cs-CZ" dirty="0"/>
              <a:t>Dostupné pod licenci: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err="1" smtClean="0"/>
              <a:t>Christophe.Finot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www.eze-riviera.com/corniche/ang/departemental_parks_grande_corniche.htm</a:t>
            </a:r>
            <a:endParaRPr lang="cs-CZ" dirty="0" smtClean="0"/>
          </a:p>
          <a:p>
            <a:r>
              <a:rPr lang="cs-CZ" dirty="0"/>
              <a:t>http://cs.wikipedia.org/wiki/Soubor:RomaArcoTitoChiave.jpg</a:t>
            </a:r>
          </a:p>
          <a:p>
            <a:r>
              <a:rPr lang="cs-CZ" dirty="0"/>
              <a:t>Dostupné pod licenci: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MM</a:t>
            </a:r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cs.wikipedia.org/wiki/Soubor:Parthenon_from_west.jpg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78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2">
      <a:dk1>
        <a:sysClr val="windowText" lastClr="000000"/>
      </a:dk1>
      <a:lt1>
        <a:sysClr val="window" lastClr="FFFFFF"/>
      </a:lt1>
      <a:dk2>
        <a:srgbClr val="FFC000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134</TotalTime>
  <Words>448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Doba železná</vt:lpstr>
      <vt:lpstr>Doba kamenná a bronzová </vt:lpstr>
      <vt:lpstr>Keramika</vt:lpstr>
      <vt:lpstr>Lidé mohylových kultur</vt:lpstr>
      <vt:lpstr>Lidé popelnicových polí</vt:lpstr>
      <vt:lpstr>Keltové</vt:lpstr>
      <vt:lpstr>Keltové</vt:lpstr>
      <vt:lpstr>oppida</vt:lpstr>
      <vt:lpstr>Doba železná</vt:lpstr>
      <vt:lpstr>Opakování </vt:lpstr>
      <vt:lpstr>Opakování 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železná</dc:title>
  <dc:creator>Kacenka</dc:creator>
  <cp:lastModifiedBy>Kacenka</cp:lastModifiedBy>
  <cp:revision>14</cp:revision>
  <dcterms:created xsi:type="dcterms:W3CDTF">2012-09-19T08:46:40Z</dcterms:created>
  <dcterms:modified xsi:type="dcterms:W3CDTF">2012-09-25T15:36:46Z</dcterms:modified>
</cp:coreProperties>
</file>