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D555ED-5751-4163-9074-8A52C0649578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7FC96F-A6D9-4A2C-BD2C-C925443A90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503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hussitesriding.blog.cz/galerie/husitske-osobnosti-nejvetsi-databaze-hejtmanu-rytiru-duchovnich-kazatelu/obrazek/61237361" TargetMode="External"/><Relationship Id="rId3" Type="http://schemas.openxmlformats.org/officeDocument/2006/relationships/hyperlink" Target="http://cs.wikipedia.org/wiki/Soubor:Primitive_weaving_stand.jpg" TargetMode="External"/><Relationship Id="rId7" Type="http://schemas.openxmlformats.org/officeDocument/2006/relationships/hyperlink" Target="http://cs.wikipedia.org/wiki/Soubor:Princely_heraldy_crown.png" TargetMode="External"/><Relationship Id="rId2" Type="http://schemas.openxmlformats.org/officeDocument/2006/relationships/hyperlink" Target="http://www.veprek.cz/venkov_kolonizac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ole_v_Cesku_lan_bez_mezi.jpg" TargetMode="External"/><Relationship Id="rId5" Type="http://schemas.openxmlformats.org/officeDocument/2006/relationships/hyperlink" Target="http://cs.wikipedia.org/wiki/Soubor:Runny_hunny.jpg" TargetMode="External"/><Relationship Id="rId4" Type="http://schemas.openxmlformats.org/officeDocument/2006/relationships/hyperlink" Target="http://commons.wikimedia.org/wiki/File:PSM_V39_D320_Common_fly_shuttle_loom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Život na vesnici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VY_32_INOVACE_2_DĚJEPIS_10_ŽIVOT NA VESNICI</a:t>
            </a:r>
          </a:p>
          <a:p>
            <a:r>
              <a:rPr lang="cs-CZ" dirty="0" smtClean="0"/>
              <a:t>Dětský </a:t>
            </a:r>
            <a:r>
              <a:rPr lang="cs-CZ" dirty="0"/>
              <a:t>domov, Základní </a:t>
            </a:r>
            <a:r>
              <a:rPr lang="cs-CZ" dirty="0" smtClean="0"/>
              <a:t>škola  a </a:t>
            </a:r>
            <a:r>
              <a:rPr lang="cs-CZ" dirty="0" smtClean="0"/>
              <a:t>Střední </a:t>
            </a:r>
            <a:r>
              <a:rPr lang="cs-CZ" dirty="0" smtClean="0"/>
              <a:t>škola, Duchcov, </a:t>
            </a:r>
            <a:r>
              <a:rPr lang="cs-CZ" dirty="0"/>
              <a:t>příspěvková organizace</a:t>
            </a:r>
          </a:p>
          <a:p>
            <a:r>
              <a:rPr lang="cs-CZ" dirty="0"/>
              <a:t>Registrační číslo: cz.1.07/1.4.00/21.0559</a:t>
            </a:r>
          </a:p>
          <a:p>
            <a:r>
              <a:rPr lang="cs-CZ" dirty="0"/>
              <a:t>Mgr. Ladislava Hofmanová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65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ál 9"/>
          <p:cNvSpPr/>
          <p:nvPr/>
        </p:nvSpPr>
        <p:spPr>
          <a:xfrm>
            <a:off x="2483768" y="5437835"/>
            <a:ext cx="4032448" cy="11595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315200" cy="1154097"/>
          </a:xfrm>
        </p:spPr>
        <p:txBody>
          <a:bodyPr/>
          <a:lstStyle/>
          <a:p>
            <a:r>
              <a:rPr lang="cs-CZ" dirty="0" smtClean="0"/>
              <a:t>Venkov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44216"/>
            <a:ext cx="8147248" cy="1324744"/>
          </a:xfrm>
        </p:spPr>
        <p:txBody>
          <a:bodyPr/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 venkově žili staří Čechové zprvu </a:t>
            </a:r>
          </a:p>
          <a:p>
            <a:pPr marL="45720" indent="0">
              <a:buNone/>
            </a:pPr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v rodinách a v rodech.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068960"/>
            <a:ext cx="4033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Každý rod měl několik rodin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3927066"/>
            <a:ext cx="2332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Hlavou rodiny byl otec.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1052563" y="3787696"/>
            <a:ext cx="223224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4941168"/>
            <a:ext cx="354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Hlavou rodu byl stařešina (starosta).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5773906"/>
            <a:ext cx="28216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Ctili ho jako svého otce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052563" y="4813833"/>
            <a:ext cx="2232248" cy="62400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06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" grpId="0"/>
      <p:bldP spid="3" grpId="0" uiExpand="1" build="p"/>
      <p:bldP spid="4" grpId="0"/>
      <p:bldP spid="5" grpId="0"/>
      <p:bldP spid="6" grpId="0" animBg="1"/>
      <p:bldP spid="7" grpId="0"/>
      <p:bldP spid="8" grpId="0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ný popisek 5"/>
          <p:cNvSpPr/>
          <p:nvPr/>
        </p:nvSpPr>
        <p:spPr>
          <a:xfrm>
            <a:off x="819334" y="1328905"/>
            <a:ext cx="302433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3352" y="692696"/>
            <a:ext cx="8075240" cy="1180728"/>
          </a:xfrm>
        </p:spPr>
        <p:txBody>
          <a:bodyPr>
            <a:norm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Největším trestem pro lidi bylo vyloučení z rodu.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0147" y="1607355"/>
            <a:ext cx="17027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Víš proč?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0313" y="5796144"/>
            <a:ext cx="7418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podmínkách té doby znamenalo vyloučení z rodu odsouzení k smrti hladem.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2780928"/>
            <a:ext cx="5400675" cy="269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35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 build="p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ný popisek 8"/>
          <p:cNvSpPr/>
          <p:nvPr/>
        </p:nvSpPr>
        <p:spPr>
          <a:xfrm>
            <a:off x="251520" y="4077072"/>
            <a:ext cx="5472608" cy="1224136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315200" cy="1154097"/>
          </a:xfrm>
        </p:spPr>
        <p:txBody>
          <a:bodyPr/>
          <a:lstStyle/>
          <a:p>
            <a:r>
              <a:rPr lang="cs-CZ" dirty="0" smtClean="0"/>
              <a:t>Starosta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2145" y="1628800"/>
            <a:ext cx="8147248" cy="1108720"/>
          </a:xfrm>
        </p:spPr>
        <p:txBody>
          <a:bodyPr/>
          <a:lstStyle/>
          <a:p>
            <a:r>
              <a:rPr lang="cs-CZ" dirty="0" smtClean="0"/>
              <a:t>Svolával muže z rodu na poradu a podle jejich </a:t>
            </a:r>
          </a:p>
          <a:p>
            <a:pPr marL="45720" indent="0">
              <a:buNone/>
            </a:pPr>
            <a:r>
              <a:rPr lang="cs-CZ" dirty="0" smtClean="0"/>
              <a:t>   rady rozděloval práce na vesnici.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28593" y="2816215"/>
            <a:ext cx="3326552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chemeClr val="accent3"/>
                </a:solidFill>
              </a:rPr>
              <a:t>Většinou to byly práce polní.</a:t>
            </a:r>
            <a:endParaRPr lang="cs-CZ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9111" y="3573016"/>
            <a:ext cx="5143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Seli len, které pak ženy </a:t>
            </a:r>
            <a:r>
              <a:rPr lang="cs-CZ" dirty="0"/>
              <a:t>z</a:t>
            </a:r>
            <a:r>
              <a:rPr lang="cs-CZ" dirty="0" smtClean="0"/>
              <a:t>pracovávali na  lněné plátno.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2364" y="4336040"/>
            <a:ext cx="4796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Víš na co používali plátno?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5953133"/>
            <a:ext cx="2836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plátna šili košile i celé šaty.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585" y="1881460"/>
            <a:ext cx="2787016" cy="4797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56207" y="1365354"/>
            <a:ext cx="1603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Tkalcovský stav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74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" grpId="0"/>
      <p:bldP spid="3" grpId="0" uiExpand="1" build="p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álný popisek 7"/>
          <p:cNvSpPr/>
          <p:nvPr/>
        </p:nvSpPr>
        <p:spPr>
          <a:xfrm>
            <a:off x="294368" y="2645913"/>
            <a:ext cx="4752528" cy="1800200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315200" cy="1154097"/>
          </a:xfrm>
        </p:spPr>
        <p:txBody>
          <a:bodyPr/>
          <a:lstStyle/>
          <a:p>
            <a:r>
              <a:rPr lang="cs-CZ" dirty="0" smtClean="0"/>
              <a:t>Práce na vesnici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6986" y="1686508"/>
            <a:ext cx="8003232" cy="1324744"/>
          </a:xfrm>
        </p:spPr>
        <p:txBody>
          <a:bodyPr/>
          <a:lstStyle/>
          <a:p>
            <a:r>
              <a:rPr lang="cs-CZ" dirty="0" smtClean="0"/>
              <a:t>Látka byla hrubá, hustá, ale trvanlivá.</a:t>
            </a:r>
          </a:p>
          <a:p>
            <a:r>
              <a:rPr lang="cs-CZ" dirty="0" smtClean="0"/>
              <a:t>Ženy také tkaly sukno ze spředené ovčí vlny.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987824" y="6133946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9662" y="3068960"/>
            <a:ext cx="428194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 vlněné látky se dělaly </a:t>
            </a: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kalhoty </a:t>
            </a:r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 haleny.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9662" y="4941168"/>
            <a:ext cx="44422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Ženy ovládaly mistrovsky předení, </a:t>
            </a:r>
          </a:p>
          <a:p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tkaní, šití a vyšívání ozdob.</a:t>
            </a:r>
            <a:endParaRPr lang="cs-CZ" sz="2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58257"/>
            <a:ext cx="3787700" cy="3607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12036" y="6196693"/>
            <a:ext cx="1603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Tkalcovský stav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37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/>
      <p:bldP spid="3" grpId="0" build="p"/>
      <p:bldP spid="4" grpId="0" animBg="1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kosené hrany 10"/>
          <p:cNvSpPr/>
          <p:nvPr/>
        </p:nvSpPr>
        <p:spPr>
          <a:xfrm>
            <a:off x="4860032" y="5549066"/>
            <a:ext cx="3352594" cy="119230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áček 9"/>
          <p:cNvSpPr/>
          <p:nvPr/>
        </p:nvSpPr>
        <p:spPr>
          <a:xfrm>
            <a:off x="2267744" y="2698918"/>
            <a:ext cx="7776864" cy="118221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1671"/>
            <a:ext cx="7315200" cy="1154097"/>
          </a:xfrm>
        </p:spPr>
        <p:txBody>
          <a:bodyPr/>
          <a:lstStyle/>
          <a:p>
            <a:r>
              <a:rPr lang="cs-CZ" dirty="0" smtClean="0"/>
              <a:t>Práce na vesnici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1424" y="1749396"/>
            <a:ext cx="8147248" cy="1468760"/>
          </a:xfrm>
        </p:spPr>
        <p:txBody>
          <a:bodyPr/>
          <a:lstStyle/>
          <a:p>
            <a:r>
              <a:rPr lang="cs-CZ" dirty="0" smtClean="0"/>
              <a:t>Vedle polního hospodářství si naši předkové </a:t>
            </a:r>
          </a:p>
          <a:p>
            <a:pPr marL="45720" indent="0">
              <a:buNone/>
            </a:pPr>
            <a:r>
              <a:rPr lang="cs-CZ" dirty="0" smtClean="0"/>
              <a:t>   hleděli i chovu dobytka.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2966863"/>
            <a:ext cx="5496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pastvinách a loukách bylo dost obživy, takže o mléko, </a:t>
            </a:r>
          </a:p>
          <a:p>
            <a:r>
              <a:rPr lang="cs-CZ" dirty="0" smtClean="0"/>
              <a:t>máslo, tvaroh a sýry nebývala nouze.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4263400"/>
            <a:ext cx="23823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Opakování…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63350" y="4961493"/>
            <a:ext cx="19094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Čím sladili?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10427" y="5908629"/>
            <a:ext cx="2906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Medem lesních včel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6568454" y="4835584"/>
            <a:ext cx="1644172" cy="7134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98390" y="5822051"/>
            <a:ext cx="42755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Později chovali vesničané </a:t>
            </a:r>
            <a:r>
              <a:rPr lang="cs-CZ" dirty="0" smtClean="0"/>
              <a:t> </a:t>
            </a:r>
            <a:r>
              <a:rPr lang="cs-CZ" dirty="0" smtClean="0"/>
              <a:t>včely v úlech</a:t>
            </a:r>
          </a:p>
          <a:p>
            <a:r>
              <a:rPr lang="cs-CZ" dirty="0"/>
              <a:t>u</a:t>
            </a:r>
            <a:r>
              <a:rPr lang="cs-CZ" dirty="0" smtClean="0"/>
              <a:t> </a:t>
            </a:r>
            <a:r>
              <a:rPr lang="cs-CZ" dirty="0" smtClean="0"/>
              <a:t>svých domů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49396"/>
            <a:ext cx="2422598" cy="3673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393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0" grpId="0" animBg="1"/>
      <p:bldP spid="2" grpId="0"/>
      <p:bldP spid="3" grpId="0" build="p"/>
      <p:bldP spid="4" grpId="0"/>
      <p:bldP spid="5" grpId="0"/>
      <p:bldP spid="6" grpId="0"/>
      <p:bldP spid="7" grpId="0"/>
      <p:bldP spid="8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315200" cy="1154097"/>
          </a:xfrm>
        </p:spPr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47248" cy="1828800"/>
          </a:xfrm>
        </p:spPr>
        <p:txBody>
          <a:bodyPr/>
          <a:lstStyle/>
          <a:p>
            <a:r>
              <a:rPr lang="cs-CZ" dirty="0" smtClean="0"/>
              <a:t>Veškerá půda byla na začátku majetkem celého rodu – k ní měli všichni členové stejné právo i stejné povinnosti.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5688250"/>
            <a:ext cx="495840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Nikdo ani stařešina nemohl </a:t>
            </a: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 </a:t>
            </a:r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vesnici sám rozhodovat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4235624" cy="3176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6588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8"/>
          <p:cNvSpPr/>
          <p:nvPr/>
        </p:nvSpPr>
        <p:spPr>
          <a:xfrm>
            <a:off x="384628" y="3700926"/>
            <a:ext cx="3456384" cy="1019464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315200" cy="1154097"/>
          </a:xfrm>
        </p:spPr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83415"/>
            <a:ext cx="8075240" cy="1324744"/>
          </a:xfrm>
        </p:spPr>
        <p:txBody>
          <a:bodyPr/>
          <a:lstStyle/>
          <a:p>
            <a:r>
              <a:rPr lang="cs-CZ" dirty="0" smtClean="0"/>
              <a:t>V 10. až 12. století se stával vlastníkem veškeré neobdělávané půdy v Čechách kníže.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4628" y="2823581"/>
            <a:ext cx="519405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Jemu připadlo i mnoho půdy </a:t>
            </a: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obdělané</a:t>
            </a:r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44470" y="3923951"/>
            <a:ext cx="10054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3568" y="5197842"/>
            <a:ext cx="4854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Buď majitelé vymřeli, nebo půdu kníže zabral.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4628" y="5880216"/>
            <a:ext cx="7358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Půdu pak dával do užívání svým </a:t>
            </a:r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milcům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, členům své družiny, </a:t>
            </a:r>
          </a:p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duchovenstvu, klášterům.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073" y="2636912"/>
            <a:ext cx="2857500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941460" y="4828510"/>
            <a:ext cx="26927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Knížecí hodnostní korunka.</a:t>
            </a:r>
          </a:p>
        </p:txBody>
      </p:sp>
    </p:spTree>
    <p:extLst>
      <p:ext uri="{BB962C8B-B14F-4D97-AF65-F5344CB8AC3E}">
        <p14:creationId xmlns:p14="http://schemas.microsoft.com/office/powerpoint/2010/main" val="345766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" grpId="0"/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láček 6"/>
          <p:cNvSpPr/>
          <p:nvPr/>
        </p:nvSpPr>
        <p:spPr>
          <a:xfrm>
            <a:off x="107504" y="1547664"/>
            <a:ext cx="4608512" cy="12241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315200" cy="1154097"/>
          </a:xfrm>
        </p:spPr>
        <p:txBody>
          <a:bodyPr/>
          <a:lstStyle/>
          <a:p>
            <a:r>
              <a:rPr lang="cs-CZ" dirty="0" smtClean="0"/>
              <a:t>Drobní šlechtici.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3762" y="1821777"/>
            <a:ext cx="7859216" cy="9647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Víš jak se jim jinak říkalo?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1056" y="3286765"/>
            <a:ext cx="1544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Zemané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63688" y="4149080"/>
            <a:ext cx="44871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Pocházejí ze starých českých rodů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376347"/>
            <a:ext cx="488941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Ti byli panovníkovi povinni </a:t>
            </a:r>
            <a:endParaRPr lang="cs-CZ" sz="2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pouze </a:t>
            </a:r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vojenskou službou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274" y="1786250"/>
            <a:ext cx="2343150" cy="3524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5942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3" grpId="0" build="p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pisek se šipkou doprava 8"/>
          <p:cNvSpPr/>
          <p:nvPr/>
        </p:nvSpPr>
        <p:spPr>
          <a:xfrm>
            <a:off x="485025" y="4717297"/>
            <a:ext cx="5465711" cy="864096"/>
          </a:xfrm>
          <a:prstGeom prst="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opisek se šipkou doprava 7"/>
          <p:cNvSpPr/>
          <p:nvPr/>
        </p:nvSpPr>
        <p:spPr>
          <a:xfrm>
            <a:off x="467544" y="3284984"/>
            <a:ext cx="5465711" cy="864096"/>
          </a:xfrm>
          <a:prstGeom prst="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7315200" cy="1154097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075240" cy="748680"/>
          </a:xfrm>
        </p:spPr>
        <p:txBody>
          <a:bodyPr>
            <a:norm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Správně přiřaď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62444" y="3532366"/>
            <a:ext cx="2326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Hlavou rodu byl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62444" y="4964679"/>
            <a:ext cx="25074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Hlavou</a:t>
            </a:r>
            <a:r>
              <a:rPr lang="cs-CZ" dirty="0" smtClean="0"/>
              <a:t> 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rodiny</a:t>
            </a:r>
            <a:r>
              <a:rPr lang="cs-CZ" dirty="0" smtClean="0"/>
              <a:t> 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byl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452320" y="2348880"/>
            <a:ext cx="833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Otec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02703" y="2348880"/>
            <a:ext cx="1486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Stařešina</a:t>
            </a:r>
          </a:p>
        </p:txBody>
      </p:sp>
    </p:spTree>
    <p:extLst>
      <p:ext uri="{BB962C8B-B14F-4D97-AF65-F5344CB8AC3E}">
        <p14:creationId xmlns:p14="http://schemas.microsoft.com/office/powerpoint/2010/main" val="200701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59259E-6 L 0.09393 0.17639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88" y="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59259E-6 L -0.12431 0.3863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15" y="19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animBg="1"/>
      <p:bldP spid="2" grpId="0"/>
      <p:bldP spid="3" grpId="0" build="p"/>
      <p:bldP spid="4" grpId="0"/>
      <p:bldP spid="5" grpId="0"/>
      <p:bldP spid="6" grpId="0"/>
      <p:bldP spid="6" grpId="1"/>
      <p:bldP spid="7" grpId="0"/>
      <p:bldP spid="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3505" y="332656"/>
            <a:ext cx="7315200" cy="1154097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47248" cy="96470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Zakroužkuj správnou odpověď.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893586"/>
            <a:ext cx="883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Rod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41962" y="2893586"/>
            <a:ext cx="29017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a) Má více rodin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41962" y="3532366"/>
            <a:ext cx="31422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b) Je částí rodiny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013176"/>
            <a:ext cx="984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Otec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0279" y="4872122"/>
            <a:ext cx="2462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a) Hlava </a:t>
            </a:r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rodu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396698" y="5661248"/>
            <a:ext cx="27462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b) Hlava</a:t>
            </a:r>
            <a:r>
              <a:rPr lang="cs-CZ" dirty="0" smtClean="0"/>
              <a:t> </a:t>
            </a:r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rodiny</a:t>
            </a:r>
          </a:p>
        </p:txBody>
      </p:sp>
      <p:sp>
        <p:nvSpPr>
          <p:cNvPr id="10" name="Prstenec 9"/>
          <p:cNvSpPr/>
          <p:nvPr/>
        </p:nvSpPr>
        <p:spPr>
          <a:xfrm>
            <a:off x="3203848" y="2636912"/>
            <a:ext cx="648072" cy="1008112"/>
          </a:xfrm>
          <a:prstGeom prst="don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036" y="5491192"/>
            <a:ext cx="665163" cy="1023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073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kosené hrany 8"/>
          <p:cNvSpPr/>
          <p:nvPr/>
        </p:nvSpPr>
        <p:spPr>
          <a:xfrm>
            <a:off x="1494447" y="5301208"/>
            <a:ext cx="7056784" cy="79208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1475656" y="4477762"/>
            <a:ext cx="7056784" cy="79208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1475656" y="3631187"/>
            <a:ext cx="7056784" cy="79208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179512" y="1893671"/>
            <a:ext cx="5760640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7315200" cy="1154097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153103"/>
            <a:ext cx="8003232" cy="892696"/>
          </a:xfrm>
        </p:spPr>
        <p:txBody>
          <a:bodyPr>
            <a:normAutofit/>
          </a:bodyPr>
          <a:lstStyle/>
          <a:p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Kdo byli zemané?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58927" y="4689140"/>
            <a:ext cx="5090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Drobní šlechtici, pocházející </a:t>
            </a:r>
            <a:r>
              <a:rPr lang="cs-CZ" dirty="0"/>
              <a:t>ze starých českých rodů.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00636" y="3842565"/>
            <a:ext cx="806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olitici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29803" y="5512586"/>
            <a:ext cx="454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Kočovný národ, obdělávající nezabranou půdu.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2469735"/>
            <a:ext cx="1802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Správně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4494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8" grpId="0" animBg="1"/>
      <p:bldP spid="7" grpId="0" animBg="1"/>
      <p:bldP spid="2" grpId="0"/>
      <p:bldP spid="3" grpId="0" build="p"/>
      <p:bldP spid="4" grpId="0"/>
      <p:bldP spid="5" grpId="0"/>
      <p:bldP spid="5" grpId="1"/>
      <p:bldP spid="6" grpId="0"/>
      <p:bldP spid="6" grpId="1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www.veprek.cz/venkov_kolonizace.html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cs.wikipedia.org/wiki/Soubor:Primitive_weaving_stand.jpg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commons.wikimedia.org/wiki/File:PSM_V39_D320_Common_fly_shuttle_loom.jpg?uselang=cs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cs.wikipedia.org/wiki/Soubor:Runny_hunny.jpg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cs.wikipedia.org/wiki/Soubor:Pole_v_Cesku_lan_bez_mezi.jpg</a:t>
            </a:r>
            <a:endParaRPr lang="cs-CZ" dirty="0" smtClean="0"/>
          </a:p>
          <a:p>
            <a:r>
              <a:rPr lang="cs-CZ" dirty="0" smtClean="0"/>
              <a:t>Dostupné pod </a:t>
            </a:r>
            <a:r>
              <a:rPr lang="cs-CZ" dirty="0"/>
              <a:t>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 smtClean="0"/>
          </a:p>
          <a:p>
            <a:r>
              <a:rPr lang="cs-CZ" dirty="0"/>
              <a:t>Autor: </a:t>
            </a:r>
            <a:r>
              <a:rPr lang="cs-CZ" dirty="0" err="1" smtClean="0"/>
              <a:t>Ludek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cs.wikipedia.org/wiki/Soubor:Princely_heraldy_crown.png</a:t>
            </a:r>
            <a:endParaRPr lang="cs-CZ" dirty="0" smtClean="0"/>
          </a:p>
          <a:p>
            <a:r>
              <a:rPr lang="cs-CZ" dirty="0"/>
              <a:t>Dostupné 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err="1" smtClean="0"/>
              <a:t>Kolomaznik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hussitesriding.blog.cz/galerie/husitske-osobnosti-nejvetsi-databaze-hejtmanu-rytiru-duchovnich-kazatelu/obrazek/61237361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759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94</TotalTime>
  <Words>444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Prostor</vt:lpstr>
      <vt:lpstr>Život na vesnici</vt:lpstr>
      <vt:lpstr>Venkov</vt:lpstr>
      <vt:lpstr>Prezentace aplikace PowerPoint</vt:lpstr>
      <vt:lpstr>Starosta</vt:lpstr>
      <vt:lpstr>Práce na vesnici</vt:lpstr>
      <vt:lpstr>Práce na vesnici</vt:lpstr>
      <vt:lpstr>Půda</vt:lpstr>
      <vt:lpstr>Půda</vt:lpstr>
      <vt:lpstr>Drobní šlechtici.</vt:lpstr>
      <vt:lpstr>Opakování</vt:lpstr>
      <vt:lpstr>Opakování</vt:lpstr>
      <vt:lpstr>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na vesnici</dc:title>
  <dc:creator>Kacenka</dc:creator>
  <cp:lastModifiedBy>Kacenka</cp:lastModifiedBy>
  <cp:revision>17</cp:revision>
  <dcterms:created xsi:type="dcterms:W3CDTF">2012-09-24T06:58:37Z</dcterms:created>
  <dcterms:modified xsi:type="dcterms:W3CDTF">2012-10-03T15:11:01Z</dcterms:modified>
</cp:coreProperties>
</file>