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5" r:id="rId15"/>
    <p:sldId id="274" r:id="rId16"/>
    <p:sldId id="273" r:id="rId17"/>
    <p:sldId id="271" r:id="rId18"/>
    <p:sldId id="272" r:id="rId19"/>
    <p:sldId id="277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820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097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040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742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738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304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160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827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44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073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052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83000">
              <a:schemeClr val="accent3">
                <a:lumMod val="95000"/>
                <a:lumOff val="5000"/>
              </a:schemeClr>
            </a:gs>
            <a:gs pos="100000">
              <a:srgbClr val="156B13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F098E1-A474-4714-867C-B2D0C681D3FF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5E3FA-55B8-4701-BA1E-6C8ED773A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935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emf"/><Relationship Id="rId4" Type="http://schemas.openxmlformats.org/officeDocument/2006/relationships/package" Target="../embeddings/List_aplikace_Microsoft_Excel1.xlsx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163" y="5229225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8943139"/>
              </p:ext>
            </p:extLst>
          </p:nvPr>
        </p:nvGraphicFramePr>
        <p:xfrm>
          <a:off x="1403350" y="908050"/>
          <a:ext cx="6096000" cy="40274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13748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Kadavá Jana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82324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VY_32_INOVACE_3A_07_Les_opakování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Ekosystémy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</a:t>
                      </a:r>
                      <a:r>
                        <a:rPr lang="cs-CZ" sz="2400" dirty="0" smtClean="0"/>
                        <a:t>prosinec </a:t>
                      </a:r>
                      <a:r>
                        <a:rPr lang="cs-CZ" sz="2400" dirty="0" smtClean="0"/>
                        <a:t>2012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</a:t>
                      </a:r>
                      <a:r>
                        <a:rPr lang="cs-CZ" sz="2400" dirty="0" err="1" smtClean="0"/>
                        <a:t>VK</a:t>
                      </a:r>
                      <a:r>
                        <a:rPr lang="cs-CZ" sz="2400" smtClean="0"/>
                        <a:t> 1.4</a:t>
                      </a:r>
                      <a:r>
                        <a:rPr lang="cs-CZ" sz="2400" baseline="0" smtClean="0"/>
                        <a:t> 70839921</a:t>
                      </a:r>
                      <a:endParaRPr lang="cs-CZ" sz="2400" dirty="0"/>
                    </a:p>
                  </a:txBody>
                  <a:tcPr marT="45736" marB="4573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497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2677804"/>
              </p:ext>
            </p:extLst>
          </p:nvPr>
        </p:nvGraphicFramePr>
        <p:xfrm>
          <a:off x="755576" y="836712"/>
          <a:ext cx="7559675" cy="53585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7879"/>
                <a:gridCol w="4751796"/>
              </a:tblGrid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Vzdělávací oblast: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Člověk a příroda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Anotace: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Digitální učební materiál je určen pro interaktivní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řešení úkolů.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Vyučovací</a:t>
                      </a:r>
                      <a:r>
                        <a:rPr lang="cs-CZ" sz="1800" baseline="0" dirty="0" smtClean="0"/>
                        <a:t> hodina slouží k zopakování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vědomostí o ekosystému lesa.</a:t>
                      </a:r>
                      <a:r>
                        <a:rPr lang="cs-CZ" sz="1800" baseline="0" dirty="0" smtClean="0"/>
                        <a:t> Při vyřešení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úlohy se žákům zobrazí písmeno. Při správném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postupu vyjde tajenka</a:t>
                      </a:r>
                      <a:r>
                        <a:rPr lang="cs-CZ" sz="1800" baseline="0" dirty="0" smtClean="0"/>
                        <a:t> „chráníme přírodu“.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Ve druhé části</a:t>
                      </a:r>
                      <a:r>
                        <a:rPr lang="cs-CZ" sz="1800" baseline="0" dirty="0" smtClean="0"/>
                        <a:t> hodiny pak žáci k tomuto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tématu kreslí obrázek.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/>
                    </a:p>
                  </a:txBody>
                  <a:tcPr marL="91426" marR="91426" marT="45711" marB="45711"/>
                </a:tc>
              </a:tr>
              <a:tr h="64006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Druh učebního materiálu: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64006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Stupeň a typ vzdělání: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vzdělávání žáků s 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LMP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II.stupeň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Cílová skupina: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11 – 12 let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9256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Co je to prales?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es s mladými stromky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hustý les jako džungle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es s prastarými stromy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</a:t>
            </a: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04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Nejznámějším pralesem je …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Šumavský prales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Boubínský prales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Beskydský prales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792088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56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Jaká jsou patra lesního porostu?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echové, bylinné, houbové, stromové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echové, bylinné, keřové a stromové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ylinné, houbové, keřové, stromové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É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56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Mezi jehličnaté stromy patří…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smrk, borovice, jedle modřín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smrk, borovice, jedle, bříza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smrk, jedle, habr, modřín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56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5. Plodem dubu je…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ukvice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alud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jehněda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Ě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Ý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74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6. Plodem všech jehličnatých stromů je…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lupen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jehličnany nemají plody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iška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74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7. V lese můžeš ochutnat tyto plody…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ahody, borůvky, ostružiny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ahody, meruňky, ostružiny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orůvky, maliny, vraní oko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74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8. Které z těchto rostlin jsou jedovaté?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asanka a vraní oko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ulík a vraní oko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něženka a rulík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74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9. Mezi jedlé houby patří …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louzek, muchomůrka,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bedla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řemenáč, klouzek,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hřib satan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řemenáč, bedla,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klouzek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74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10. Mezi jedovaté houby patří…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ávojenka, hřib satan, muchomůrka zelená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muchomůrka červená, závojenka, klouzek.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řib satan, hořčák,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bedla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74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11. Kterého ptáka řadíme mezi šplhavce?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olub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atel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ukačka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</a:t>
            </a: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74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12. Čím přikrmujeme ptáky v zimě?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lunečnicová semínka, ořechy, suchý rohlík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lunečnicová a lněná semínka, syrová rýže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něná semínka, ořech,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lůj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</a:t>
            </a: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175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13. Jaké šelmy žijí v lese?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medvěd, ježek, jezevec,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liška a jelen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medvěd, liška, jezevec,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kuna a vlk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kuna, vlk, veverka,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prase divoké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</a:t>
            </a: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175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04664"/>
            <a:ext cx="799288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14. Kteří savci mají druhové jméno „lesní“?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jezevec, kuna a jelen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7581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veverka, vlk a liška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345638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prase, králík a ježek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276871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43108" y="450912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429000"/>
            <a:ext cx="8640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884368" y="5877272"/>
            <a:ext cx="100811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175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1268760"/>
            <a:ext cx="82809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latin typeface="Comic Sans MS" pitchFamily="66" charset="0"/>
              </a:rPr>
              <a:t>VÝBORNĚ</a:t>
            </a:r>
            <a:endParaRPr lang="cs-CZ" sz="6600" dirty="0">
              <a:latin typeface="Comic Sans MS" pitchFamily="66" charset="0"/>
            </a:endParaRPr>
          </a:p>
        </p:txBody>
      </p:sp>
      <p:pic>
        <p:nvPicPr>
          <p:cNvPr id="1026" name="Picture 2" descr="C:\Users\Speciální školy\AppData\Local\Microsoft\Windows\Temporary Internet Files\Content.IE5\5EG7ARPD\MC90043007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997" y="2708920"/>
            <a:ext cx="2006013" cy="257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74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23192" y="18937"/>
            <a:ext cx="9252520" cy="6858000"/>
          </a:xfrm>
          <a:prstGeom prst="actionButtonBlank">
            <a:avLst/>
          </a:prstGeom>
          <a:gradFill>
            <a:gsLst>
              <a:gs pos="0">
                <a:srgbClr val="DDEBCF"/>
              </a:gs>
              <a:gs pos="83000">
                <a:schemeClr val="accent3">
                  <a:lumMod val="95000"/>
                  <a:lumOff val="5000"/>
                </a:schemeClr>
              </a:gs>
              <a:gs pos="100000">
                <a:srgbClr val="156B13"/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31640" y="476672"/>
            <a:ext cx="6840760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TAJENKA: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3928" y="1556792"/>
            <a:ext cx="10801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ot</a:t>
            </a:r>
            <a:r>
              <a:rPr lang="cs-CZ" dirty="0" smtClean="0"/>
              <a:t>. 1. CH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2. R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3. Á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4. N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5. Í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6. M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7. E</a:t>
            </a:r>
          </a:p>
          <a:p>
            <a:endParaRPr lang="cs-CZ" dirty="0"/>
          </a:p>
          <a:p>
            <a:r>
              <a:rPr lang="cs-CZ" dirty="0" err="1" smtClean="0"/>
              <a:t>ot</a:t>
            </a:r>
            <a:r>
              <a:rPr lang="cs-CZ" dirty="0" smtClean="0"/>
              <a:t>. 8.   P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9.   Ř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10. Í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11. R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12. O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13. D</a:t>
            </a:r>
          </a:p>
          <a:p>
            <a:r>
              <a:rPr lang="cs-CZ" dirty="0" err="1" smtClean="0"/>
              <a:t>ot</a:t>
            </a:r>
            <a:r>
              <a:rPr lang="cs-CZ" dirty="0" smtClean="0"/>
              <a:t>. 14. U</a:t>
            </a:r>
            <a:endParaRPr lang="cs-CZ" dirty="0"/>
          </a:p>
        </p:txBody>
      </p:sp>
      <p:pic>
        <p:nvPicPr>
          <p:cNvPr id="2051" name="Picture 3" descr="C:\Users\Speciální školy\AppData\Local\Microsoft\Windows\Temporary Internet Files\Content.IE5\TCE6QWS3\MC900441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1128">
            <a:off x="890301" y="2248872"/>
            <a:ext cx="1631950" cy="18542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eciální školy\AppData\Local\Microsoft\Windows\Temporary Internet Files\Content.IE5\5EG7ARPD\MM91000108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508" y="2734525"/>
            <a:ext cx="1891850" cy="18918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74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Tabulka na dopisování tajenky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7044433"/>
              </p:ext>
            </p:extLst>
          </p:nvPr>
        </p:nvGraphicFramePr>
        <p:xfrm>
          <a:off x="1619672" y="1124744"/>
          <a:ext cx="5943600" cy="4486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List" r:id="rId4" imgW="5943558" imgH="4486296" progId="Excel.Sheet.12">
                  <p:embed/>
                </p:oleObj>
              </mc:Choice>
              <mc:Fallback>
                <p:oleObj name="List" r:id="rId4" imgW="5943558" imgH="4486296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19672" y="1124744"/>
                        <a:ext cx="5943600" cy="4486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2750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kliparty – www.microsoft.office.cz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0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541</Words>
  <Application>Microsoft Office PowerPoint</Application>
  <PresentationFormat>Předvádění na obrazovce (4:3)</PresentationFormat>
  <Paragraphs>149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List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14</cp:revision>
  <dcterms:created xsi:type="dcterms:W3CDTF">2013-01-29T13:58:28Z</dcterms:created>
  <dcterms:modified xsi:type="dcterms:W3CDTF">2013-02-22T17:04:39Z</dcterms:modified>
</cp:coreProperties>
</file>