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60" r:id="rId16"/>
    <p:sldId id="26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1266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43766C7-0065-4620-8442-EA5C5917629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4A0003E-AEA0-4FAB-A5EF-72DC8486D54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obr_evropsk%C3%BD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2/27/Ondatra_zibethicus_FWS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Ondatra_pi%C5%BEmov%C3%A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7/Ondatra_zibethicus_FWS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ndatra_zibethicus_FWS.jpg" TargetMode="External"/><Relationship Id="rId2" Type="http://schemas.openxmlformats.org/officeDocument/2006/relationships/hyperlink" Target="http://cs.wikipedia.org/wiki/Soubor:Triturus_vulgaris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8163" y="5229225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2925955"/>
              </p:ext>
            </p:extLst>
          </p:nvPr>
        </p:nvGraphicFramePr>
        <p:xfrm>
          <a:off x="1403350" y="908050"/>
          <a:ext cx="6096000" cy="40274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13748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Kadavá Jana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82324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VY_32_INOVACE_3A_12_Ekosystém_řeka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Ekosystémy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</a:t>
                      </a:r>
                      <a:r>
                        <a:rPr lang="cs-CZ" sz="2400" baseline="0" dirty="0" smtClean="0"/>
                        <a:t> 2013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</a:t>
                      </a:r>
                      <a:r>
                        <a:rPr lang="cs-CZ" sz="2400" dirty="0" err="1" smtClean="0"/>
                        <a:t>VK</a:t>
                      </a:r>
                      <a:r>
                        <a:rPr lang="cs-CZ" sz="2400" smtClean="0"/>
                        <a:t> 1.4</a:t>
                      </a:r>
                      <a:r>
                        <a:rPr lang="cs-CZ" sz="2400" baseline="0" smtClean="0"/>
                        <a:t> 70839921</a:t>
                      </a:r>
                      <a:endParaRPr lang="cs-CZ" sz="2400" dirty="0"/>
                    </a:p>
                  </a:txBody>
                  <a:tcPr marT="45736" marB="4573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5826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5373117"/>
              </p:ext>
            </p:extLst>
          </p:nvPr>
        </p:nvGraphicFramePr>
        <p:xfrm>
          <a:off x="683568" y="476672"/>
          <a:ext cx="7559675" cy="59834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7879"/>
                <a:gridCol w="4751796"/>
              </a:tblGrid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Vzdělávací oblast: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Člověk a příroda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Anotace: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Digitální</a:t>
                      </a:r>
                      <a:r>
                        <a:rPr lang="cs-CZ" sz="1800" baseline="0" dirty="0" smtClean="0"/>
                        <a:t> učební materiál slouží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k výkladu nového učiva interaktivní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formou. Jednotlivé </a:t>
                      </a:r>
                      <a:r>
                        <a:rPr lang="cs-CZ" sz="1800" dirty="0" err="1" smtClean="0"/>
                        <a:t>slidy</a:t>
                      </a:r>
                      <a:r>
                        <a:rPr lang="cs-CZ" sz="1800" baseline="0" dirty="0" smtClean="0"/>
                        <a:t> popisují živočichy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žijící v řekách nebo jejich blízkosti.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Součástí je odkaz na videoukázku</a:t>
                      </a:r>
                      <a:r>
                        <a:rPr lang="cs-CZ" sz="1800" baseline="0" dirty="0" smtClean="0"/>
                        <a:t>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bobra evropského.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Ke</a:t>
                      </a:r>
                      <a:r>
                        <a:rPr lang="cs-CZ" sz="1800" baseline="0" dirty="0" smtClean="0"/>
                        <a:t> shrnutí učiva slouží křížovka, která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vychází z pojmů</a:t>
                      </a:r>
                      <a:r>
                        <a:rPr lang="cs-CZ" sz="1800" baseline="0" dirty="0" smtClean="0"/>
                        <a:t> daného učiva. Tajenku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tvoří vodní savec.</a:t>
                      </a:r>
                      <a:r>
                        <a:rPr lang="cs-CZ" sz="1800" baseline="0" dirty="0" smtClean="0"/>
                        <a:t> Žáci s využitím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internetového odkazu vyplní pracovní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list.</a:t>
                      </a:r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/>
                    </a:p>
                  </a:txBody>
                  <a:tcPr marL="91426" marR="91426" marT="45711" marB="45711"/>
                </a:tc>
              </a:tr>
              <a:tr h="36404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Druh učebního materiálu: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58347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Stupeň a typ vzdělání: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vzdělávání žáků s 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LMP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 </a:t>
                      </a:r>
                      <a:r>
                        <a:rPr lang="cs-CZ" sz="18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II.stupeň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Cílová skupina: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11 – 12 let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1281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3229" y="1124744"/>
            <a:ext cx="8064896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Ekosystém řek a potoků je velice podobný životnímu prostředí rybníků a jezer.</a:t>
            </a:r>
          </a:p>
          <a:p>
            <a:endParaRPr lang="cs-CZ" sz="23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  Stejně jako v okolí rybníků i zde žijí vlhkomilné rostliny jako je blatouch, pomněnka nebo kosatec.</a:t>
            </a:r>
          </a:p>
          <a:p>
            <a:endParaRPr lang="cs-CZ" sz="23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 Řada ryb žije jak v rybnících, tak v potocích, v okolí všech vod</a:t>
            </a: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žijí obojživelníci, plazi a savci. </a:t>
            </a:r>
          </a:p>
          <a:p>
            <a:endParaRPr lang="cs-CZ" sz="23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300" dirty="0" smtClean="0">
                <a:latin typeface="Times New Roman" pitchFamily="18" charset="0"/>
                <a:cs typeface="Times New Roman" pitchFamily="18" charset="0"/>
              </a:rPr>
              <a:t>   Někteří živočichové však ke svému životu potřebují řeky nebo potoky, ve kterých je voda chladnější, čistější a na kyslík bohatší.</a:t>
            </a:r>
            <a:endParaRPr lang="cs-CZ" sz="23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peciální školy\AppData\Local\Microsoft\Windows\Temporary Internet Files\Content.IE5\O1C7WKG8\MC9000840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13314">
            <a:off x="898959" y="198775"/>
            <a:ext cx="1929676" cy="777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96AE2FGD\MC9004060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42746" flipH="1">
            <a:off x="700797" y="5272510"/>
            <a:ext cx="2325997" cy="1086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2OTME66D\MC9002092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932687">
            <a:off x="6836782" y="4616205"/>
            <a:ext cx="1613155" cy="2399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R10YEKLK\MC9000839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704984" flipH="1">
            <a:off x="5940152" y="290752"/>
            <a:ext cx="2335794" cy="805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692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0636" y="468435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Živočichové v řekách a potocích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79239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horských potocích s chladnou, čistou a prudce tekoucí vodou žije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pstruh obecný.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to ryba, která je velmi citlivá na čistotu vody.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Pstruh je oblíbenou rybou v jídelníčku člověka.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Soubor:Wst meerforelle stoer 001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7" t="11854" r="3875" b="17622"/>
          <a:stretch/>
        </p:blipFill>
        <p:spPr bwMode="auto">
          <a:xfrm>
            <a:off x="2051720" y="3933056"/>
            <a:ext cx="5485103" cy="173442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983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81253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dně proudících vod žije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mřenka mramorovaná.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Ke svému životu potřebuje čistou vodu.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hlavní potravou pro pstruhy.</a:t>
            </a:r>
          </a:p>
          <a:p>
            <a:pPr algn="ctr"/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4" descr="Soubor:Barbatula barbatula kövi csí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429000"/>
            <a:ext cx="4985897" cy="221373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201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řekách žije také vzácná ryba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úhoř říční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Tato ryba je 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seznamu kriticky ohrožených živočichů.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Rozmnožuje se ve slané vodě.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2" descr="Soubor:Anguilla anguill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501008"/>
            <a:ext cx="3680439" cy="243829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202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Potamobius astac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45024"/>
            <a:ext cx="3528392" cy="264629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692696"/>
            <a:ext cx="77768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Rak říční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se řadí mezi korýše. Stejně jako pstruh je velmi citlivý na znečištění vody.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Rak má velmi vysokou schopnost regenerace a může mu dorůst dokonce i oko.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8968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700158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Bobr evropský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velmi přizpůsoben vodnímu životu, rád si staví soustavy kanálů a hrází. Jeho potravu tvoří kromě bylin i větvičky vrby a topolu a lýko.</a:t>
            </a:r>
            <a:r>
              <a:rPr lang="cs-CZ" sz="2400" dirty="0" smtClean="0"/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Tvrdé dřevo dubu či jasanu používá spíše jako stavební materiál na hráze a v okolí řek tyto dřeviny aktivně ničí, aby poskytl více prostoru preferovaným vrbám.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6" name="Picture 4" descr="Soubor:Beaver pho34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703" b="19711"/>
          <a:stretch/>
        </p:blipFill>
        <p:spPr bwMode="auto">
          <a:xfrm>
            <a:off x="2713121" y="3501008"/>
            <a:ext cx="3717757" cy="266429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lačítko akce: Video 1">
            <a:hlinkClick r:id="rId3" highlightClick="1"/>
          </p:cNvPr>
          <p:cNvSpPr/>
          <p:nvPr/>
        </p:nvSpPr>
        <p:spPr>
          <a:xfrm>
            <a:off x="8100392" y="6093296"/>
            <a:ext cx="720080" cy="576064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06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6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Vydra říční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výborný plavec a potápěč. Ve vodě může vydržet až 5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minut,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přičemž může uplavat až 400 m.</a:t>
            </a:r>
          </a:p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Vyhrabává si poměrně dlouhou noru s doupětem v hlinitých březích nebo pod kořeny stromů. Často bývá vchod pod vodní hladinou, čímž se stává nepřístupnějším pro mnoho vydřích predátorů.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Soubor:Loutre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0032" y="3645024"/>
            <a:ext cx="3912887" cy="259228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3740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7957" y="404664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okolí  stojatých i tekoucích vod žijí tito živočichové: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Soubor:Triturus vulgari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395" y="4365104"/>
            <a:ext cx="2232248" cy="1674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Speciální školy\AppData\Local\Microsoft\Windows\Temporary Internet Files\Content.IE5\O1C7WKG8\MP9004486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1142" y="1698980"/>
            <a:ext cx="2170494" cy="162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3" name="Picture 3" descr="C:\Users\Speciální školy\AppData\Local\Microsoft\Windows\Temporary Internet Files\Content.IE5\5EG7ARPD\MP9004230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8976" y="1709420"/>
            <a:ext cx="2427092" cy="1617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C:\Users\Speciální školy\AppData\Local\Microsoft\Windows\Temporary Internet Files\Content.IE5\TZHHC46V\MP9004071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57" y="1709421"/>
            <a:ext cx="2411423" cy="1606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Speciální školy\AppData\Local\Microsoft\Windows\Temporary Internet Files\Content.IE5\96AE2FGD\MP9004069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46167"/>
            <a:ext cx="2519443" cy="1678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2258" y="3316409"/>
            <a:ext cx="24271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kokan hnědý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01142" y="3326850"/>
            <a:ext cx="21704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ropucha obecná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78519" y="3326850"/>
            <a:ext cx="23963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rosnička zelená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6025140"/>
            <a:ext cx="25194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užovka obojková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25958" y="6060717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čolek obecný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3735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1" t="23760" r="40630" b="15130"/>
          <a:stretch/>
        </p:blipFill>
        <p:spPr bwMode="auto">
          <a:xfrm>
            <a:off x="15641" y="16586"/>
            <a:ext cx="9191259" cy="68414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4359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352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Ondatra pižmová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Soubor:Ondatra zibethicus FW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1844824"/>
            <a:ext cx="5715000" cy="314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lačítko akce: Informace 2">
            <a:hlinkClick r:id="rId4" highlightClick="1"/>
          </p:cNvPr>
          <p:cNvSpPr/>
          <p:nvPr/>
        </p:nvSpPr>
        <p:spPr>
          <a:xfrm>
            <a:off x="4211960" y="5589240"/>
            <a:ext cx="720080" cy="720080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971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4" t="20833" r="65976" b="8730"/>
          <a:stretch/>
        </p:blipFill>
        <p:spPr bwMode="auto">
          <a:xfrm>
            <a:off x="0" y="0"/>
            <a:ext cx="5364088" cy="6874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Soubor:Ondatra zibethicus FWS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834" t="10915" r="7698" b="13891"/>
          <a:stretch/>
        </p:blipFill>
        <p:spPr bwMode="auto">
          <a:xfrm rot="20957580" flipH="1">
            <a:off x="4109762" y="54809"/>
            <a:ext cx="1224136" cy="583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08104" y="346718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Pracovní list pro práci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internetovým odkazem.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9595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 křížovky: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980728"/>
            <a:ext cx="6336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bobr – obecný – vydra – rak – pstruh – pramen – skokan</a:t>
            </a:r>
          </a:p>
          <a:p>
            <a:endParaRPr lang="cs-CZ" dirty="0"/>
          </a:p>
          <a:p>
            <a:r>
              <a:rPr lang="cs-CZ" dirty="0" smtClean="0"/>
              <a:t>potok – rosnička – užovka – mřenka – úhoř – vrba - nádrž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2872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77668"/>
            <a:ext cx="79208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BEZANEVRISME.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[cit. 9.1.2013]. Dostupný na WWW: http://cs.wikipedia.org/wiki/Soubor:Triturus_vulgaris.jpg 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[cit. 9.1.2013]. Dostupný na WWW: http://cs.wikipedia.org/wiki/Soubor:Anguilla_anguilla.jpg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ZSOLDOS,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Márton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[cit. 9.1.2013]. Dostupný na WWW: http://cs.wikipedia.org/wiki/Soubor:Barbatula_barbatula_k%C3%B6vi_cs%C3%ADk.jpg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STRIEWSKI, Wolfgang.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[cit. 9.1.2013]. Dostupný na WWW: http://cs.wikipedia.org/wiki/Soubor:Wst_meerforelle_stoer_001.jpg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BEZ.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[cit. 9.1.2013]. Dostupný na WWW: http://cs.wikipedia.org/wiki/Soubor:Potamobius_astacus.jpg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FILIP, Martin.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[cit. 9.1.2013]. Dostupný na WWW: http://cs.wikipedia.org/wiki/Soubor:Mlok.JPG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OLSEN, Perl Harald.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[cit. 9.1.2013]. Dostupný na WWW: http://cs.wikipedia.org/wiki/Soubor:Beaver_pho34.jpg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DBHACK88.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[cit. 9.1.2013]. Dostupný na WWW: http://cs.wikipedia.org/wiki/Soubor:Loutre2.jpg  </a:t>
            </a:r>
          </a:p>
        </p:txBody>
      </p:sp>
    </p:spTree>
    <p:extLst>
      <p:ext uri="{BB962C8B-B14F-4D97-AF65-F5344CB8AC3E}">
        <p14:creationId xmlns:p14="http://schemas.microsoft.com/office/powerpoint/2010/main" val="1726016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9731"/>
            <a:ext cx="792088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ANEVRISME.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[online]. [cit. 9.1.2013]. Dostupný na WWW: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http://cs.wikipedia.org/wiki/Soubor:Triturus_vulgaris.jpg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MENKE, Dave. </a:t>
            </a:r>
            <a:r>
              <a:rPr lang="cs-CZ" sz="2000" i="1" dirty="0">
                <a:latin typeface="Times New Roman" pitchFamily="18" charset="0"/>
                <a:cs typeface="Times New Roman" pitchFamily="18" charset="0"/>
              </a:rPr>
              <a:t>wikipedie.cz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200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.1.2013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]. Dostupný na WWW: </a:t>
            </a:r>
            <a:r>
              <a:rPr lang="cs-CZ" sz="2000" u="sng" dirty="0"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http://cs.wikipedia.org/wiki/Soubor:Ondatra_zibethicus_FWS.jpg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klipart – www.microsoft.office.com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48034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332</TotalTime>
  <Words>680</Words>
  <Application>Microsoft Office PowerPoint</Application>
  <PresentationFormat>Předvádění na obrazovce (4:3)</PresentationFormat>
  <Paragraphs>75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24</cp:revision>
  <dcterms:created xsi:type="dcterms:W3CDTF">2013-01-30T13:05:48Z</dcterms:created>
  <dcterms:modified xsi:type="dcterms:W3CDTF">2013-03-18T08:33:05Z</dcterms:modified>
</cp:coreProperties>
</file>