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8" r:id="rId2"/>
    <p:sldId id="259" r:id="rId3"/>
    <p:sldId id="260" r:id="rId4"/>
    <p:sldId id="261" r:id="rId5"/>
    <p:sldId id="262" r:id="rId6"/>
    <p:sldId id="264" r:id="rId7"/>
    <p:sldId id="265" r:id="rId8"/>
    <p:sldId id="267" r:id="rId9"/>
    <p:sldId id="266" r:id="rId10"/>
    <p:sldId id="268" r:id="rId11"/>
    <p:sldId id="270" r:id="rId12"/>
    <p:sldId id="269" r:id="rId13"/>
    <p:sldId id="263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FF66"/>
    <a:srgbClr val="009900"/>
    <a:srgbClr val="70FC2A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4660"/>
  </p:normalViewPr>
  <p:slideViewPr>
    <p:cSldViewPr>
      <p:cViewPr varScale="1">
        <p:scale>
          <a:sx n="103" d="100"/>
          <a:sy n="103" d="100"/>
        </p:scale>
        <p:origin x="-22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1751B-BDCF-4732-8C63-D56B143BCFBA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94DF64-80AB-43DE-8475-F8195173C83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995537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1751B-BDCF-4732-8C63-D56B143BCFBA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94DF64-80AB-43DE-8475-F8195173C83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173207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1751B-BDCF-4732-8C63-D56B143BCFBA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94DF64-80AB-43DE-8475-F8195173C83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305626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1751B-BDCF-4732-8C63-D56B143BCFBA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94DF64-80AB-43DE-8475-F8195173C83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824629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1751B-BDCF-4732-8C63-D56B143BCFBA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94DF64-80AB-43DE-8475-F8195173C83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499929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1751B-BDCF-4732-8C63-D56B143BCFBA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94DF64-80AB-43DE-8475-F8195173C83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561723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1751B-BDCF-4732-8C63-D56B143BCFBA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94DF64-80AB-43DE-8475-F8195173C83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454837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1751B-BDCF-4732-8C63-D56B143BCFBA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94DF64-80AB-43DE-8475-F8195173C83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813829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1751B-BDCF-4732-8C63-D56B143BCFBA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94DF64-80AB-43DE-8475-F8195173C83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85752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1751B-BDCF-4732-8C63-D56B143BCFBA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94DF64-80AB-43DE-8475-F8195173C83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834036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D1751B-BDCF-4732-8C63-D56B143BCFBA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94DF64-80AB-43DE-8475-F8195173C83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761614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 shadeToTitle="1">
        <a:gradFill flip="none" rotWithShape="1">
          <a:gsLst>
            <a:gs pos="100000">
              <a:srgbClr val="009900"/>
            </a:gs>
            <a:gs pos="0">
              <a:srgbClr val="99FF66"/>
            </a:gs>
            <a:gs pos="100000">
              <a:srgbClr val="156B13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3D1751B-BDCF-4732-8C63-D56B143BCFBA}" type="datetimeFigureOut">
              <a:rPr lang="cs-CZ" smtClean="0"/>
              <a:pPr/>
              <a:t>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894DF64-80AB-43DE-8475-F8195173C83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569668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png"/><Relationship Id="rId4" Type="http://schemas.openxmlformats.org/officeDocument/2006/relationships/hyperlink" Target="http://cs.wikipedia.org/wiki/Kobylka_zelen%C3%A1" TargetMode="Externa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ysel" TargetMode="External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6.wmf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78163" y="5445224"/>
            <a:ext cx="3098800" cy="1092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025781766"/>
              </p:ext>
            </p:extLst>
          </p:nvPr>
        </p:nvGraphicFramePr>
        <p:xfrm>
          <a:off x="1579563" y="620688"/>
          <a:ext cx="6096000" cy="439299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096000"/>
              </a:tblGrid>
              <a:tr h="1374804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Základní</a:t>
                      </a:r>
                      <a:r>
                        <a:rPr lang="cs-CZ" sz="2400" baseline="0" dirty="0" smtClean="0"/>
                        <a:t> škola a Mateřská škola, Jilemnice, Komenského 103, příspěvková organizace</a:t>
                      </a:r>
                      <a:endParaRPr lang="cs-CZ" sz="2400" dirty="0"/>
                    </a:p>
                  </a:txBody>
                  <a:tcPr marT="45736" marB="45736"/>
                </a:tc>
              </a:tr>
              <a:tr h="457359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Autor: Mgr. Kadavá Jana</a:t>
                      </a:r>
                      <a:endParaRPr lang="cs-CZ" sz="2400" dirty="0"/>
                    </a:p>
                  </a:txBody>
                  <a:tcPr marT="45736" marB="45736"/>
                </a:tc>
              </a:tr>
              <a:tr h="823247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Název: VY_32_INOVACE_3A_14_Ekosystém_louka_živočichové</a:t>
                      </a:r>
                      <a:endParaRPr lang="cs-CZ" sz="2400" dirty="0"/>
                    </a:p>
                  </a:txBody>
                  <a:tcPr marT="45736" marB="45736"/>
                </a:tc>
              </a:tr>
              <a:tr h="457359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Téma: Ekosystémy</a:t>
                      </a:r>
                      <a:endParaRPr lang="cs-CZ" sz="2400" dirty="0"/>
                    </a:p>
                  </a:txBody>
                  <a:tcPr marT="45736" marB="45736"/>
                </a:tc>
              </a:tr>
              <a:tr h="457359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Datum tvorby: leden</a:t>
                      </a:r>
                      <a:r>
                        <a:rPr lang="cs-CZ" sz="2400" baseline="0" dirty="0" smtClean="0"/>
                        <a:t> 2013</a:t>
                      </a:r>
                      <a:endParaRPr lang="cs-CZ" sz="2400" dirty="0"/>
                    </a:p>
                  </a:txBody>
                  <a:tcPr marT="45736" marB="45736"/>
                </a:tc>
              </a:tr>
              <a:tr h="457359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Číslo projektu: OP VK 1.4</a:t>
                      </a:r>
                      <a:r>
                        <a:rPr lang="cs-CZ" sz="2400" baseline="0" dirty="0" smtClean="0"/>
                        <a:t> 70839921</a:t>
                      </a:r>
                      <a:endParaRPr lang="cs-CZ" sz="2400" dirty="0"/>
                    </a:p>
                  </a:txBody>
                  <a:tcPr marT="45736" marB="45736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5797669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401086932"/>
              </p:ext>
            </p:extLst>
          </p:nvPr>
        </p:nvGraphicFramePr>
        <p:xfrm>
          <a:off x="683568" y="332656"/>
          <a:ext cx="7559675" cy="610005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807879"/>
                <a:gridCol w="4751796"/>
              </a:tblGrid>
              <a:tr h="37076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/>
                        <a:t>Vzdělávací oblast:</a:t>
                      </a:r>
                    </a:p>
                  </a:txBody>
                  <a:tcPr marL="91426" marR="91426" marT="45711" marB="45711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Člověk a příroda</a:t>
                      </a:r>
                      <a:endParaRPr lang="cs-CZ" sz="1800" dirty="0"/>
                    </a:p>
                  </a:txBody>
                  <a:tcPr marL="91426" marR="91426" marT="45711" marB="45711"/>
                </a:tc>
              </a:tr>
              <a:tr h="37076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/>
                        <a:t>Anotace:</a:t>
                      </a:r>
                    </a:p>
                  </a:txBody>
                  <a:tcPr marL="91426" marR="91426" marT="45711" marB="45711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Digitální</a:t>
                      </a:r>
                      <a:r>
                        <a:rPr lang="cs-CZ" sz="1800" baseline="0" dirty="0" smtClean="0"/>
                        <a:t> učební materiál slouží k seznámení</a:t>
                      </a:r>
                      <a:endParaRPr lang="cs-CZ" sz="1800" dirty="0"/>
                    </a:p>
                  </a:txBody>
                  <a:tcPr marL="91426" marR="91426" marT="45711" marB="45711"/>
                </a:tc>
              </a:tr>
              <a:tr h="370764"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26" marR="91426" marT="45711" marB="45711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s</a:t>
                      </a:r>
                      <a:r>
                        <a:rPr lang="cs-CZ" sz="1800" baseline="0" dirty="0" smtClean="0"/>
                        <a:t> novým učivem interaktivní formou. První část</a:t>
                      </a:r>
                      <a:endParaRPr lang="cs-CZ" sz="1800" dirty="0"/>
                    </a:p>
                  </a:txBody>
                  <a:tcPr marL="91426" marR="91426" marT="45711" marB="45711"/>
                </a:tc>
              </a:tr>
              <a:tr h="370764"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26" marR="91426" marT="45711" marB="45711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je výkladem s příklady živočichů žijících</a:t>
                      </a:r>
                      <a:endParaRPr lang="cs-CZ" sz="1800" dirty="0"/>
                    </a:p>
                  </a:txBody>
                  <a:tcPr marL="91426" marR="91426" marT="45711" marB="45711"/>
                </a:tc>
              </a:tr>
              <a:tr h="370764"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26" marR="91426" marT="45711" marB="45711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na louce</a:t>
                      </a:r>
                      <a:r>
                        <a:rPr lang="cs-CZ" sz="1800" baseline="0" dirty="0" smtClean="0"/>
                        <a:t> a krátkou charakteristikou. Ve druhé</a:t>
                      </a:r>
                      <a:endParaRPr lang="cs-CZ" sz="1800" dirty="0"/>
                    </a:p>
                  </a:txBody>
                  <a:tcPr marL="91426" marR="91426" marT="45711" marB="45711"/>
                </a:tc>
              </a:tr>
              <a:tr h="370764"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26" marR="91426" marT="45711" marB="45711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části si žáci pomocí</a:t>
                      </a:r>
                      <a:r>
                        <a:rPr lang="cs-CZ" sz="1800" baseline="0" dirty="0" smtClean="0"/>
                        <a:t> interaktivního pera</a:t>
                      </a:r>
                      <a:endParaRPr lang="cs-CZ" sz="1800" dirty="0"/>
                    </a:p>
                  </a:txBody>
                  <a:tcPr marL="91426" marR="91426" marT="45711" marB="45711"/>
                </a:tc>
              </a:tr>
              <a:tr h="370764"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26" marR="91426" marT="45711" marB="45711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vyluští tajenku. Následuje</a:t>
                      </a:r>
                      <a:r>
                        <a:rPr lang="cs-CZ" sz="1800" baseline="0" dirty="0" smtClean="0"/>
                        <a:t> obrázek z tajenky </a:t>
                      </a:r>
                      <a:endParaRPr lang="cs-CZ" sz="1800" dirty="0"/>
                    </a:p>
                  </a:txBody>
                  <a:tcPr marL="91426" marR="91426" marT="45711" marB="45711"/>
                </a:tc>
              </a:tr>
              <a:tr h="370764"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26" marR="91426" marT="45711" marB="45711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s hypertextovým</a:t>
                      </a:r>
                      <a:r>
                        <a:rPr lang="cs-CZ" sz="1800" baseline="0" dirty="0" smtClean="0"/>
                        <a:t> odkazem na internetovou</a:t>
                      </a:r>
                      <a:endParaRPr lang="cs-CZ" sz="1800" dirty="0"/>
                    </a:p>
                  </a:txBody>
                  <a:tcPr marL="91426" marR="91426" marT="45711" marB="45711"/>
                </a:tc>
              </a:tr>
              <a:tr h="370764"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26" marR="91426" marT="45711" marB="45711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encyklopedii.  Podle</a:t>
                      </a:r>
                      <a:r>
                        <a:rPr lang="cs-CZ" sz="1800" baseline="0" dirty="0" smtClean="0"/>
                        <a:t> odkazu žáci doplní</a:t>
                      </a:r>
                      <a:endParaRPr lang="cs-CZ" sz="1800" dirty="0"/>
                    </a:p>
                  </a:txBody>
                  <a:tcPr marL="91426" marR="91426" marT="45711" marB="45711"/>
                </a:tc>
              </a:tr>
              <a:tr h="370764"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26" marR="91426" marT="45711" marB="45711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/>
                        <a:t>testové</a:t>
                      </a:r>
                      <a:r>
                        <a:rPr lang="cs-CZ" sz="1800" baseline="0" dirty="0" smtClean="0"/>
                        <a:t> otázky. V závěru vyhledají slovo </a:t>
                      </a:r>
                      <a:endParaRPr lang="cs-CZ" sz="1800" dirty="0" smtClean="0"/>
                    </a:p>
                  </a:txBody>
                  <a:tcPr marL="91426" marR="91426" marT="45711" marB="45711"/>
                </a:tc>
              </a:tr>
              <a:tr h="370764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26" marR="91426" marT="45711" marB="45711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/>
                        <a:t>hibernace ve slovníku cizích slov.</a:t>
                      </a:r>
                    </a:p>
                  </a:txBody>
                  <a:tcPr marL="91426" marR="91426" marT="45711" marB="45711"/>
                </a:tc>
              </a:tr>
              <a:tr h="370764"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L="91426" marR="91426" marT="45711" marB="45711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/>
                        <a:t>Pomůcky:</a:t>
                      </a:r>
                      <a:r>
                        <a:rPr lang="cs-CZ" sz="1800" baseline="0" dirty="0" smtClean="0"/>
                        <a:t> interaktivní pero, slovník</a:t>
                      </a:r>
                      <a:endParaRPr lang="cs-CZ" sz="1800" dirty="0" smtClean="0"/>
                    </a:p>
                  </a:txBody>
                  <a:tcPr marL="91426" marR="91426" marT="45711" marB="45711"/>
                </a:tc>
              </a:tr>
              <a:tr h="640062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Druh učebního materiálu:</a:t>
                      </a:r>
                      <a:endParaRPr lang="cs-CZ" sz="1800" dirty="0"/>
                    </a:p>
                  </a:txBody>
                  <a:tcPr marL="91426" marR="91426" marT="45711" marB="45711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Prezentace</a:t>
                      </a:r>
                      <a:endParaRPr lang="cs-CZ" sz="1800" dirty="0"/>
                    </a:p>
                  </a:txBody>
                  <a:tcPr marL="91426" marR="91426" marT="45711" marB="45711"/>
                </a:tc>
              </a:tr>
              <a:tr h="640062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Stupeň a typ vzdělání:</a:t>
                      </a:r>
                      <a:endParaRPr lang="cs-CZ" sz="1800" dirty="0"/>
                    </a:p>
                  </a:txBody>
                  <a:tcPr marL="91426" marR="91426" marT="45711" marB="45711"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základní vzdělávání žáků s LMP,  II</a:t>
                      </a: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. stupeň </a:t>
                      </a:r>
                      <a:endParaRPr lang="cs-CZ" sz="1800" dirty="0"/>
                    </a:p>
                  </a:txBody>
                  <a:tcPr marL="91426" marR="91426" marT="45711" marB="45711"/>
                </a:tc>
              </a:tr>
              <a:tr h="370764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Cílová skupina:</a:t>
                      </a:r>
                      <a:endParaRPr lang="cs-CZ" sz="1800" dirty="0"/>
                    </a:p>
                  </a:txBody>
                  <a:tcPr marL="91426" marR="91426" marT="45711" marB="45711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11 – 12 let</a:t>
                      </a:r>
                      <a:endParaRPr lang="cs-CZ" sz="1800" dirty="0"/>
                    </a:p>
                  </a:txBody>
                  <a:tcPr marL="91426" marR="91426" marT="45711" marB="45711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7724118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260648"/>
            <a:ext cx="85689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EKOSYSTÉM LOUKA - ŽIVOČICHOVÉ</a:t>
            </a:r>
            <a:endParaRPr lang="cs-CZ" sz="3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899592" y="1268759"/>
            <a:ext cx="34563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BEZOBRATLÍ ŽIVOČICHOVÉ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462736" y="1268760"/>
            <a:ext cx="34563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OBRATLOVCI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899592" y="1907882"/>
            <a:ext cx="33843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ctr">
              <a:buFont typeface="Arial" charset="0"/>
              <a:buChar char="•"/>
            </a:pPr>
            <a:r>
              <a:rPr lang="cs-CZ" dirty="0" smtClean="0"/>
              <a:t>motýli, čmeláci, včely 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899592" y="2634042"/>
            <a:ext cx="33843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ctr">
              <a:buFont typeface="Arial" charset="0"/>
              <a:buChar char="•"/>
            </a:pPr>
            <a:r>
              <a:rPr lang="cs-CZ" dirty="0" smtClean="0"/>
              <a:t>sarančata, housenky, mšice 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899592" y="3364903"/>
            <a:ext cx="33843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ctr">
              <a:buFont typeface="Arial" charset="0"/>
              <a:buChar char="•"/>
            </a:pPr>
            <a:r>
              <a:rPr lang="cs-CZ" dirty="0" smtClean="0"/>
              <a:t>pavouci, střevlíci, ploštice 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899592" y="4036422"/>
            <a:ext cx="33843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ctr">
              <a:buFont typeface="Arial" charset="0"/>
              <a:buChar char="•"/>
            </a:pPr>
            <a:r>
              <a:rPr lang="cs-CZ" dirty="0" smtClean="0"/>
              <a:t>kobylky a mravenci 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5220072" y="2060282"/>
            <a:ext cx="33843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ctr">
              <a:buFont typeface="Arial" charset="0"/>
              <a:buChar char="•"/>
            </a:pPr>
            <a:r>
              <a:rPr lang="cs-CZ" dirty="0" smtClean="0"/>
              <a:t>divocí králíci, krtci, hraboši 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5462736" y="2667986"/>
            <a:ext cx="33843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ctr">
              <a:buFont typeface="Arial" charset="0"/>
              <a:buChar char="•"/>
            </a:pPr>
            <a:r>
              <a:rPr lang="cs-CZ" dirty="0" smtClean="0"/>
              <a:t>čápi, čejky, skřivani 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5544794" y="3364903"/>
            <a:ext cx="33843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ctr">
              <a:buFont typeface="Arial" charset="0"/>
              <a:buChar char="•"/>
            </a:pPr>
            <a:r>
              <a:rPr lang="cs-CZ" dirty="0" smtClean="0"/>
              <a:t>ještěrky a ropuchy </a:t>
            </a:r>
          </a:p>
        </p:txBody>
      </p:sp>
      <p:pic>
        <p:nvPicPr>
          <p:cNvPr id="1026" name="Picture 2" descr="C:\Users\Speciální školy\AppData\Local\Microsoft\Windows\Temporary Internet Files\Content.IE5\TZHHC46V\MP900444867[1]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8479" t="8012"/>
          <a:stretch/>
        </p:blipFill>
        <p:spPr bwMode="auto">
          <a:xfrm>
            <a:off x="179512" y="150973"/>
            <a:ext cx="1440160" cy="1117786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Speciální školy\AppData\Local\Microsoft\Windows\Temporary Internet Files\Content.IE5\R10YEKLK\MP900448425[1]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2327" r="28723" b="10513"/>
          <a:stretch/>
        </p:blipFill>
        <p:spPr bwMode="auto">
          <a:xfrm rot="17682706">
            <a:off x="4650437" y="3623534"/>
            <a:ext cx="1179453" cy="1915187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Speciální školy\AppData\Local\Microsoft\Windows\Temporary Internet Files\Content.IE5\TZHHC46V\MP90018254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2943" y="4581128"/>
            <a:ext cx="1890148" cy="1260098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Speciální školy\AppData\Local\Microsoft\Windows\Temporary Internet Files\Content.IE5\784T1TZJ\MP900406667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494824">
            <a:off x="7948899" y="18782"/>
            <a:ext cx="1135501" cy="1702420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Speciální školy\AppData\Local\Microsoft\Windows\Temporary Internet Files\Content.IE5\TCE6QWS3\MP900180518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420895">
            <a:off x="7236982" y="4329639"/>
            <a:ext cx="1367466" cy="2164853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Speciální školy\AppData\Local\Microsoft\Windows\Temporary Internet Files\Content.IE5\HLHOE3NV\MP900448634[1].jpg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1214" r="22097"/>
          <a:stretch/>
        </p:blipFill>
        <p:spPr bwMode="auto">
          <a:xfrm rot="20940942">
            <a:off x="2839073" y="5110158"/>
            <a:ext cx="1710560" cy="1462136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676234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8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3" dur="1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4" name="Picture 6" descr="Soubor:Heupferd fg0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76056" y="1124744"/>
            <a:ext cx="3300367" cy="2376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Soubor:Chorthippus parallelus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1124744"/>
            <a:ext cx="3559947" cy="2376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187624" y="491480"/>
            <a:ext cx="21602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Saranče obecná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682123" y="491479"/>
            <a:ext cx="20882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Kobylka zelená</a:t>
            </a:r>
            <a:endParaRPr lang="cs-CZ" sz="2400" dirty="0"/>
          </a:p>
        </p:txBody>
      </p:sp>
      <p:sp>
        <p:nvSpPr>
          <p:cNvPr id="9" name="Ovál 8"/>
          <p:cNvSpPr/>
          <p:nvPr/>
        </p:nvSpPr>
        <p:spPr>
          <a:xfrm>
            <a:off x="611560" y="4041723"/>
            <a:ext cx="3672408" cy="1872208"/>
          </a:xfrm>
          <a:prstGeom prst="ellipse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Jsem býložravec.</a:t>
            </a:r>
          </a:p>
          <a:p>
            <a:pPr algn="ctr"/>
            <a:r>
              <a:rPr lang="cs-CZ" sz="2000" dirty="0" smtClean="0"/>
              <a:t>Přes den vydávám hlasité cvrkání, které vytvářím třením krovek o zadní nohy.</a:t>
            </a:r>
            <a:endParaRPr lang="cs-CZ" sz="2000" dirty="0"/>
          </a:p>
        </p:txBody>
      </p:sp>
      <p:sp>
        <p:nvSpPr>
          <p:cNvPr id="15" name="Ovál 14"/>
          <p:cNvSpPr/>
          <p:nvPr/>
        </p:nvSpPr>
        <p:spPr>
          <a:xfrm>
            <a:off x="4890034" y="4041723"/>
            <a:ext cx="3786421" cy="1965386"/>
          </a:xfrm>
          <a:prstGeom prst="ellipse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Živím se hmyzem. Umím dobře skákat, šplhat i létat. </a:t>
            </a:r>
            <a:r>
              <a:rPr lang="cs-CZ" sz="2000" dirty="0" smtClean="0"/>
              <a:t>                                Od </a:t>
            </a:r>
            <a:r>
              <a:rPr lang="cs-CZ" sz="2000" dirty="0" smtClean="0"/>
              <a:t>sarančete se liším dlouhými tykadly </a:t>
            </a:r>
            <a:r>
              <a:rPr lang="cs-CZ" sz="2000" dirty="0" smtClean="0"/>
              <a:t>                     přes </a:t>
            </a:r>
            <a:r>
              <a:rPr lang="cs-CZ" sz="2000" dirty="0" smtClean="0"/>
              <a:t>celé tělo.</a:t>
            </a:r>
          </a:p>
        </p:txBody>
      </p:sp>
      <p:pic>
        <p:nvPicPr>
          <p:cNvPr id="2057" name="Picture 9" descr="C:\Users\Speciální školy\AppData\Local\Microsoft\Windows\Temporary Internet Files\Content.IE5\O1C7WKG8\MC900438023[1].png">
            <a:hlinkClick r:id="rId4"/>
          </p:cNvPr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8584" b="16929"/>
          <a:stretch/>
        </p:blipFill>
        <p:spPr bwMode="auto">
          <a:xfrm flipH="1">
            <a:off x="4016067" y="5913931"/>
            <a:ext cx="1059989" cy="7895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9549189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332656"/>
            <a:ext cx="84969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Ropucha obecná</a:t>
            </a:r>
            <a:endParaRPr lang="cs-CZ" sz="2400" dirty="0"/>
          </a:p>
        </p:txBody>
      </p:sp>
      <p:pic>
        <p:nvPicPr>
          <p:cNvPr id="3074" name="Picture 2" descr="C:\Users\Speciální školy\AppData\Local\Microsoft\Windows\Temporary Internet Files\Content.IE5\784T1TZJ\MP90044863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06824" y="1196752"/>
            <a:ext cx="3563888" cy="26729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vál 4"/>
          <p:cNvSpPr/>
          <p:nvPr/>
        </p:nvSpPr>
        <p:spPr>
          <a:xfrm>
            <a:off x="2654660" y="4365104"/>
            <a:ext cx="3834680" cy="2088232"/>
          </a:xfrm>
          <a:prstGeom prst="ellipse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Živím se hmyzem, žížalami, slimáky  </a:t>
            </a:r>
            <a:r>
              <a:rPr lang="cs-CZ" sz="2000" dirty="0" smtClean="0"/>
              <a:t>                              a </a:t>
            </a:r>
            <a:r>
              <a:rPr lang="cs-CZ" sz="2000" dirty="0" smtClean="0"/>
              <a:t>pavouky. Žiji </a:t>
            </a:r>
            <a:r>
              <a:rPr lang="cs-CZ" sz="2000" dirty="0" smtClean="0"/>
              <a:t>                              na </a:t>
            </a:r>
            <a:r>
              <a:rPr lang="cs-CZ" sz="2000" dirty="0" smtClean="0"/>
              <a:t>suchých místech, </a:t>
            </a:r>
            <a:r>
              <a:rPr lang="cs-CZ" sz="2000" dirty="0" smtClean="0"/>
              <a:t>      pod </a:t>
            </a:r>
            <a:r>
              <a:rPr lang="cs-CZ" sz="2000" dirty="0" smtClean="0"/>
              <a:t>kameny nebo </a:t>
            </a:r>
            <a:r>
              <a:rPr lang="cs-CZ" sz="2000" dirty="0" smtClean="0"/>
              <a:t>                           v </a:t>
            </a:r>
            <a:r>
              <a:rPr lang="cs-CZ" sz="2000" dirty="0" smtClean="0"/>
              <a:t>norách.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491614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332656"/>
            <a:ext cx="84969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Krtek obecný</a:t>
            </a:r>
            <a:endParaRPr lang="cs-CZ" sz="2400" dirty="0"/>
          </a:p>
        </p:txBody>
      </p:sp>
      <p:pic>
        <p:nvPicPr>
          <p:cNvPr id="4098" name="Picture 2" descr="Soubor:Talpa europaea MHNT Tete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63044" y="1124744"/>
            <a:ext cx="3017912" cy="2089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vál 4"/>
          <p:cNvSpPr/>
          <p:nvPr/>
        </p:nvSpPr>
        <p:spPr>
          <a:xfrm>
            <a:off x="323528" y="3671842"/>
            <a:ext cx="3672408" cy="1872208"/>
          </a:xfrm>
          <a:prstGeom prst="ellipse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Dorůstám do délky 16cm. Mám nápadně velké přední hrabavé nohy.  Žiju pod zemí.</a:t>
            </a:r>
            <a:endParaRPr lang="cs-CZ" sz="2000" dirty="0"/>
          </a:p>
        </p:txBody>
      </p:sp>
      <p:sp>
        <p:nvSpPr>
          <p:cNvPr id="6" name="Ovál 5"/>
          <p:cNvSpPr/>
          <p:nvPr/>
        </p:nvSpPr>
        <p:spPr>
          <a:xfrm>
            <a:off x="5148064" y="3692980"/>
            <a:ext cx="3672408" cy="1872208"/>
          </a:xfrm>
          <a:prstGeom prst="ellipse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Jsem velmi užitečný, protože hubím škodlivé druhy hmyzu a kypřím půdu.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1655947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23528" y="332656"/>
            <a:ext cx="84969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Králík divoký</a:t>
            </a:r>
            <a:endParaRPr lang="cs-CZ" sz="2400" dirty="0"/>
          </a:p>
        </p:txBody>
      </p:sp>
      <p:pic>
        <p:nvPicPr>
          <p:cNvPr id="5122" name="Picture 2" descr="Soubor:Oryctolagus cuniculus Tasmania 2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530" t="9019" r="23931" b="8500"/>
          <a:stretch/>
        </p:blipFill>
        <p:spPr bwMode="auto">
          <a:xfrm>
            <a:off x="3460812" y="1003857"/>
            <a:ext cx="2222376" cy="32963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vál 4"/>
          <p:cNvSpPr/>
          <p:nvPr/>
        </p:nvSpPr>
        <p:spPr>
          <a:xfrm>
            <a:off x="323528" y="4509120"/>
            <a:ext cx="3787913" cy="2016224"/>
          </a:xfrm>
          <a:prstGeom prst="ellipse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Od zajíce se liším kratšíma ušima a jinou barvou srsti. Žiju </a:t>
            </a:r>
            <a:r>
              <a:rPr lang="cs-CZ" sz="2000" dirty="0" smtClean="0"/>
              <a:t>                                v </a:t>
            </a:r>
            <a:r>
              <a:rPr lang="cs-CZ" sz="2000" dirty="0" smtClean="0"/>
              <a:t>koloniích. Živím se trávou, obilím a v zimě kůrou stromů.</a:t>
            </a:r>
            <a:endParaRPr lang="cs-CZ" sz="2000" dirty="0"/>
          </a:p>
        </p:txBody>
      </p:sp>
      <p:sp>
        <p:nvSpPr>
          <p:cNvPr id="6" name="Ovál 5"/>
          <p:cNvSpPr/>
          <p:nvPr/>
        </p:nvSpPr>
        <p:spPr>
          <a:xfrm>
            <a:off x="5032559" y="4509120"/>
            <a:ext cx="3787913" cy="2160240"/>
          </a:xfrm>
          <a:prstGeom prst="ellipse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Velmi dobře vidím </a:t>
            </a:r>
            <a:r>
              <a:rPr lang="cs-CZ" sz="2000" dirty="0" smtClean="0"/>
              <a:t>                       a </a:t>
            </a:r>
            <a:r>
              <a:rPr lang="cs-CZ" sz="2000" dirty="0" smtClean="0"/>
              <a:t>umím výborně utíkat a kličkovat </a:t>
            </a:r>
            <a:r>
              <a:rPr lang="cs-CZ" sz="2000" dirty="0" smtClean="0"/>
              <a:t>                                 před </a:t>
            </a:r>
            <a:r>
              <a:rPr lang="cs-CZ" sz="2000" dirty="0" smtClean="0"/>
              <a:t>nepřítelem </a:t>
            </a:r>
            <a:r>
              <a:rPr lang="cs-CZ" sz="2000" dirty="0" smtClean="0"/>
              <a:t>                            a </a:t>
            </a:r>
            <a:r>
              <a:rPr lang="cs-CZ" sz="2000" dirty="0" smtClean="0"/>
              <a:t>přitom jej v běhu neustále sledovat.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29617206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23528" y="332656"/>
            <a:ext cx="84969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Vylušti křížovku</a:t>
            </a:r>
            <a:endParaRPr lang="cs-CZ" sz="24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323528" y="6021288"/>
            <a:ext cx="84969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Které slovo se nehodí mezi ty ostatní? …………………………………….</a:t>
            </a: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8259" t="27747" r="28704" b="12038"/>
          <a:stretch/>
        </p:blipFill>
        <p:spPr bwMode="auto">
          <a:xfrm>
            <a:off x="225939" y="1052736"/>
            <a:ext cx="8715166" cy="46805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7980140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File:European Ground Squirrel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681" y="1484784"/>
            <a:ext cx="5664628" cy="42484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23528" y="332656"/>
            <a:ext cx="84969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Sysel obecný</a:t>
            </a:r>
            <a:endParaRPr lang="cs-CZ" sz="2400" dirty="0"/>
          </a:p>
        </p:txBody>
      </p:sp>
      <p:pic>
        <p:nvPicPr>
          <p:cNvPr id="6147" name="Picture 3" descr="C:\Users\Speciální školy\AppData\Local\Microsoft\Windows\Temporary Internet Files\Content.IE5\1EJ9X6KR\MC900304963[1].wmf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90688"/>
            <a:ext cx="903427" cy="6633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2737275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260648"/>
            <a:ext cx="842493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TEST</a:t>
            </a:r>
          </a:p>
          <a:p>
            <a:pPr algn="ctr"/>
            <a:r>
              <a:rPr lang="cs-CZ" sz="2000" dirty="0" smtClean="0"/>
              <a:t>Vyber správné odpovědi. Pracuj s informacemi z internetové encyklopedie:</a:t>
            </a:r>
            <a:endParaRPr lang="cs-CZ" sz="2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1262902"/>
            <a:ext cx="842493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JAK VYPADÁM?</a:t>
            </a:r>
          </a:p>
          <a:p>
            <a:r>
              <a:rPr lang="cs-CZ" dirty="0" smtClean="0"/>
              <a:t>Jsem velký…		Moje srst je …..		Moje tělo má….</a:t>
            </a:r>
          </a:p>
          <a:p>
            <a:r>
              <a:rPr lang="cs-CZ" dirty="0" smtClean="0"/>
              <a:t>a) 35 cm a 200-400g	a) hustý hnědý kožich	a) pevnou a zavalitou skladbu</a:t>
            </a:r>
          </a:p>
          <a:p>
            <a:r>
              <a:rPr lang="cs-CZ" dirty="0" smtClean="0"/>
              <a:t>b) 20cm a 200-400g	b) jsem bez srsti		b) dlouhé uši a ocas, tykadla</a:t>
            </a:r>
          </a:p>
          <a:p>
            <a:r>
              <a:rPr lang="cs-CZ" dirty="0" smtClean="0"/>
              <a:t>c) 20cm a 500g		c) husté dlouhé chlupy	c) velké oči, krátký ocas 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3528" y="3068960"/>
            <a:ext cx="842493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JAK ŽIJU?</a:t>
            </a:r>
          </a:p>
          <a:p>
            <a:r>
              <a:rPr lang="cs-CZ" dirty="0" smtClean="0"/>
              <a:t>Bydlím …. 		Živím se ….		Žiju….</a:t>
            </a:r>
          </a:p>
          <a:p>
            <a:pPr marL="342900" indent="-342900">
              <a:buAutoNum type="alphaLcParenR"/>
            </a:pPr>
            <a:r>
              <a:rPr lang="cs-CZ" dirty="0" smtClean="0"/>
              <a:t>ve vodě		a) hmyzem		a) v koloniích</a:t>
            </a:r>
          </a:p>
          <a:p>
            <a:pPr marL="342900" indent="-342900">
              <a:buAutoNum type="alphaLcParenR"/>
            </a:pPr>
            <a:r>
              <a:rPr lang="cs-CZ" dirty="0" smtClean="0"/>
              <a:t>v podzemních norách	b) mlékem a vejci		b) samotářsky</a:t>
            </a:r>
          </a:p>
          <a:p>
            <a:pPr marL="342900" indent="-342900">
              <a:buAutoNum type="alphaLcParenR"/>
            </a:pPr>
            <a:r>
              <a:rPr lang="cs-CZ" dirty="0" smtClean="0"/>
              <a:t>v keřích a na stromech	c) semeny a kořínky		c) v úzkém rodinném kruhu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38273" y="5301208"/>
            <a:ext cx="8424936" cy="92333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Přes zimu hibernuju.</a:t>
            </a:r>
          </a:p>
          <a:p>
            <a:endParaRPr lang="cs-CZ" dirty="0" smtClean="0"/>
          </a:p>
          <a:p>
            <a:pPr algn="ctr"/>
            <a:r>
              <a:rPr lang="cs-CZ" dirty="0" smtClean="0"/>
              <a:t>Najdi slovo </a:t>
            </a:r>
            <a:r>
              <a:rPr lang="cs-CZ" b="1" dirty="0" smtClean="0"/>
              <a:t>hibernace </a:t>
            </a:r>
            <a:r>
              <a:rPr lang="cs-CZ" dirty="0" smtClean="0"/>
              <a:t>ve slovníku cizích slov a napiš co znamená.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121970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1262902"/>
            <a:ext cx="842493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JAK VYPADÁM?</a:t>
            </a:r>
          </a:p>
          <a:p>
            <a:r>
              <a:rPr lang="cs-CZ" dirty="0" smtClean="0"/>
              <a:t>Jsem velký…		Moje srst je …..		Moje tělo má….</a:t>
            </a:r>
          </a:p>
          <a:p>
            <a:r>
              <a:rPr lang="cs-CZ" dirty="0" smtClean="0"/>
              <a:t>a) 35 cm a 200-400g	a) </a:t>
            </a:r>
            <a:r>
              <a:rPr lang="cs-CZ" dirty="0" smtClean="0">
                <a:solidFill>
                  <a:srgbClr val="FF0000"/>
                </a:solidFill>
              </a:rPr>
              <a:t>hustý hnědý kožich</a:t>
            </a:r>
            <a:r>
              <a:rPr lang="cs-CZ" dirty="0" smtClean="0"/>
              <a:t>	a) pevnou a zavalitou skladbu</a:t>
            </a:r>
          </a:p>
          <a:p>
            <a:r>
              <a:rPr lang="cs-CZ" dirty="0" smtClean="0"/>
              <a:t>b) </a:t>
            </a:r>
            <a:r>
              <a:rPr lang="cs-CZ" dirty="0" smtClean="0">
                <a:solidFill>
                  <a:srgbClr val="FF0000"/>
                </a:solidFill>
              </a:rPr>
              <a:t>20cm a 200-400g</a:t>
            </a:r>
            <a:r>
              <a:rPr lang="cs-CZ" dirty="0" smtClean="0"/>
              <a:t>	b) jsem bez srsti		b) dlouhé uši a ocas, tykadla</a:t>
            </a:r>
          </a:p>
          <a:p>
            <a:r>
              <a:rPr lang="cs-CZ" dirty="0" smtClean="0"/>
              <a:t>c) 20cm a 500g		c) husté dlouhé chlupy	c) </a:t>
            </a:r>
            <a:r>
              <a:rPr lang="cs-CZ" dirty="0" smtClean="0">
                <a:solidFill>
                  <a:srgbClr val="FF0000"/>
                </a:solidFill>
              </a:rPr>
              <a:t>velké oči, krátký ocas 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23528" y="3068960"/>
            <a:ext cx="842493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JAK ŽIJU?</a:t>
            </a:r>
          </a:p>
          <a:p>
            <a:r>
              <a:rPr lang="cs-CZ" dirty="0" smtClean="0"/>
              <a:t>Bydlím …. 		Živím se ….		Žiju….</a:t>
            </a:r>
          </a:p>
          <a:p>
            <a:pPr marL="342900" indent="-342900">
              <a:buAutoNum type="alphaLcParenR"/>
            </a:pPr>
            <a:r>
              <a:rPr lang="cs-CZ" dirty="0" smtClean="0"/>
              <a:t>ve vodě		a) hmyzem		a) </a:t>
            </a:r>
            <a:r>
              <a:rPr lang="cs-CZ" dirty="0" smtClean="0">
                <a:solidFill>
                  <a:srgbClr val="FF0000"/>
                </a:solidFill>
              </a:rPr>
              <a:t>v koloniích</a:t>
            </a:r>
          </a:p>
          <a:p>
            <a:pPr marL="342900" indent="-342900">
              <a:buAutoNum type="alphaLcParenR"/>
            </a:pPr>
            <a:r>
              <a:rPr lang="cs-CZ" dirty="0" smtClean="0">
                <a:solidFill>
                  <a:srgbClr val="FF0000"/>
                </a:solidFill>
              </a:rPr>
              <a:t>v podzemních norách</a:t>
            </a:r>
            <a:r>
              <a:rPr lang="cs-CZ" dirty="0" smtClean="0"/>
              <a:t>	b) mlékem a vejci		b) samotářsky</a:t>
            </a:r>
          </a:p>
          <a:p>
            <a:pPr marL="342900" indent="-342900">
              <a:buAutoNum type="alphaLcParenR"/>
            </a:pPr>
            <a:r>
              <a:rPr lang="cs-CZ" dirty="0" smtClean="0"/>
              <a:t>v keřích a na stromech	c) </a:t>
            </a:r>
            <a:r>
              <a:rPr lang="cs-CZ" dirty="0" smtClean="0">
                <a:solidFill>
                  <a:srgbClr val="FF0000"/>
                </a:solidFill>
              </a:rPr>
              <a:t>semeny a kořínky	</a:t>
            </a:r>
            <a:r>
              <a:rPr lang="cs-CZ" dirty="0" smtClean="0"/>
              <a:t>	c) v úzkém rodinném kruhu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548680"/>
            <a:ext cx="23762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Řešení testu: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313906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806300755"/>
              </p:ext>
            </p:extLst>
          </p:nvPr>
        </p:nvGraphicFramePr>
        <p:xfrm>
          <a:off x="467544" y="1124744"/>
          <a:ext cx="7264395" cy="354330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331068"/>
                <a:gridCol w="331068"/>
                <a:gridCol w="331068"/>
                <a:gridCol w="331068"/>
                <a:gridCol w="331068"/>
                <a:gridCol w="331068"/>
                <a:gridCol w="331068"/>
                <a:gridCol w="331068"/>
                <a:gridCol w="331068"/>
                <a:gridCol w="331068"/>
                <a:gridCol w="331068"/>
                <a:gridCol w="331068"/>
                <a:gridCol w="331068"/>
                <a:gridCol w="331068"/>
                <a:gridCol w="324701"/>
                <a:gridCol w="324701"/>
                <a:gridCol w="324701"/>
                <a:gridCol w="331068"/>
                <a:gridCol w="331068"/>
                <a:gridCol w="331068"/>
                <a:gridCol w="331068"/>
                <a:gridCol w="331068"/>
              </a:tblGrid>
              <a:tr h="295275">
                <a:tc>
                  <a:txBody>
                    <a:bodyPr/>
                    <a:lstStyle/>
                    <a:p>
                      <a:pPr algn="l" fontAlgn="b"/>
                      <a:endParaRPr lang="cs-CZ" sz="1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s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r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n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č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e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8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200" u="none" strike="noStrike">
                          <a:effectLst/>
                        </a:rPr>
                        <a:t>1.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 gridSpan="3">
                  <a:txBody>
                    <a:bodyPr/>
                    <a:lstStyle/>
                    <a:p>
                      <a:pPr algn="l" fontAlgn="b"/>
                      <a:r>
                        <a:rPr lang="cs-CZ" sz="1200" u="none" strike="noStrike">
                          <a:effectLst/>
                        </a:rPr>
                        <a:t>Mládě srny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295275">
                <a:tc>
                  <a:txBody>
                    <a:bodyPr/>
                    <a:lstStyle/>
                    <a:p>
                      <a:pPr algn="l" fontAlgn="b"/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m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y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š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200" u="none" strike="noStrike">
                          <a:effectLst/>
                        </a:rPr>
                        <a:t>2. 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 gridSpan="7">
                  <a:txBody>
                    <a:bodyPr/>
                    <a:lstStyle/>
                    <a:p>
                      <a:pPr algn="l" fontAlgn="b"/>
                      <a:r>
                        <a:rPr lang="cs-CZ" sz="1200" u="none" strike="noStrike">
                          <a:effectLst/>
                        </a:rPr>
                        <a:t>Hlodavec žijící v domácnostech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295275">
                <a:tc>
                  <a:txBody>
                    <a:bodyPr/>
                    <a:lstStyle/>
                    <a:p>
                      <a:pPr algn="l" fontAlgn="b"/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s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a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r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a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n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č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e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200" u="none" strike="noStrike">
                          <a:effectLst/>
                        </a:rPr>
                        <a:t>3.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 gridSpan="8">
                  <a:txBody>
                    <a:bodyPr/>
                    <a:lstStyle/>
                    <a:p>
                      <a:pPr algn="l" fontAlgn="b"/>
                      <a:r>
                        <a:rPr lang="cs-CZ" sz="1200" u="none" strike="noStrike">
                          <a:effectLst/>
                        </a:rPr>
                        <a:t>Cvrkající hmyz, který se živí rosltinami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95275">
                <a:tc>
                  <a:txBody>
                    <a:bodyPr/>
                    <a:lstStyle/>
                    <a:p>
                      <a:pPr algn="l" fontAlgn="b"/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v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č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e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l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a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200" u="none" strike="noStrike">
                          <a:effectLst/>
                        </a:rPr>
                        <a:t>4.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 gridSpan="6">
                  <a:txBody>
                    <a:bodyPr/>
                    <a:lstStyle/>
                    <a:p>
                      <a:pPr algn="l" fontAlgn="b"/>
                      <a:r>
                        <a:rPr lang="cs-CZ" sz="1200" u="none" strike="noStrike">
                          <a:effectLst/>
                        </a:rPr>
                        <a:t>Užitečný hmyz žijící v úlech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295275">
                <a:tc>
                  <a:txBody>
                    <a:bodyPr/>
                    <a:lstStyle/>
                    <a:p>
                      <a:pPr algn="l" fontAlgn="b"/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 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 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 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 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 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l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 o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Ď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 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 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200" u="none" strike="noStrike">
                          <a:effectLst/>
                        </a:rPr>
                        <a:t>5.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 gridSpan="4">
                  <a:txBody>
                    <a:bodyPr/>
                    <a:lstStyle/>
                    <a:p>
                      <a:pPr algn="l" fontAlgn="b"/>
                      <a:r>
                        <a:rPr lang="cs-CZ" sz="1200" u="none" strike="noStrike">
                          <a:effectLst/>
                        </a:rPr>
                        <a:t>Dopravní prostřed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295275">
                <a:tc>
                  <a:txBody>
                    <a:bodyPr/>
                    <a:lstStyle/>
                    <a:p>
                      <a:pPr algn="l" fontAlgn="b"/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u="none" strike="noStrike">
                          <a:effectLst/>
                        </a:rPr>
                        <a:t>X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295275">
                <a:tc>
                  <a:txBody>
                    <a:bodyPr/>
                    <a:lstStyle/>
                    <a:p>
                      <a:pPr algn="l" fontAlgn="b"/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k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o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b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y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l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k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a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200" u="none" strike="noStrike">
                          <a:effectLst/>
                        </a:rPr>
                        <a:t>6. 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 gridSpan="8">
                  <a:txBody>
                    <a:bodyPr/>
                    <a:lstStyle/>
                    <a:p>
                      <a:pPr algn="l" fontAlgn="b"/>
                      <a:r>
                        <a:rPr lang="cs-CZ" sz="1200" u="none" strike="noStrike">
                          <a:effectLst/>
                        </a:rPr>
                        <a:t>Zelený hmyz, který se živí jiným hmyzem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95275">
                <a:tc>
                  <a:txBody>
                    <a:bodyPr/>
                    <a:lstStyle/>
                    <a:p>
                      <a:pPr algn="l" fontAlgn="b"/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h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r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a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b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o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š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200" u="none" strike="noStrike">
                          <a:effectLst/>
                        </a:rPr>
                        <a:t>7.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 gridSpan="7">
                  <a:txBody>
                    <a:bodyPr/>
                    <a:lstStyle/>
                    <a:p>
                      <a:pPr algn="l" fontAlgn="b"/>
                      <a:r>
                        <a:rPr lang="cs-CZ" sz="1200" u="none" strike="noStrike">
                          <a:effectLst/>
                        </a:rPr>
                        <a:t>Hrabivý hlodavec, který žije na poli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295275">
                <a:tc>
                  <a:txBody>
                    <a:bodyPr/>
                    <a:lstStyle/>
                    <a:p>
                      <a:pPr algn="l" fontAlgn="b"/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č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m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e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l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á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k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200" u="none" strike="noStrike">
                          <a:effectLst/>
                        </a:rPr>
                        <a:t>8.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 gridSpan="5">
                  <a:txBody>
                    <a:bodyPr/>
                    <a:lstStyle/>
                    <a:p>
                      <a:pPr algn="l" fontAlgn="b"/>
                      <a:r>
                        <a:rPr lang="cs-CZ" sz="1200" u="none" strike="noStrike">
                          <a:effectLst/>
                        </a:rPr>
                        <a:t>Žlutočerný létající hmyz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295275">
                <a:tc>
                  <a:txBody>
                    <a:bodyPr/>
                    <a:lstStyle/>
                    <a:p>
                      <a:pPr algn="l" fontAlgn="b"/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k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r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á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l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í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c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i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200" u="none" strike="noStrike">
                          <a:effectLst/>
                        </a:rPr>
                        <a:t>9. 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 gridSpan="5">
                  <a:txBody>
                    <a:bodyPr/>
                    <a:lstStyle/>
                    <a:p>
                      <a:pPr algn="l" fontAlgn="b"/>
                      <a:r>
                        <a:rPr lang="cs-CZ" sz="1200" u="none" strike="noStrike">
                          <a:effectLst/>
                        </a:rPr>
                        <a:t>Hlodavci podobní zajícům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295275">
                <a:tc>
                  <a:txBody>
                    <a:bodyPr/>
                    <a:lstStyle/>
                    <a:p>
                      <a:pPr algn="l" fontAlgn="b"/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h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o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u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s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e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n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k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a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200" u="none" strike="noStrike">
                          <a:effectLst/>
                        </a:rPr>
                        <a:t>10.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 gridSpan="5">
                  <a:txBody>
                    <a:bodyPr/>
                    <a:lstStyle/>
                    <a:p>
                      <a:pPr algn="l" fontAlgn="b"/>
                      <a:r>
                        <a:rPr lang="cs-CZ" sz="1200" u="none" strike="noStrike">
                          <a:effectLst/>
                        </a:rPr>
                        <a:t>Vývojové stádium motýla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b"/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295275">
                <a:tc>
                  <a:txBody>
                    <a:bodyPr/>
                    <a:lstStyle/>
                    <a:p>
                      <a:pPr algn="l" fontAlgn="b"/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m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o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t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ý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u="none" strike="noStrike">
                          <a:effectLst/>
                        </a:rPr>
                        <a:t>l</a:t>
                      </a:r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8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200" u="none" strike="noStrike">
                          <a:effectLst/>
                        </a:rPr>
                        <a:t>11.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 gridSpan="8">
                  <a:txBody>
                    <a:bodyPr/>
                    <a:lstStyle/>
                    <a:p>
                      <a:pPr algn="l" fontAlgn="b"/>
                      <a:r>
                        <a:rPr lang="cs-CZ" sz="1200" u="none" strike="noStrike" dirty="0">
                          <a:effectLst/>
                        </a:rPr>
                        <a:t>Hmyz s barevnými křídly žijící na louce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611560" y="589330"/>
            <a:ext cx="53285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5765547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476672"/>
            <a:ext cx="8136904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Zdroje:</a:t>
            </a:r>
          </a:p>
          <a:p>
            <a:r>
              <a:rPr lang="cs-CZ" dirty="0" smtClean="0"/>
              <a:t>klipart – www.microsoft.office.com</a:t>
            </a:r>
          </a:p>
          <a:p>
            <a:r>
              <a:rPr lang="cs-CZ" dirty="0" smtClean="0"/>
              <a:t>ELLER-GRIMM, Fritz. </a:t>
            </a:r>
            <a:r>
              <a:rPr lang="cs-CZ" i="1" dirty="0" smtClean="0"/>
              <a:t>wikipedie.cz</a:t>
            </a:r>
            <a:r>
              <a:rPr lang="cs-CZ" dirty="0" smtClean="0"/>
              <a:t> [online]. [cit. 26.1.2013]. Dostupný na WWW: http://cs.wikipedia.org/wiki/Soubor:Heupferd_fg01.jpg </a:t>
            </a:r>
          </a:p>
          <a:p>
            <a:r>
              <a:rPr lang="cs-CZ" dirty="0" smtClean="0"/>
              <a:t>SCHWARZ, Angela. </a:t>
            </a:r>
            <a:r>
              <a:rPr lang="cs-CZ" i="1" dirty="0" smtClean="0"/>
              <a:t>wikipedie.cz</a:t>
            </a:r>
            <a:r>
              <a:rPr lang="cs-CZ" dirty="0" smtClean="0"/>
              <a:t> [online]. [cit. 26.1.2013]. Dostupný na WWW: http://cs.wikipedia.org/wiki/Soubor:Chorthippus_parallelus.jpg </a:t>
            </a:r>
          </a:p>
          <a:p>
            <a:r>
              <a:rPr lang="cs-CZ" dirty="0" smtClean="0"/>
              <a:t>DESCOUENS, </a:t>
            </a:r>
            <a:r>
              <a:rPr lang="cs-CZ" dirty="0" err="1" smtClean="0"/>
              <a:t>Didier</a:t>
            </a:r>
            <a:r>
              <a:rPr lang="cs-CZ" dirty="0" smtClean="0"/>
              <a:t>. </a:t>
            </a:r>
            <a:r>
              <a:rPr lang="cs-CZ" i="1" dirty="0" smtClean="0"/>
              <a:t>wikipedie.cz</a:t>
            </a:r>
            <a:r>
              <a:rPr lang="cs-CZ" dirty="0" smtClean="0"/>
              <a:t> [online]. [cit. 26.1.2013]. Dostupný na WWW: http://cs.wikipedia.org/wiki/Soubor:Talpa_europaea_MHNT_Tete.jpg </a:t>
            </a:r>
          </a:p>
          <a:p>
            <a:r>
              <a:rPr lang="it-IT" dirty="0" smtClean="0"/>
              <a:t>HARRISON. </a:t>
            </a:r>
            <a:r>
              <a:rPr lang="it-IT" i="1" dirty="0" smtClean="0"/>
              <a:t>wikipedie.cz</a:t>
            </a:r>
            <a:r>
              <a:rPr lang="it-IT" dirty="0" smtClean="0"/>
              <a:t> [online]. [cit. </a:t>
            </a:r>
            <a:r>
              <a:rPr lang="cs-CZ" dirty="0" smtClean="0"/>
              <a:t>26.1</a:t>
            </a:r>
            <a:r>
              <a:rPr lang="it-IT" dirty="0" smtClean="0"/>
              <a:t>.2013]. Dostupný na WWW: http://cs.wikipedia.org/wiki/Soubor:Oryctolagus_cuniculus_Tasmania_2.jpg</a:t>
            </a:r>
            <a:endParaRPr lang="cs-CZ" dirty="0" smtClean="0"/>
          </a:p>
          <a:p>
            <a:r>
              <a:rPr lang="cs-CZ" dirty="0" smtClean="0"/>
              <a:t>FREY, Raphael. </a:t>
            </a:r>
            <a:r>
              <a:rPr lang="cs-CZ" i="1" dirty="0" smtClean="0"/>
              <a:t>wikipedie.cz</a:t>
            </a:r>
            <a:r>
              <a:rPr lang="cs-CZ" dirty="0" smtClean="0"/>
              <a:t> [online]. [cit. 26.1.2013]. Dostupný na WWW: http://commons.wikimedia.org/wiki/File:European_Ground_Squirrel.jpg?uselang=cs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918081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1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Motiv1</Template>
  <TotalTime>295</TotalTime>
  <Words>636</Words>
  <Application>Microsoft Office PowerPoint</Application>
  <PresentationFormat>Předvádění na obrazovce (4:3)</PresentationFormat>
  <Paragraphs>178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Motiv1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Speciální školy</dc:creator>
  <cp:lastModifiedBy>Dum</cp:lastModifiedBy>
  <cp:revision>20</cp:revision>
  <dcterms:created xsi:type="dcterms:W3CDTF">2013-02-13T14:35:11Z</dcterms:created>
  <dcterms:modified xsi:type="dcterms:W3CDTF">2013-04-01T12:01:42Z</dcterms:modified>
</cp:coreProperties>
</file>