
<file path=[Content_Types].xml><?xml version="1.0" encoding="utf-8"?>
<Types xmlns="http://schemas.openxmlformats.org/package/2006/content-types"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6" r:id="rId11"/>
    <p:sldId id="267" r:id="rId12"/>
    <p:sldId id="268" r:id="rId13"/>
    <p:sldId id="269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4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94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49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53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44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46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230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0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4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45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0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2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A7C44-E31D-4304-BDA0-EFDDF882616A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AD0B8-B0E2-488F-9E20-ED278CCC80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124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%C4%8Cmel%C3%A1k_zemn%C3%AD" TargetMode="External"/><Relationship Id="rId4" Type="http://schemas.openxmlformats.org/officeDocument/2006/relationships/hyperlink" Target="http://cs.wikipedia.org/wiki/Cvr%C4%8Dek_poln%C3%A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Koroptev_poln%C3%AD" TargetMode="External"/><Relationship Id="rId4" Type="http://schemas.openxmlformats.org/officeDocument/2006/relationships/hyperlink" Target="http://cs.wikipedia.org/wiki/Ba%C5%BEant_obecn%C3%B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K%C3%A1n%C4%9B_lesn%C3%AD" TargetMode="External"/><Relationship Id="rId4" Type="http://schemas.openxmlformats.org/officeDocument/2006/relationships/hyperlink" Target="http://cs.wikipedia.org/wiki/Po%C5%A1tolka_obecn%C3%A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K%C5%99e%C4%8Dek_poln%C3%AD" TargetMode="External"/><Relationship Id="rId4" Type="http://schemas.openxmlformats.org/officeDocument/2006/relationships/hyperlink" Target="http://cs.wikipedia.org/wiki/Hrabo%C5%A1_poln%C3%A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Lasice_kol%C4%8Dava" TargetMode="External"/><Relationship Id="rId4" Type="http://schemas.openxmlformats.org/officeDocument/2006/relationships/hyperlink" Target="http://cs.wikipedia.org/wiki/Zaj%C3%ADc_poln%C3%AD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63" y="5229225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865710"/>
              </p:ext>
            </p:extLst>
          </p:nvPr>
        </p:nvGraphicFramePr>
        <p:xfrm>
          <a:off x="1403350" y="908050"/>
          <a:ext cx="6096000" cy="40274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137480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Kadavá Jana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82324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VY_32_INOVACE_3A_18_P</a:t>
                      </a:r>
                      <a:r>
                        <a:rPr lang="cs-CZ" sz="2400" baseline="0" dirty="0" smtClean="0"/>
                        <a:t>ole_živočichové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Ekosystémy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únor</a:t>
                      </a:r>
                      <a:r>
                        <a:rPr lang="cs-CZ" sz="2400" baseline="0" dirty="0" smtClean="0"/>
                        <a:t> 2013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</a:t>
                      </a:r>
                      <a:r>
                        <a:rPr lang="cs-CZ" sz="2400" dirty="0" err="1" smtClean="0"/>
                        <a:t>VK</a:t>
                      </a:r>
                      <a:r>
                        <a:rPr lang="cs-CZ" sz="2400" smtClean="0"/>
                        <a:t> 1.4</a:t>
                      </a:r>
                      <a:r>
                        <a:rPr lang="cs-CZ" sz="2400" baseline="0" smtClean="0"/>
                        <a:t> 70839921</a:t>
                      </a:r>
                      <a:endParaRPr lang="cs-CZ" sz="2400" dirty="0"/>
                    </a:p>
                  </a:txBody>
                  <a:tcPr marT="45736" marB="4573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678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768556"/>
              </p:ext>
            </p:extLst>
          </p:nvPr>
        </p:nvGraphicFramePr>
        <p:xfrm>
          <a:off x="827584" y="332656"/>
          <a:ext cx="7559675" cy="6100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7879"/>
                <a:gridCol w="4751796"/>
              </a:tblGrid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Vzdělávací oblast: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Člověk a příroda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Anotace: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Digitální</a:t>
                      </a:r>
                      <a:r>
                        <a:rPr lang="cs-CZ" sz="1800" baseline="0" dirty="0" smtClean="0"/>
                        <a:t> učební materiál seznamuje žáky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interaktivní</a:t>
                      </a:r>
                      <a:r>
                        <a:rPr lang="cs-CZ" sz="1800" baseline="0" dirty="0" smtClean="0"/>
                        <a:t> formou s tématem živočichové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na poli. Výkladová část obsahuje živočichy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rozdělené na hmyz, ptáky a savce. Podle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obrázku žáci</a:t>
                      </a:r>
                      <a:r>
                        <a:rPr lang="cs-CZ" sz="1800" baseline="0" dirty="0" smtClean="0"/>
                        <a:t> poznávají živočichy a dopisují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podle</a:t>
                      </a:r>
                      <a:r>
                        <a:rPr lang="cs-CZ" sz="1800" baseline="0" dirty="0" smtClean="0"/>
                        <a:t> hypertextového odkazu </a:t>
                      </a:r>
                      <a:r>
                        <a:rPr lang="cs-CZ" sz="1800" dirty="0" smtClean="0"/>
                        <a:t>i-perem</a:t>
                      </a:r>
                      <a:r>
                        <a:rPr lang="cs-CZ" sz="1800" baseline="0" dirty="0" smtClean="0"/>
                        <a:t> rodové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i druhové jméno. Druhá část obsahuje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opakovací testové otázky. Žáci</a:t>
                      </a:r>
                      <a:r>
                        <a:rPr lang="cs-CZ" sz="1800" baseline="0" dirty="0" smtClean="0"/>
                        <a:t> zakroužkují</a:t>
                      </a:r>
                      <a:endParaRPr lang="cs-CZ" sz="1800" dirty="0" smtClean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správnou</a:t>
                      </a:r>
                      <a:r>
                        <a:rPr lang="cs-CZ" sz="1800" baseline="0" dirty="0" smtClean="0"/>
                        <a:t> odpověď. Po kliknutí se zobrazí</a:t>
                      </a:r>
                      <a:endParaRPr lang="cs-CZ" sz="1800" dirty="0" smtClean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kontrola.</a:t>
                      </a:r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Druh učebního materiálu: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Stupeň a typ vzdělání: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 vzdělávání žáků s 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LMP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II.stupeň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Cílová skupina: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11 – 12 let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7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ŽIVOČICHOVÉ NA POLI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503815" y="1268760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Pole jsou domovem i celé řady živočichů. </a:t>
            </a:r>
          </a:p>
          <a:p>
            <a:pPr algn="ctr"/>
            <a:r>
              <a:rPr lang="cs-CZ" dirty="0" smtClean="0"/>
              <a:t>Mezi polními rostlinami najdeme i velké množství hmyzu. </a:t>
            </a:r>
          </a:p>
          <a:p>
            <a:pPr algn="ctr"/>
            <a:r>
              <a:rPr lang="cs-CZ" dirty="0" smtClean="0"/>
              <a:t>Obratlovci i bezobratlí jsou většinou býložraví, např. zajíc polní, hraboš polní, cvrček polní nebo mandelinka bramborová. </a:t>
            </a:r>
          </a:p>
          <a:p>
            <a:pPr algn="ctr"/>
            <a:r>
              <a:rPr lang="cs-CZ" dirty="0" smtClean="0"/>
              <a:t>Semena, plody, zelené části rostlin a hmyz jsou potravou bažanta obecného, koroptve nebo křepelky polní. </a:t>
            </a:r>
          </a:p>
          <a:p>
            <a:pPr algn="ctr"/>
            <a:r>
              <a:rPr lang="cs-CZ" dirty="0" smtClean="0"/>
              <a:t>Nad polem můžeme často vidět kroužit dravé ptáky např. káně lesní nebo poštolku obecnou.</a:t>
            </a:r>
            <a:endParaRPr lang="cs-CZ" dirty="0"/>
          </a:p>
        </p:txBody>
      </p:sp>
      <p:pic>
        <p:nvPicPr>
          <p:cNvPr id="2050" name="Picture 2" descr="C:\Users\Speciální školy\AppData\Local\Microsoft\Windows\Temporary Internet Files\Content.IE5\2OTME66D\MP9001852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196" y="3861048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15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789040"/>
            <a:ext cx="39761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Cvrček polní žije na travnatých stráních, suchých loukách a polích. Na mezi nebo na okraji pole si sameček vyhrabává podzemní chodbičky, u jejichž vchodu se pak ozývá známým cvrkáním. Zvuky vyluzuje třením předních křídel o sebe. Cvrkáním si cvrček označuje svoje území, zahání ostatní samečky a  láká samičky k páření. Cvrček je všežravec.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790290" y="3809597"/>
            <a:ext cx="4104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Čmeláci opylovávají květy už velmi brzy na jaře. V mnoha případech tak zachraňují zemědělcům úrodu a pro časně kvetoucí druhy jsou nezbytní. Čmeláci mají mnohem delší sosák než včely, a proto dokážou opylovat i květy, do kterých by se včely nikdy nedostaly. Jsou proto velmi užiteční např. při opylování jetele.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HMYZ</a:t>
            </a:r>
            <a:endParaRPr lang="cs-CZ" sz="3200" b="1" dirty="0"/>
          </a:p>
        </p:txBody>
      </p:sp>
      <p:pic>
        <p:nvPicPr>
          <p:cNvPr id="3074" name="Picture 2" descr="File:Feldgrille 62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14" y="1700808"/>
            <a:ext cx="2215712" cy="185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Bombus terrestris1 trzmiel ziemny smal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219" y="1690354"/>
            <a:ext cx="2044598" cy="18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655394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58342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Tlačítko akce: Informace 7">
            <a:hlinkClick r:id="rId4" highlightClick="1"/>
          </p:cNvPr>
          <p:cNvSpPr/>
          <p:nvPr/>
        </p:nvSpPr>
        <p:spPr>
          <a:xfrm>
            <a:off x="107504" y="1052736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Informace 12">
            <a:hlinkClick r:id="rId5" highlightClick="1"/>
          </p:cNvPr>
          <p:cNvSpPr/>
          <p:nvPr/>
        </p:nvSpPr>
        <p:spPr>
          <a:xfrm>
            <a:off x="4759070" y="1066486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25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PTÁCI</a:t>
            </a:r>
            <a:endParaRPr lang="cs-CZ" sz="3200" b="1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971600" y="1483863"/>
            <a:ext cx="29523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4098" name="Picture 2" descr="Soubor:Perdix perdix (Marek Szczepanek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171" y="1883145"/>
            <a:ext cx="2579482" cy="167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ubor:Phasianus colchicus 2 tom (Lukasz Lukasik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189" y="1879670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13"/>
          <p:cNvCxnSpPr/>
          <p:nvPr/>
        </p:nvCxnSpPr>
        <p:spPr>
          <a:xfrm>
            <a:off x="5681673" y="1483863"/>
            <a:ext cx="256273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5341137" y="3645024"/>
            <a:ext cx="31683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Bažanti se téměř stále zdržují na zemi a létají </a:t>
            </a:r>
            <a:r>
              <a:rPr lang="cs-CZ" smtClean="0"/>
              <a:t>jen </a:t>
            </a:r>
            <a:r>
              <a:rPr lang="cs-CZ" smtClean="0"/>
              <a:t>při</a:t>
            </a:r>
            <a:r>
              <a:rPr lang="cs-CZ" smtClean="0"/>
              <a:t> </a:t>
            </a:r>
            <a:r>
              <a:rPr lang="cs-CZ" dirty="0" smtClean="0"/>
              <a:t>nebezpečí. Na polích a loukách sbírají semena, plody, zelené části rostlin a hmyz. Ničí tak řadu živočišných škůdců např. mandelinku bramborovou. Přespávají na stromech, kde se ukrývají před nepřáteli.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827584" y="3645024"/>
            <a:ext cx="31683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Koroptve žijí trvale v párech. Potravu koroptví tvoří hlavně semena, části rostlin a hmyz. Koroptve jsou velmi užitečné, protože sbírají škodlivý hmyz např. mandelinku bramborovou a semena plevelů.  </a:t>
            </a:r>
            <a:endParaRPr lang="cs-CZ" dirty="0"/>
          </a:p>
        </p:txBody>
      </p:sp>
      <p:sp>
        <p:nvSpPr>
          <p:cNvPr id="27" name="Tlačítko akce: Informace 26">
            <a:hlinkClick r:id="rId4" highlightClick="1"/>
          </p:cNvPr>
          <p:cNvSpPr/>
          <p:nvPr/>
        </p:nvSpPr>
        <p:spPr>
          <a:xfrm>
            <a:off x="5119110" y="1152170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Informace 27">
            <a:hlinkClick r:id="rId5" highlightClick="1"/>
          </p:cNvPr>
          <p:cNvSpPr/>
          <p:nvPr/>
        </p:nvSpPr>
        <p:spPr>
          <a:xfrm>
            <a:off x="251520" y="1152171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24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DRAVCI</a:t>
            </a:r>
            <a:endParaRPr lang="cs-CZ" sz="3200" b="1" dirty="0"/>
          </a:p>
        </p:txBody>
      </p:sp>
      <p:cxnSp>
        <p:nvCxnSpPr>
          <p:cNvPr id="3" name="Přímá spojnice 2"/>
          <p:cNvCxnSpPr/>
          <p:nvPr/>
        </p:nvCxnSpPr>
        <p:spPr>
          <a:xfrm>
            <a:off x="655394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5258342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5122" name="Picture 2" descr="Soubor:Buteo buteo 1 (Lukasz Lukasik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3" r="26552"/>
          <a:stretch/>
        </p:blipFill>
        <p:spPr bwMode="auto">
          <a:xfrm>
            <a:off x="987085" y="1742774"/>
            <a:ext cx="2504969" cy="222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oubor:Common kestrel falco tinnunculu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0" t="10219" r="9381" b="4791"/>
          <a:stretch/>
        </p:blipFill>
        <p:spPr bwMode="auto">
          <a:xfrm>
            <a:off x="6282698" y="1684516"/>
            <a:ext cx="1438636" cy="228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48800" y="3999202"/>
            <a:ext cx="37634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Káně lesní patří k našim nejběžnějším dravcům. Tento statný pták měří v rozpětí až 130 cm.  Její nejdůležitější potravou jsou hraboši a myši, loví ale i ještěrky, hady a větší hmyz. Káně je velmi užitečný pták, denně dokáže ulovit až třicet hrabošů a myší.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056" y="4012317"/>
            <a:ext cx="35283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Je velká jako holub. Charakteristický je pro ni třepotavý let, díky němuž se ve vzduchu dokáže udržet prakticky na jednom místě  a pátrá po kořisti na zemi. Poštolka má velmi bystrý zrak. Její hlavní potravou jsou hraboši, myši a hmyz. </a:t>
            </a:r>
            <a:endParaRPr lang="cs-CZ" dirty="0"/>
          </a:p>
        </p:txBody>
      </p:sp>
      <p:sp>
        <p:nvSpPr>
          <p:cNvPr id="11" name="Tlačítko akce: Informace 10">
            <a:hlinkClick r:id="rId4" highlightClick="1"/>
          </p:cNvPr>
          <p:cNvSpPr/>
          <p:nvPr/>
        </p:nvSpPr>
        <p:spPr>
          <a:xfrm>
            <a:off x="4728219" y="1037895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lačítko akce: Informace 11">
            <a:hlinkClick r:id="rId5" highlightClick="1"/>
          </p:cNvPr>
          <p:cNvSpPr/>
          <p:nvPr/>
        </p:nvSpPr>
        <p:spPr>
          <a:xfrm>
            <a:off x="230415" y="1027269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59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4149080"/>
            <a:ext cx="3528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Křeček polní je hlodavec velký asi jako morče. Pod zemí si vyhrabává doupě. Do zásobárny si ukládá zásoby obilí na zimu. Do ní  je přenáší v objemných lícních torbách. Potravu si obstarává až po setmění. Kromě obilí žere i žížaly,  hmyz a drobné zemní hlodavce.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44008" y="4149080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Při zajišťování zásob na zimu je jeden hraboš schopen nashromáždit až 1 kg obilí. V zimě se živí kořínky, ale i kůrou stromů. Za jeden rok může mít jedna samice i přes 80 mláďat. Při přemnožení způsobují veliké škody na porostech jetele, vojtěšky, obilí, okopanin a zeleniny. Hraboše loví mnoho šelem a dravců.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SAVCI</a:t>
            </a:r>
            <a:endParaRPr lang="cs-CZ" sz="3200" b="1" dirty="0"/>
          </a:p>
        </p:txBody>
      </p:sp>
      <p:pic>
        <p:nvPicPr>
          <p:cNvPr id="6146" name="Picture 2" descr="File:Hamst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4" t="7634" r="30815" b="10999"/>
          <a:stretch/>
        </p:blipFill>
        <p:spPr bwMode="auto">
          <a:xfrm>
            <a:off x="1138133" y="1628800"/>
            <a:ext cx="2202873" cy="232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oubor:Feldmaus Microtus arvalis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1" r="8623"/>
          <a:stretch/>
        </p:blipFill>
        <p:spPr bwMode="auto">
          <a:xfrm>
            <a:off x="5796702" y="1628800"/>
            <a:ext cx="2230582" cy="232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655394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86966" y="1340768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lačítko akce: Informace 12">
            <a:hlinkClick r:id="rId4" highlightClick="1"/>
          </p:cNvPr>
          <p:cNvSpPr/>
          <p:nvPr/>
        </p:nvSpPr>
        <p:spPr>
          <a:xfrm>
            <a:off x="4945004" y="892296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lačítko akce: Informace 13">
            <a:hlinkClick r:id="rId5" highlightClick="1"/>
          </p:cNvPr>
          <p:cNvSpPr/>
          <p:nvPr/>
        </p:nvSpPr>
        <p:spPr>
          <a:xfrm>
            <a:off x="251520" y="892296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91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SAVCI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467544" y="4028864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Je to naše  nejmenší šelma. Loví hlavně v noci. Její potravu tvoří drobní hlodavci, zvláště hraboši polní, které loví v jejich norách. Velcí samci však dokáží ulovit i králíka nebo zajíce.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076056" y="4028864"/>
            <a:ext cx="360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Má velmi dlouhé ušní boltce, díky nimž velmi dobře slyší.  Žije většinou samotářsky. Také vyhledává pole se zeleninou, cukrovkou nebo vojtěškou. V zimě může způsobit škody okusem kůry stromků.</a:t>
            </a:r>
            <a:endParaRPr lang="cs-CZ" dirty="0"/>
          </a:p>
        </p:txBody>
      </p:sp>
      <p:pic>
        <p:nvPicPr>
          <p:cNvPr id="7170" name="Picture 2" descr="Soubor:Mustela nivalis -British Wildlife Centre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2356605" cy="201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oubor:01-sfel-08-009a - crop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3" t="8435" r="4177" b="6880"/>
          <a:stretch/>
        </p:blipFill>
        <p:spPr bwMode="auto">
          <a:xfrm>
            <a:off x="5997993" y="1772816"/>
            <a:ext cx="1720137" cy="201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655394" y="1484784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292080" y="1484784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Tlačítko akce: Informace 10">
            <a:hlinkClick r:id="rId4" highlightClick="1"/>
          </p:cNvPr>
          <p:cNvSpPr/>
          <p:nvPr/>
        </p:nvSpPr>
        <p:spPr>
          <a:xfrm>
            <a:off x="4759070" y="1140662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lačítko akce: Informace 11">
            <a:hlinkClick r:id="rId5" highlightClick="1"/>
          </p:cNvPr>
          <p:cNvSpPr/>
          <p:nvPr/>
        </p:nvSpPr>
        <p:spPr>
          <a:xfrm>
            <a:off x="251520" y="1140663"/>
            <a:ext cx="360040" cy="277301"/>
          </a:xfrm>
          <a:prstGeom prst="actionButtonInformation">
            <a:avLst/>
          </a:prstGeom>
          <a:solidFill>
            <a:srgbClr val="CC66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95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Přiřaď k živočichům jejich druhové jméno: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8488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Čmelák</a:t>
            </a:r>
          </a:p>
          <a:p>
            <a:endParaRPr lang="cs-CZ" sz="2800" dirty="0" smtClean="0"/>
          </a:p>
          <a:p>
            <a:r>
              <a:rPr lang="cs-CZ" sz="2800" dirty="0" smtClean="0"/>
              <a:t>Koroptev</a:t>
            </a:r>
          </a:p>
          <a:p>
            <a:endParaRPr lang="cs-CZ" sz="2800" dirty="0"/>
          </a:p>
          <a:p>
            <a:r>
              <a:rPr lang="cs-CZ" sz="2800" dirty="0" smtClean="0"/>
              <a:t>Bažant</a:t>
            </a:r>
          </a:p>
          <a:p>
            <a:endParaRPr lang="cs-CZ" sz="2800" dirty="0"/>
          </a:p>
          <a:p>
            <a:r>
              <a:rPr lang="cs-CZ" sz="2800" dirty="0" smtClean="0"/>
              <a:t>Hraboš</a:t>
            </a:r>
          </a:p>
          <a:p>
            <a:endParaRPr lang="cs-CZ" sz="2800" dirty="0"/>
          </a:p>
          <a:p>
            <a:r>
              <a:rPr lang="cs-CZ" sz="2800" dirty="0" smtClean="0"/>
              <a:t>Lasice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68144" y="126876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kolčava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5587" y="209580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zemní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5587" y="2940437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obecný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4" y="458112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obecná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3781935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polní</a:t>
            </a:r>
            <a:endParaRPr lang="cs-CZ" sz="28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1907704" y="1530370"/>
            <a:ext cx="3816424" cy="34828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2051720" y="1530370"/>
            <a:ext cx="3528392" cy="827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1907704" y="3271773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1907704" y="4043545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2267744" y="2492896"/>
            <a:ext cx="3456384" cy="2349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96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Feldgrille 62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885" y="1196750"/>
            <a:ext cx="3200222" cy="268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26064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Zakroužkuj správný název: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9661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c</a:t>
            </a:r>
            <a:r>
              <a:rPr lang="cs-CZ" sz="2400" dirty="0" smtClean="0"/>
              <a:t>vrček polní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27884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čmelák zemní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36107" y="4837079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v</a:t>
            </a:r>
            <a:r>
              <a:rPr lang="cs-CZ" sz="2400" dirty="0" smtClean="0"/>
              <a:t>osa obecná</a:t>
            </a:r>
            <a:endParaRPr lang="cs-CZ" sz="2400" dirty="0"/>
          </a:p>
        </p:txBody>
      </p:sp>
      <p:sp>
        <p:nvSpPr>
          <p:cNvPr id="8" name="Volný tvar 7"/>
          <p:cNvSpPr/>
          <p:nvPr/>
        </p:nvSpPr>
        <p:spPr>
          <a:xfrm>
            <a:off x="496929" y="4391891"/>
            <a:ext cx="2681581" cy="1348315"/>
          </a:xfrm>
          <a:custGeom>
            <a:avLst/>
            <a:gdLst>
              <a:gd name="connsiteX0" fmla="*/ 1234889 w 2681581"/>
              <a:gd name="connsiteY0" fmla="*/ 193964 h 1348315"/>
              <a:gd name="connsiteX1" fmla="*/ 237362 w 2681581"/>
              <a:gd name="connsiteY1" fmla="*/ 290945 h 1348315"/>
              <a:gd name="connsiteX2" fmla="*/ 71107 w 2681581"/>
              <a:gd name="connsiteY2" fmla="*/ 1025236 h 1348315"/>
              <a:gd name="connsiteX3" fmla="*/ 1193326 w 2681581"/>
              <a:gd name="connsiteY3" fmla="*/ 1343891 h 1348315"/>
              <a:gd name="connsiteX4" fmla="*/ 2481798 w 2681581"/>
              <a:gd name="connsiteY4" fmla="*/ 1177636 h 1348315"/>
              <a:gd name="connsiteX5" fmla="*/ 2675762 w 2681581"/>
              <a:gd name="connsiteY5" fmla="*/ 720436 h 1348315"/>
              <a:gd name="connsiteX6" fmla="*/ 2467944 w 2681581"/>
              <a:gd name="connsiteY6" fmla="*/ 318654 h 1348315"/>
              <a:gd name="connsiteX7" fmla="*/ 1040926 w 2681581"/>
              <a:gd name="connsiteY7" fmla="*/ 0 h 1348315"/>
              <a:gd name="connsiteX8" fmla="*/ 1040926 w 2681581"/>
              <a:gd name="connsiteY8" fmla="*/ 0 h 1348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1581" h="1348315">
                <a:moveTo>
                  <a:pt x="1234889" y="193964"/>
                </a:moveTo>
                <a:cubicBezTo>
                  <a:pt x="833107" y="173182"/>
                  <a:pt x="431326" y="152400"/>
                  <a:pt x="237362" y="290945"/>
                </a:cubicBezTo>
                <a:cubicBezTo>
                  <a:pt x="43398" y="429490"/>
                  <a:pt x="-88220" y="849745"/>
                  <a:pt x="71107" y="1025236"/>
                </a:cubicBezTo>
                <a:cubicBezTo>
                  <a:pt x="230434" y="1200727"/>
                  <a:pt x="791544" y="1318491"/>
                  <a:pt x="1193326" y="1343891"/>
                </a:cubicBezTo>
                <a:cubicBezTo>
                  <a:pt x="1595108" y="1369291"/>
                  <a:pt x="2234725" y="1281545"/>
                  <a:pt x="2481798" y="1177636"/>
                </a:cubicBezTo>
                <a:cubicBezTo>
                  <a:pt x="2728871" y="1073727"/>
                  <a:pt x="2678071" y="863600"/>
                  <a:pt x="2675762" y="720436"/>
                </a:cubicBezTo>
                <a:cubicBezTo>
                  <a:pt x="2673453" y="577272"/>
                  <a:pt x="2740417" y="438727"/>
                  <a:pt x="2467944" y="318654"/>
                </a:cubicBezTo>
                <a:cubicBezTo>
                  <a:pt x="2195471" y="198581"/>
                  <a:pt x="1040926" y="0"/>
                  <a:pt x="1040926" y="0"/>
                </a:cubicBezTo>
                <a:lnTo>
                  <a:pt x="1040926" y="0"/>
                </a:ln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18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Zakroužkuj správný název: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9661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káně lesní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75856" y="4847665"/>
            <a:ext cx="244827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poštolka obecná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36107" y="4837079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koroptev polní</a:t>
            </a:r>
          </a:p>
        </p:txBody>
      </p:sp>
      <p:sp>
        <p:nvSpPr>
          <p:cNvPr id="7" name="Volný tvar 6"/>
          <p:cNvSpPr/>
          <p:nvPr/>
        </p:nvSpPr>
        <p:spPr>
          <a:xfrm>
            <a:off x="5803428" y="4391890"/>
            <a:ext cx="2681581" cy="1348315"/>
          </a:xfrm>
          <a:custGeom>
            <a:avLst/>
            <a:gdLst>
              <a:gd name="connsiteX0" fmla="*/ 1234889 w 2681581"/>
              <a:gd name="connsiteY0" fmla="*/ 193964 h 1348315"/>
              <a:gd name="connsiteX1" fmla="*/ 237362 w 2681581"/>
              <a:gd name="connsiteY1" fmla="*/ 290945 h 1348315"/>
              <a:gd name="connsiteX2" fmla="*/ 71107 w 2681581"/>
              <a:gd name="connsiteY2" fmla="*/ 1025236 h 1348315"/>
              <a:gd name="connsiteX3" fmla="*/ 1193326 w 2681581"/>
              <a:gd name="connsiteY3" fmla="*/ 1343891 h 1348315"/>
              <a:gd name="connsiteX4" fmla="*/ 2481798 w 2681581"/>
              <a:gd name="connsiteY4" fmla="*/ 1177636 h 1348315"/>
              <a:gd name="connsiteX5" fmla="*/ 2675762 w 2681581"/>
              <a:gd name="connsiteY5" fmla="*/ 720436 h 1348315"/>
              <a:gd name="connsiteX6" fmla="*/ 2467944 w 2681581"/>
              <a:gd name="connsiteY6" fmla="*/ 318654 h 1348315"/>
              <a:gd name="connsiteX7" fmla="*/ 1040926 w 2681581"/>
              <a:gd name="connsiteY7" fmla="*/ 0 h 1348315"/>
              <a:gd name="connsiteX8" fmla="*/ 1040926 w 2681581"/>
              <a:gd name="connsiteY8" fmla="*/ 0 h 1348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1581" h="1348315">
                <a:moveTo>
                  <a:pt x="1234889" y="193964"/>
                </a:moveTo>
                <a:cubicBezTo>
                  <a:pt x="833107" y="173182"/>
                  <a:pt x="431326" y="152400"/>
                  <a:pt x="237362" y="290945"/>
                </a:cubicBezTo>
                <a:cubicBezTo>
                  <a:pt x="43398" y="429490"/>
                  <a:pt x="-88220" y="849745"/>
                  <a:pt x="71107" y="1025236"/>
                </a:cubicBezTo>
                <a:cubicBezTo>
                  <a:pt x="230434" y="1200727"/>
                  <a:pt x="791544" y="1318491"/>
                  <a:pt x="1193326" y="1343891"/>
                </a:cubicBezTo>
                <a:cubicBezTo>
                  <a:pt x="1595108" y="1369291"/>
                  <a:pt x="2234725" y="1281545"/>
                  <a:pt x="2481798" y="1177636"/>
                </a:cubicBezTo>
                <a:cubicBezTo>
                  <a:pt x="2728871" y="1073727"/>
                  <a:pt x="2678071" y="863600"/>
                  <a:pt x="2675762" y="720436"/>
                </a:cubicBezTo>
                <a:cubicBezTo>
                  <a:pt x="2673453" y="577272"/>
                  <a:pt x="2740417" y="438727"/>
                  <a:pt x="2467944" y="318654"/>
                </a:cubicBezTo>
                <a:cubicBezTo>
                  <a:pt x="2195471" y="198581"/>
                  <a:pt x="1040926" y="0"/>
                  <a:pt x="1040926" y="0"/>
                </a:cubicBezTo>
                <a:lnTo>
                  <a:pt x="1040926" y="0"/>
                </a:ln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Soubor:Perdix perdix (Marek Szczepanek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79" y="1196753"/>
            <a:ext cx="3639233" cy="235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82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Hamst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4" t="7634" r="30815" b="10999"/>
          <a:stretch/>
        </p:blipFill>
        <p:spPr bwMode="auto">
          <a:xfrm>
            <a:off x="3103179" y="1052736"/>
            <a:ext cx="2865633" cy="301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26064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Zakroužkuj správný název: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19661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sysel obecný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27884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křeček polní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36107" y="4837079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kuna lesní</a:t>
            </a:r>
            <a:endParaRPr lang="cs-CZ" sz="2400" dirty="0"/>
          </a:p>
        </p:txBody>
      </p:sp>
      <p:sp>
        <p:nvSpPr>
          <p:cNvPr id="8" name="Volný tvar 7"/>
          <p:cNvSpPr/>
          <p:nvPr/>
        </p:nvSpPr>
        <p:spPr>
          <a:xfrm>
            <a:off x="3195205" y="4308764"/>
            <a:ext cx="2681581" cy="1348315"/>
          </a:xfrm>
          <a:custGeom>
            <a:avLst/>
            <a:gdLst>
              <a:gd name="connsiteX0" fmla="*/ 1234889 w 2681581"/>
              <a:gd name="connsiteY0" fmla="*/ 193964 h 1348315"/>
              <a:gd name="connsiteX1" fmla="*/ 237362 w 2681581"/>
              <a:gd name="connsiteY1" fmla="*/ 290945 h 1348315"/>
              <a:gd name="connsiteX2" fmla="*/ 71107 w 2681581"/>
              <a:gd name="connsiteY2" fmla="*/ 1025236 h 1348315"/>
              <a:gd name="connsiteX3" fmla="*/ 1193326 w 2681581"/>
              <a:gd name="connsiteY3" fmla="*/ 1343891 h 1348315"/>
              <a:gd name="connsiteX4" fmla="*/ 2481798 w 2681581"/>
              <a:gd name="connsiteY4" fmla="*/ 1177636 h 1348315"/>
              <a:gd name="connsiteX5" fmla="*/ 2675762 w 2681581"/>
              <a:gd name="connsiteY5" fmla="*/ 720436 h 1348315"/>
              <a:gd name="connsiteX6" fmla="*/ 2467944 w 2681581"/>
              <a:gd name="connsiteY6" fmla="*/ 318654 h 1348315"/>
              <a:gd name="connsiteX7" fmla="*/ 1040926 w 2681581"/>
              <a:gd name="connsiteY7" fmla="*/ 0 h 1348315"/>
              <a:gd name="connsiteX8" fmla="*/ 1040926 w 2681581"/>
              <a:gd name="connsiteY8" fmla="*/ 0 h 1348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1581" h="1348315">
                <a:moveTo>
                  <a:pt x="1234889" y="193964"/>
                </a:moveTo>
                <a:cubicBezTo>
                  <a:pt x="833107" y="173182"/>
                  <a:pt x="431326" y="152400"/>
                  <a:pt x="237362" y="290945"/>
                </a:cubicBezTo>
                <a:cubicBezTo>
                  <a:pt x="43398" y="429490"/>
                  <a:pt x="-88220" y="849745"/>
                  <a:pt x="71107" y="1025236"/>
                </a:cubicBezTo>
                <a:cubicBezTo>
                  <a:pt x="230434" y="1200727"/>
                  <a:pt x="791544" y="1318491"/>
                  <a:pt x="1193326" y="1343891"/>
                </a:cubicBezTo>
                <a:cubicBezTo>
                  <a:pt x="1595108" y="1369291"/>
                  <a:pt x="2234725" y="1281545"/>
                  <a:pt x="2481798" y="1177636"/>
                </a:cubicBezTo>
                <a:cubicBezTo>
                  <a:pt x="2728871" y="1073727"/>
                  <a:pt x="2678071" y="863600"/>
                  <a:pt x="2675762" y="720436"/>
                </a:cubicBezTo>
                <a:cubicBezTo>
                  <a:pt x="2673453" y="577272"/>
                  <a:pt x="2740417" y="438727"/>
                  <a:pt x="2467944" y="318654"/>
                </a:cubicBezTo>
                <a:cubicBezTo>
                  <a:pt x="2195471" y="198581"/>
                  <a:pt x="1040926" y="0"/>
                  <a:pt x="1040926" y="0"/>
                </a:cubicBezTo>
                <a:lnTo>
                  <a:pt x="1040926" y="0"/>
                </a:ln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59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Mustela nivalis -British Wildlife Centre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632" y="1071228"/>
            <a:ext cx="294872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51520" y="260648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Zakroužkuj správný název: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19661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kuna kolčava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27884" y="4847665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křeček polní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36107" y="4837079"/>
            <a:ext cx="20162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lasice kolčava</a:t>
            </a:r>
            <a:endParaRPr lang="cs-CZ" sz="2400" dirty="0"/>
          </a:p>
        </p:txBody>
      </p:sp>
      <p:sp>
        <p:nvSpPr>
          <p:cNvPr id="13" name="Volný tvar 12"/>
          <p:cNvSpPr/>
          <p:nvPr/>
        </p:nvSpPr>
        <p:spPr>
          <a:xfrm>
            <a:off x="5876786" y="4393753"/>
            <a:ext cx="2681581" cy="1348315"/>
          </a:xfrm>
          <a:custGeom>
            <a:avLst/>
            <a:gdLst>
              <a:gd name="connsiteX0" fmla="*/ 1234889 w 2681581"/>
              <a:gd name="connsiteY0" fmla="*/ 193964 h 1348315"/>
              <a:gd name="connsiteX1" fmla="*/ 237362 w 2681581"/>
              <a:gd name="connsiteY1" fmla="*/ 290945 h 1348315"/>
              <a:gd name="connsiteX2" fmla="*/ 71107 w 2681581"/>
              <a:gd name="connsiteY2" fmla="*/ 1025236 h 1348315"/>
              <a:gd name="connsiteX3" fmla="*/ 1193326 w 2681581"/>
              <a:gd name="connsiteY3" fmla="*/ 1343891 h 1348315"/>
              <a:gd name="connsiteX4" fmla="*/ 2481798 w 2681581"/>
              <a:gd name="connsiteY4" fmla="*/ 1177636 h 1348315"/>
              <a:gd name="connsiteX5" fmla="*/ 2675762 w 2681581"/>
              <a:gd name="connsiteY5" fmla="*/ 720436 h 1348315"/>
              <a:gd name="connsiteX6" fmla="*/ 2467944 w 2681581"/>
              <a:gd name="connsiteY6" fmla="*/ 318654 h 1348315"/>
              <a:gd name="connsiteX7" fmla="*/ 1040926 w 2681581"/>
              <a:gd name="connsiteY7" fmla="*/ 0 h 1348315"/>
              <a:gd name="connsiteX8" fmla="*/ 1040926 w 2681581"/>
              <a:gd name="connsiteY8" fmla="*/ 0 h 1348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1581" h="1348315">
                <a:moveTo>
                  <a:pt x="1234889" y="193964"/>
                </a:moveTo>
                <a:cubicBezTo>
                  <a:pt x="833107" y="173182"/>
                  <a:pt x="431326" y="152400"/>
                  <a:pt x="237362" y="290945"/>
                </a:cubicBezTo>
                <a:cubicBezTo>
                  <a:pt x="43398" y="429490"/>
                  <a:pt x="-88220" y="849745"/>
                  <a:pt x="71107" y="1025236"/>
                </a:cubicBezTo>
                <a:cubicBezTo>
                  <a:pt x="230434" y="1200727"/>
                  <a:pt x="791544" y="1318491"/>
                  <a:pt x="1193326" y="1343891"/>
                </a:cubicBezTo>
                <a:cubicBezTo>
                  <a:pt x="1595108" y="1369291"/>
                  <a:pt x="2234725" y="1281545"/>
                  <a:pt x="2481798" y="1177636"/>
                </a:cubicBezTo>
                <a:cubicBezTo>
                  <a:pt x="2728871" y="1073727"/>
                  <a:pt x="2678071" y="863600"/>
                  <a:pt x="2675762" y="720436"/>
                </a:cubicBezTo>
                <a:cubicBezTo>
                  <a:pt x="2673453" y="577272"/>
                  <a:pt x="2740417" y="438727"/>
                  <a:pt x="2467944" y="318654"/>
                </a:cubicBezTo>
                <a:cubicBezTo>
                  <a:pt x="2195471" y="198581"/>
                  <a:pt x="1040926" y="0"/>
                  <a:pt x="1040926" y="0"/>
                </a:cubicBezTo>
                <a:lnTo>
                  <a:pt x="1040926" y="0"/>
                </a:ln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712968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700" b="1" dirty="0" smtClean="0"/>
              <a:t>Použité zdroje:</a:t>
            </a:r>
          </a:p>
          <a:p>
            <a:r>
              <a:rPr lang="cs-CZ" sz="1700" dirty="0" smtClean="0"/>
              <a:t>STORCH, Herold.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http://commons.wikimedia.org/wiki/File:Feldgrille_6251.JPG </a:t>
            </a:r>
          </a:p>
          <a:p>
            <a:r>
              <a:rPr lang="cs-CZ" sz="1700" dirty="0" smtClean="0"/>
              <a:t>BEZ.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http://cs.wikipedia.org/wiki/Soubor:Bombus_terrestris1_trzmiel_ziemny_small.jpg </a:t>
            </a:r>
          </a:p>
          <a:p>
            <a:r>
              <a:rPr lang="cs-CZ" sz="1700" dirty="0" smtClean="0"/>
              <a:t>SZCZEPANEK, Marek.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http://cs.wikipedia.org/wiki/Soubor:Perdix_perdix_%28Marek_Szczepanek%29.jpg </a:t>
            </a:r>
          </a:p>
          <a:p>
            <a:r>
              <a:rPr lang="cs-CZ" sz="1700" dirty="0" smtClean="0"/>
              <a:t>LUKASIK, Lukasz.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http://cs.wikipedia.org/wiki/Soubor:Phasianus_colchicus_2_tom_%28Lukasz_Lukasik%29.jpg </a:t>
            </a:r>
          </a:p>
          <a:p>
            <a:r>
              <a:rPr lang="cs-CZ" sz="1700" dirty="0" smtClean="0"/>
              <a:t>BEZ.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http://cs.wikipedia.org/wiki/Soubor:Wachtel_in_Haltung_clipped.jpg </a:t>
            </a:r>
          </a:p>
          <a:p>
            <a:r>
              <a:rPr lang="cs-CZ" sz="1700" dirty="0" smtClean="0"/>
              <a:t>LUKASIK, Lukasz.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http://cs.wikipedia.org/wiki/Soubor:Buteo_buteo_1_%28Lukasz_Lukasik%29.jpg </a:t>
            </a:r>
          </a:p>
          <a:p>
            <a:r>
              <a:rPr lang="cs-CZ" sz="1700" dirty="0" smtClean="0"/>
              <a:t>TREPTE, Andreas.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http://cs.wikipedia.org/wiki/Soubor:Common_kestrel_falco_tinnunculus.jpg </a:t>
            </a:r>
          </a:p>
          <a:p>
            <a:r>
              <a:rPr lang="cs-CZ" sz="1700" dirty="0" smtClean="0"/>
              <a:t>KATANSKI.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http://commons.wikimedia.org/wiki/File:Hamster.jpg?uselang=cs </a:t>
            </a:r>
          </a:p>
          <a:p>
            <a:r>
              <a:rPr lang="cs-CZ" sz="1700" dirty="0" smtClean="0"/>
              <a:t>BEZ.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http://cs.wikipedia.org/wiki/Soubor:Feldmaus_Microtus_arvalis.jpg </a:t>
            </a:r>
            <a:endParaRPr lang="cs-CZ" sz="1700" dirty="0"/>
          </a:p>
          <a:p>
            <a:r>
              <a:rPr lang="cs-CZ" sz="1700" dirty="0" smtClean="0"/>
              <a:t>LOW, </a:t>
            </a:r>
            <a:r>
              <a:rPr lang="cs-CZ" sz="1700" dirty="0" err="1" smtClean="0"/>
              <a:t>Keven</a:t>
            </a:r>
            <a:r>
              <a:rPr lang="cs-CZ" sz="1700" dirty="0" smtClean="0"/>
              <a:t>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2.2.2013]. Dostupný na WWW: http://cs.wikipedia.org/wiki/Soubor:Mustela_nivalis_-British_Wildlife_Centre-4.jpg </a:t>
            </a:r>
          </a:p>
          <a:p>
            <a:r>
              <a:rPr lang="cs-CZ" sz="1700" dirty="0" smtClean="0"/>
              <a:t>HELLWIG, Hans-</a:t>
            </a:r>
            <a:r>
              <a:rPr lang="cs-CZ" sz="1700" dirty="0" err="1" smtClean="0"/>
              <a:t>Jörg</a:t>
            </a:r>
            <a:r>
              <a:rPr lang="cs-CZ" sz="1700" dirty="0" smtClean="0"/>
              <a:t>. </a:t>
            </a:r>
            <a:r>
              <a:rPr lang="cs-CZ" sz="1700" i="1" dirty="0" smtClean="0"/>
              <a:t>wikipedie.cz</a:t>
            </a:r>
            <a:r>
              <a:rPr lang="cs-CZ" sz="1700" dirty="0" smtClean="0"/>
              <a:t> [online]. [cit. </a:t>
            </a:r>
            <a:r>
              <a:rPr lang="cs-CZ" sz="1700" smtClean="0"/>
              <a:t>2.2.2013</a:t>
            </a:r>
            <a:r>
              <a:rPr lang="cs-CZ" sz="1700" dirty="0" smtClean="0"/>
              <a:t>]. Dostupný na WWW: http://cs.wikipedia.org/wiki/Soubor:01-sfel-08-009a_-_crop.jpg </a:t>
            </a:r>
          </a:p>
        </p:txBody>
      </p:sp>
    </p:spTree>
    <p:extLst>
      <p:ext uri="{BB962C8B-B14F-4D97-AF65-F5344CB8AC3E}">
        <p14:creationId xmlns:p14="http://schemas.microsoft.com/office/powerpoint/2010/main" val="18571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971</Words>
  <Application>Microsoft Office PowerPoint</Application>
  <PresentationFormat>Předvádění na obrazovce (4:3)</PresentationFormat>
  <Paragraphs>89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24</cp:revision>
  <dcterms:created xsi:type="dcterms:W3CDTF">2013-02-15T12:43:40Z</dcterms:created>
  <dcterms:modified xsi:type="dcterms:W3CDTF">2013-03-18T09:23:44Z</dcterms:modified>
</cp:coreProperties>
</file>