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10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VY_32_INOVACE_01_24_Opakování vylučovací soustavy AZ kvíz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znalostí z oblasti vylučovací soustavy. 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27.3.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27.3.2013          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94437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</a:t>
            </a:r>
            <a:endParaRPr lang="cs-CZ" sz="2600" dirty="0">
              <a:latin typeface="Arial" charset="0"/>
            </a:endParaRP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2</a:t>
            </a:r>
            <a:endParaRPr lang="cs-CZ" sz="2600" dirty="0">
              <a:latin typeface="Arial" charset="0"/>
            </a:endParaRP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3</a:t>
            </a:r>
            <a:endParaRPr lang="cs-CZ" sz="2600" dirty="0">
              <a:latin typeface="Arial" charset="0"/>
            </a:endParaRP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5</a:t>
            </a:r>
            <a:endParaRPr lang="cs-CZ" sz="2600" dirty="0">
              <a:latin typeface="Arial" charset="0"/>
            </a:endParaRP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4</a:t>
            </a:r>
            <a:endParaRPr lang="cs-CZ" sz="2600" dirty="0">
              <a:latin typeface="Arial" charset="0"/>
            </a:endParaRP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7</a:t>
            </a:r>
            <a:endParaRPr lang="cs-CZ" sz="2600" dirty="0">
              <a:latin typeface="Arial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8</a:t>
            </a:r>
            <a:endParaRPr lang="cs-CZ" sz="2600" dirty="0">
              <a:latin typeface="Arial" charset="0"/>
            </a:endParaRP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12</a:t>
            </a:r>
            <a:endParaRPr lang="cs-CZ" sz="2600" dirty="0">
              <a:latin typeface="Arial" charset="0"/>
            </a:endParaRP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6</a:t>
            </a:r>
            <a:endParaRPr lang="cs-CZ" sz="2600" dirty="0">
              <a:latin typeface="Arial" charset="0"/>
            </a:endParaRP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9</a:t>
            </a:r>
            <a:endParaRPr lang="cs-CZ" sz="2600" dirty="0">
              <a:latin typeface="Arial" charset="0"/>
            </a:endParaRP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10</a:t>
            </a:r>
            <a:endParaRPr lang="cs-CZ" sz="2600" dirty="0">
              <a:latin typeface="Arial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14</a:t>
            </a:r>
            <a:endParaRPr lang="cs-CZ" sz="2600" dirty="0">
              <a:latin typeface="Arial" charset="0"/>
            </a:endParaRP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13</a:t>
            </a:r>
            <a:endParaRPr lang="cs-CZ" sz="2600" dirty="0">
              <a:latin typeface="Arial" charset="0"/>
            </a:endParaRP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18</a:t>
            </a:r>
            <a:endParaRPr lang="cs-CZ" sz="2600" dirty="0">
              <a:latin typeface="Arial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19</a:t>
            </a:r>
            <a:endParaRPr lang="cs-CZ" sz="2600" dirty="0">
              <a:latin typeface="Arial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11</a:t>
            </a:r>
            <a:endParaRPr lang="cs-CZ" sz="2600" dirty="0">
              <a:latin typeface="Arial" charset="0"/>
            </a:endParaRP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16</a:t>
            </a:r>
            <a:endParaRPr lang="cs-CZ" sz="2600" dirty="0">
              <a:latin typeface="Arial" charset="0"/>
            </a:endParaRP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17</a:t>
            </a:r>
            <a:endParaRPr lang="cs-CZ" sz="2600" dirty="0">
              <a:latin typeface="Arial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20</a:t>
            </a:r>
            <a:endParaRPr lang="cs-CZ" sz="2600" dirty="0">
              <a:latin typeface="Arial" charset="0"/>
            </a:endParaRP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21</a:t>
            </a:r>
            <a:endParaRPr lang="cs-CZ" sz="2600" dirty="0">
              <a:latin typeface="Arial" charset="0"/>
            </a:endParaRP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FF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17512"/>
          </a:xfrm>
          <a:prstGeom prst="rect">
            <a:avLst/>
          </a:prstGeom>
          <a:solidFill>
            <a:srgbClr val="FFFF0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15</a:t>
            </a:r>
            <a:endParaRPr lang="cs-CZ" sz="2600" dirty="0">
              <a:latin typeface="Arial" charset="0"/>
            </a:endParaRPr>
          </a:p>
        </p:txBody>
      </p:sp>
      <p:sp>
        <p:nvSpPr>
          <p:cNvPr id="4182" name="Rectangle 493"/>
          <p:cNvSpPr>
            <a:spLocks noChangeArrowheads="1"/>
          </p:cNvSpPr>
          <p:nvPr/>
        </p:nvSpPr>
        <p:spPr bwMode="auto">
          <a:xfrm>
            <a:off x="1644024" y="147638"/>
            <a:ext cx="5843266" cy="830997"/>
          </a:xfrm>
          <a:prstGeom prst="rect">
            <a:avLst/>
          </a:prstGeom>
          <a:solidFill>
            <a:srgbClr val="FFFF00"/>
          </a:solidFill>
          <a:ln w="25400" cap="rnd" algn="ctr">
            <a:noFill/>
            <a:prstDash val="sysDot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800" u="sng" dirty="0" smtClean="0">
                <a:solidFill>
                  <a:srgbClr val="FF0000"/>
                </a:solidFill>
                <a:latin typeface="Comic Sans MS" pitchFamily="66" charset="0"/>
              </a:rPr>
              <a:t>Vylučovací soustava</a:t>
            </a:r>
            <a:endParaRPr lang="cs-CZ" sz="4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" name="AutoShape 333"/>
          <p:cNvSpPr>
            <a:spLocks noChangeArrowheads="1"/>
          </p:cNvSpPr>
          <p:nvPr/>
        </p:nvSpPr>
        <p:spPr bwMode="auto">
          <a:xfrm rot="-5400000">
            <a:off x="1188195" y="1700237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0070C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6876827" y="1700237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xmlns="" val="21349282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56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7" fill="hold">
                      <p:stCondLst>
                        <p:cond delay="0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501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2" fill="hold">
                      <p:stCondLst>
                        <p:cond delay="0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2" fill="hold">
                      <p:stCondLst>
                        <p:cond delay="indefinite"/>
                      </p:stCondLst>
                      <p:childTnLst>
                        <p:par>
                          <p:cTn id="593" fill="hold">
                            <p:stCondLst>
                              <p:cond delay="0"/>
                            </p:stCondLst>
                            <p:childTnLst>
                              <p:par>
                                <p:cTn id="5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73930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30228" y="4149080"/>
            <a:ext cx="796884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edviny, močovody, 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močový měchýř , močová trubice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5974" y="249289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Vyjmenuj orgány vylučovací soustavy.</a:t>
            </a:r>
            <a:endParaRPr lang="cs-CZ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1887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60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4251395"/>
            <a:ext cx="269657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ca. 20 cm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6064" y="2204863"/>
            <a:ext cx="73483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centimetrů asi měří mužská močová trubice?</a:t>
            </a:r>
            <a:endParaRPr lang="cs-CZ" sz="3600" b="1" dirty="0"/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687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972219" y="2204864"/>
            <a:ext cx="73453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kolik definitivní moči v průměru vznikne za den?</a:t>
            </a:r>
            <a:endParaRPr lang="cs-CZ" sz="4000" b="1" dirty="0">
              <a:latin typeface="+mj-lt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647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83274" y="4509120"/>
            <a:ext cx="206498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1,5 litru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8058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461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980" y="4293096"/>
            <a:ext cx="22349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150 litrů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503981" y="2420888"/>
            <a:ext cx="73453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kolik primární moči v průměru vznikne za den?</a:t>
            </a:r>
            <a:endParaRPr lang="cs-CZ" sz="4000" b="1" dirty="0">
              <a:latin typeface="+mj-lt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3057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256185" y="2276872"/>
            <a:ext cx="8252259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jak se jmenuje onemocnění VS,</a:t>
            </a:r>
          </a:p>
          <a:p>
            <a:pPr algn="ctr"/>
            <a:r>
              <a:rPr lang="cs-CZ" sz="4000" b="1" dirty="0">
                <a:latin typeface="+mj-lt"/>
              </a:rPr>
              <a:t>k</a:t>
            </a:r>
            <a:r>
              <a:rPr lang="cs-CZ" sz="4000" b="1" dirty="0" smtClean="0">
                <a:latin typeface="+mj-lt"/>
              </a:rPr>
              <a:t>teré způsobuje bakterie a </a:t>
            </a:r>
          </a:p>
          <a:p>
            <a:pPr algn="ctr"/>
            <a:r>
              <a:rPr lang="cs-CZ" sz="4000" b="1" dirty="0" smtClean="0">
                <a:latin typeface="+mj-lt"/>
              </a:rPr>
              <a:t>jak pravděpodobně vznikne?</a:t>
            </a:r>
          </a:p>
          <a:p>
            <a:pPr algn="ctr"/>
            <a:r>
              <a:rPr lang="cs-CZ" sz="4000" b="1" dirty="0" smtClean="0">
                <a:latin typeface="+mj-lt"/>
              </a:rPr>
              <a:t> </a:t>
            </a:r>
            <a:endParaRPr lang="cs-CZ" sz="4000" b="1" dirty="0">
              <a:latin typeface="+mj-lt"/>
            </a:endParaRP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647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77570" y="4365104"/>
            <a:ext cx="518282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z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ánět močových cest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prochladnutím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8612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664868" y="2420938"/>
            <a:ext cx="559364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v jaké části ledviny</a:t>
            </a:r>
          </a:p>
          <a:p>
            <a:pPr algn="ctr"/>
            <a:r>
              <a:rPr lang="cs-CZ" sz="4000" b="1" dirty="0" smtClean="0">
                <a:latin typeface="+mj-lt"/>
              </a:rPr>
              <a:t> vzniká definitivní moč.</a:t>
            </a:r>
            <a:endParaRPr lang="cs-CZ" sz="4000" b="1" dirty="0">
              <a:latin typeface="+mj-lt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18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03463" y="4251325"/>
            <a:ext cx="417133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ledvinové dřeni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6120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708400" y="457200"/>
            <a:ext cx="93647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03290" y="4307064"/>
            <a:ext cx="39998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ledvinové kůře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1"/>
          <p:cNvSpPr txBox="1">
            <a:spLocks noChangeArrowheads="1"/>
          </p:cNvSpPr>
          <p:nvPr/>
        </p:nvSpPr>
        <p:spPr bwMode="auto">
          <a:xfrm>
            <a:off x="1664869" y="2420938"/>
            <a:ext cx="559364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v jaké části ledviny</a:t>
            </a:r>
          </a:p>
          <a:p>
            <a:pPr algn="ctr"/>
            <a:r>
              <a:rPr lang="cs-CZ" sz="4000" b="1" dirty="0" smtClean="0">
                <a:latin typeface="+mj-lt"/>
              </a:rPr>
              <a:t> vzniká primární moč.</a:t>
            </a:r>
            <a:endParaRPr lang="cs-CZ" sz="4000" b="1" dirty="0">
              <a:latin typeface="+mj-lt"/>
            </a:endParaRPr>
          </a:p>
        </p:txBody>
      </p:sp>
      <p:sp>
        <p:nvSpPr>
          <p:cNvPr id="8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533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647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4998" y="4005064"/>
            <a:ext cx="30989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f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iltrací krve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137754" y="2420938"/>
            <a:ext cx="86478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jak a z čeho vzniká primární moč.</a:t>
            </a:r>
            <a:endParaRPr lang="cs-CZ" sz="4000" b="1" dirty="0">
              <a:latin typeface="+mj-lt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784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708400" y="457200"/>
            <a:ext cx="9366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03648" y="4221088"/>
            <a:ext cx="623920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z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pětným vstřebáním vody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z primární moči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91050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Řekni, jak a z čeho vzniká definitivní moč?</a:t>
            </a:r>
            <a:endParaRPr lang="cs-CZ" sz="4400" b="1" dirty="0"/>
          </a:p>
        </p:txBody>
      </p:sp>
      <p:sp>
        <p:nvSpPr>
          <p:cNvPr id="8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7507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91680" y="3933056"/>
            <a:ext cx="638668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lubko vlásečnic a kanálek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391050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Řekni, z čeho se skládá nefron.</a:t>
            </a:r>
            <a:endParaRPr lang="cs-CZ" sz="4400" b="1" dirty="0"/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6888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29394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11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95179" y="4123633"/>
            <a:ext cx="716894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si 2 litry  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polévka, voda, ovoce, zelenina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52258" y="1844824"/>
            <a:ext cx="71481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Řekni, kolik bys měl asi za den vypít tekutin a čtyři vyjmenuj.</a:t>
            </a:r>
            <a:endParaRPr lang="cs-CZ" sz="4400" b="1" dirty="0"/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6113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12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3728" y="4293096"/>
            <a:ext cx="508184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hromažďování moči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204864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Řekni, k čemu slouží močový měchýř.</a:t>
            </a:r>
            <a:endParaRPr lang="cs-CZ" sz="4400" b="1" dirty="0"/>
          </a:p>
        </p:txBody>
      </p:sp>
      <p:sp>
        <p:nvSpPr>
          <p:cNvPr id="8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0313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599892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13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59632" y="4293096"/>
            <a:ext cx="701987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ropojují ledviny s močovým 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měchýřem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2204864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Řekni, k čemu slouží močovody.</a:t>
            </a:r>
            <a:endParaRPr lang="cs-CZ" sz="4400" b="1" dirty="0"/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789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77476" y="4076700"/>
            <a:ext cx="223009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ca. 5cm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6064" y="2204863"/>
            <a:ext cx="73483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centimetrů měří ženská močová trubice?</a:t>
            </a:r>
            <a:endParaRPr lang="cs-CZ" sz="3600" b="1" dirty="0"/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43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214055" y="2276872"/>
            <a:ext cx="648895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jak se jmenuje přístroj,</a:t>
            </a:r>
          </a:p>
          <a:p>
            <a:pPr algn="ctr"/>
            <a:r>
              <a:rPr lang="cs-CZ" sz="4000" b="1" dirty="0" smtClean="0">
                <a:latin typeface="+mj-lt"/>
              </a:rPr>
              <a:t> který nahrazuje ledviny?</a:t>
            </a:r>
            <a:endParaRPr lang="cs-CZ" sz="4000" b="1" dirty="0">
              <a:latin typeface="+mj-lt"/>
            </a:endParaRP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15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97711" y="4068450"/>
            <a:ext cx="184056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dialýza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8584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16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86796" y="3861048"/>
            <a:ext cx="521328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ervovou soustavou  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nepodmínění reflex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409515" y="2276872"/>
            <a:ext cx="809805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čím je řízeno </a:t>
            </a:r>
            <a:r>
              <a:rPr lang="cs-CZ" sz="4000" b="1" dirty="0" smtClean="0">
                <a:latin typeface="+mj-lt"/>
              </a:rPr>
              <a:t>vylučování </a:t>
            </a:r>
            <a:r>
              <a:rPr lang="cs-CZ" sz="4000" b="1" dirty="0" smtClean="0">
                <a:latin typeface="+mj-lt"/>
              </a:rPr>
              <a:t>moči. </a:t>
            </a:r>
            <a:endParaRPr lang="cs-CZ" sz="4000" b="1" dirty="0">
              <a:latin typeface="+mj-lt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4996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1533477" y="2157413"/>
            <a:ext cx="62819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co je základní funkční </a:t>
            </a:r>
          </a:p>
          <a:p>
            <a:pPr algn="ctr"/>
            <a:r>
              <a:rPr lang="cs-CZ" sz="4000" b="1" dirty="0" smtClean="0">
                <a:latin typeface="+mj-lt"/>
              </a:rPr>
              <a:t>jednotkou ledvin.</a:t>
            </a:r>
            <a:endParaRPr lang="cs-CZ" sz="4000" b="1" dirty="0">
              <a:latin typeface="+mj-lt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17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50911" y="4424975"/>
            <a:ext cx="178125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nefron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4015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2114422" y="2349500"/>
            <a:ext cx="497552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kde leží ledviny.</a:t>
            </a:r>
            <a:endParaRPr lang="cs-CZ" sz="4000" b="1" dirty="0">
              <a:latin typeface="+mj-lt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18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4209" y="3933056"/>
            <a:ext cx="669766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 stranách bederní páteře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777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19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9941" y="4076700"/>
            <a:ext cx="18473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744672" y="2276872"/>
            <a:ext cx="771575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hlavní funkci vylučovací soustavy. </a:t>
            </a:r>
            <a:endParaRPr lang="cs-CZ" sz="4000" b="1" dirty="0">
              <a:latin typeface="+mj-lt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52307" y="3989367"/>
            <a:ext cx="8080532" cy="218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odstraňují odpadní látky vytvořené činností tělních buněk z těla ve formě moči</a:t>
            </a:r>
          </a:p>
          <a:p>
            <a:pPr algn="ctr"/>
            <a:endParaRPr lang="cs-CZ" sz="4000" dirty="0"/>
          </a:p>
        </p:txBody>
      </p:sp>
      <p:sp>
        <p:nvSpPr>
          <p:cNvPr id="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7890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68828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20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061314" y="4653136"/>
            <a:ext cx="49824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ledvinové pánvičce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1"/>
          <p:cNvSpPr txBox="1">
            <a:spLocks noChangeArrowheads="1"/>
          </p:cNvSpPr>
          <p:nvPr/>
        </p:nvSpPr>
        <p:spPr bwMode="auto">
          <a:xfrm>
            <a:off x="266370" y="2276872"/>
            <a:ext cx="838434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kde se v ledvinách shromažďuje</a:t>
            </a:r>
          </a:p>
          <a:p>
            <a:pPr algn="ctr"/>
            <a:r>
              <a:rPr lang="cs-CZ" sz="4000" b="1" dirty="0" smtClean="0">
                <a:latin typeface="+mj-lt"/>
              </a:rPr>
              <a:t> definitivní moč.</a:t>
            </a:r>
            <a:endParaRPr lang="cs-CZ" sz="4000" b="1" dirty="0">
              <a:latin typeface="+mj-lt"/>
            </a:endParaRPr>
          </a:p>
        </p:txBody>
      </p:sp>
      <p:sp>
        <p:nvSpPr>
          <p:cNvPr id="8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49111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46893" y="4293096"/>
            <a:ext cx="867256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ývod vylučovací i pohlavní soustavy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514864" y="2276872"/>
            <a:ext cx="788735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atin typeface="+mj-lt"/>
              </a:rPr>
              <a:t>Řekni, k čemu slouží močová trubice</a:t>
            </a:r>
          </a:p>
          <a:p>
            <a:pPr algn="ctr"/>
            <a:r>
              <a:rPr lang="cs-CZ" sz="4000" b="1" dirty="0">
                <a:latin typeface="+mj-lt"/>
              </a:rPr>
              <a:t>u</a:t>
            </a:r>
            <a:r>
              <a:rPr lang="cs-CZ" sz="4000" b="1" dirty="0" smtClean="0">
                <a:latin typeface="+mj-lt"/>
              </a:rPr>
              <a:t> mužů.  </a:t>
            </a:r>
            <a:endParaRPr lang="cs-CZ" sz="4000" b="1" dirty="0">
              <a:latin typeface="+mj-lt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0708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Není-li uvedeno jinak vlastní práce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91112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547</Words>
  <Application>Microsoft Office PowerPoint</Application>
  <PresentationFormat>Předvádění na obrazovce (4:3)</PresentationFormat>
  <Paragraphs>154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PC-PRIRODOPIS</cp:lastModifiedBy>
  <cp:revision>6</cp:revision>
  <dcterms:created xsi:type="dcterms:W3CDTF">2013-03-25T20:05:15Z</dcterms:created>
  <dcterms:modified xsi:type="dcterms:W3CDTF">2013-03-27T07:53:47Z</dcterms:modified>
</cp:coreProperties>
</file>