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369" r:id="rId3"/>
    <p:sldId id="374" r:id="rId4"/>
    <p:sldId id="377" r:id="rId5"/>
    <p:sldId id="378" r:id="rId6"/>
    <p:sldId id="376" r:id="rId7"/>
    <p:sldId id="379" r:id="rId8"/>
    <p:sldId id="388" r:id="rId9"/>
    <p:sldId id="38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AAEE"/>
    <a:srgbClr val="2FC4FF"/>
    <a:srgbClr val="81DBFF"/>
    <a:srgbClr val="0089C0"/>
    <a:srgbClr val="00B0F6"/>
    <a:srgbClr val="A3E5FF"/>
    <a:srgbClr val="1DBEFF"/>
    <a:srgbClr val="57193E"/>
    <a:srgbClr val="019104"/>
    <a:srgbClr val="534BB5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2237" autoAdjust="0"/>
  </p:normalViewPr>
  <p:slideViewPr>
    <p:cSldViewPr>
      <p:cViewPr varScale="1">
        <p:scale>
          <a:sx n="63" d="100"/>
          <a:sy n="63" d="100"/>
        </p:scale>
        <p:origin x="-151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0089C0"/>
              </a:gs>
              <a:gs pos="50000">
                <a:srgbClr val="81DBFF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2400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393305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solidFill>
                  <a:srgbClr val="00AAE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Obyvatelstvo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00AAE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740352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 Jan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Obyvatelstvo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Česká </a:t>
            </a:r>
            <a:r>
              <a:rPr lang="cs-CZ" sz="3600" dirty="0" smtClean="0"/>
              <a:t>republika má 10 509 377 obyvatel (31.3 2010)</a:t>
            </a:r>
          </a:p>
          <a:p>
            <a:r>
              <a:rPr lang="cs-CZ" sz="3600" dirty="0" smtClean="0"/>
              <a:t>p</a:t>
            </a:r>
            <a:r>
              <a:rPr lang="cs-CZ" sz="3600" dirty="0" smtClean="0"/>
              <a:t>očtem </a:t>
            </a:r>
            <a:r>
              <a:rPr lang="cs-CZ" sz="3600" dirty="0" smtClean="0"/>
              <a:t>obyvatel průměrný evropský stát</a:t>
            </a:r>
          </a:p>
          <a:p>
            <a:r>
              <a:rPr lang="cs-CZ" sz="3600" dirty="0" smtClean="0"/>
              <a:t>p</a:t>
            </a:r>
            <a:r>
              <a:rPr lang="cs-CZ" sz="3600" dirty="0" smtClean="0"/>
              <a:t>odobně </a:t>
            </a:r>
            <a:r>
              <a:rPr lang="cs-CZ" sz="3600" dirty="0" smtClean="0"/>
              <a:t>jako Belgie, Portugalsko, Maďarsko</a:t>
            </a:r>
          </a:p>
          <a:p>
            <a:r>
              <a:rPr lang="cs-CZ" sz="3600" dirty="0" smtClean="0"/>
              <a:t>m</a:t>
            </a:r>
            <a:r>
              <a:rPr lang="cs-CZ" sz="3600" dirty="0" smtClean="0"/>
              <a:t>noho </a:t>
            </a:r>
            <a:r>
              <a:rPr lang="cs-CZ" sz="3600" dirty="0" smtClean="0"/>
              <a:t>národopisných skupin</a:t>
            </a:r>
          </a:p>
          <a:p>
            <a:r>
              <a:rPr lang="cs-CZ" sz="3600" dirty="0" smtClean="0"/>
              <a:t>n</a:t>
            </a:r>
            <a:r>
              <a:rPr lang="cs-CZ" sz="3600" dirty="0" smtClean="0"/>
              <a:t>árodnostní </a:t>
            </a:r>
            <a:r>
              <a:rPr lang="cs-CZ" sz="3600" dirty="0" smtClean="0"/>
              <a:t>menšiny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0089C0"/>
              </a:gs>
              <a:gs pos="50000">
                <a:srgbClr val="81DBFF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Vývoj obyvatelstva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v</a:t>
            </a:r>
            <a:r>
              <a:rPr lang="cs-CZ" sz="1800" dirty="0" smtClean="0"/>
              <a:t>e </a:t>
            </a:r>
            <a:r>
              <a:rPr lang="cs-CZ" sz="1800" dirty="0" smtClean="0"/>
              <a:t>4.- 6. století asi 0,5 mil. obyvatel (odhad)</a:t>
            </a:r>
          </a:p>
          <a:p>
            <a:r>
              <a:rPr lang="cs-CZ" sz="1800" dirty="0" smtClean="0"/>
              <a:t>o</a:t>
            </a:r>
            <a:r>
              <a:rPr lang="cs-CZ" sz="1800" dirty="0" smtClean="0"/>
              <a:t>sídleny </a:t>
            </a:r>
            <a:r>
              <a:rPr lang="cs-CZ" sz="1800" dirty="0" smtClean="0"/>
              <a:t>především úrodné oblasti nížin</a:t>
            </a:r>
          </a:p>
          <a:p>
            <a:r>
              <a:rPr lang="cs-CZ" sz="1800" dirty="0" smtClean="0"/>
              <a:t>12. století – osidlování horských oblastí</a:t>
            </a:r>
          </a:p>
          <a:p>
            <a:r>
              <a:rPr lang="cs-CZ" sz="1800" dirty="0" smtClean="0"/>
              <a:t>p</a:t>
            </a:r>
            <a:r>
              <a:rPr lang="cs-CZ" sz="1800" dirty="0" smtClean="0"/>
              <a:t>řistěhovalci </a:t>
            </a:r>
            <a:r>
              <a:rPr lang="cs-CZ" sz="1800" dirty="0" smtClean="0"/>
              <a:t>z Německa</a:t>
            </a:r>
          </a:p>
          <a:p>
            <a:r>
              <a:rPr lang="cs-CZ" sz="1800" dirty="0" smtClean="0"/>
              <a:t>16. století – přibližně 2,5 mil. obyvatel</a:t>
            </a:r>
          </a:p>
          <a:p>
            <a:r>
              <a:rPr lang="cs-CZ" sz="1800" dirty="0" smtClean="0"/>
              <a:t>1754 – soupis obyvatel – asi 3,8 mil.</a:t>
            </a:r>
          </a:p>
          <a:p>
            <a:r>
              <a:rPr lang="cs-CZ" sz="1800" dirty="0" smtClean="0"/>
              <a:t>i</a:t>
            </a:r>
            <a:r>
              <a:rPr lang="cs-CZ" sz="1800" dirty="0" smtClean="0"/>
              <a:t>ndustrializace </a:t>
            </a:r>
            <a:r>
              <a:rPr lang="cs-CZ" sz="1800" dirty="0" smtClean="0"/>
              <a:t>– populační růst</a:t>
            </a:r>
          </a:p>
          <a:p>
            <a:r>
              <a:rPr lang="cs-CZ" sz="1800" dirty="0" smtClean="0"/>
              <a:t>1869 – 1. moderní sčítání lidu</a:t>
            </a:r>
          </a:p>
          <a:p>
            <a:r>
              <a:rPr lang="cs-CZ" sz="1800" dirty="0" smtClean="0"/>
              <a:t>zjištěno </a:t>
            </a:r>
            <a:r>
              <a:rPr lang="cs-CZ" sz="1800" dirty="0" smtClean="0"/>
              <a:t>7,6 mil. obyvatel</a:t>
            </a:r>
          </a:p>
          <a:p>
            <a:r>
              <a:rPr lang="cs-CZ" sz="1800" dirty="0" smtClean="0"/>
              <a:t>1930 – nejvyšší počet obyvatel – 10,7 mil.</a:t>
            </a:r>
          </a:p>
          <a:p>
            <a:r>
              <a:rPr lang="cs-CZ" sz="1800" dirty="0" smtClean="0"/>
              <a:t>p</a:t>
            </a:r>
            <a:r>
              <a:rPr lang="cs-CZ" sz="1800" dirty="0" smtClean="0"/>
              <a:t>o</a:t>
            </a:r>
            <a:r>
              <a:rPr lang="cs-CZ" sz="1800" dirty="0" smtClean="0"/>
              <a:t>. 2. světové válce – 8,9 mil.</a:t>
            </a:r>
          </a:p>
          <a:p>
            <a:r>
              <a:rPr lang="cs-CZ" sz="1800" dirty="0" smtClean="0"/>
              <a:t>2010 – žije zde 10 509 377 obyvatel</a:t>
            </a:r>
          </a:p>
          <a:p>
            <a:r>
              <a:rPr lang="cs-CZ" sz="1800" dirty="0" smtClean="0"/>
              <a:t>s</a:t>
            </a:r>
            <a:r>
              <a:rPr lang="cs-CZ" sz="1800" dirty="0" smtClean="0"/>
              <a:t>čítání </a:t>
            </a:r>
            <a:r>
              <a:rPr lang="cs-CZ" sz="1800" dirty="0" smtClean="0"/>
              <a:t>k 26.3.2011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0089C0"/>
              </a:gs>
              <a:gs pos="50000">
                <a:srgbClr val="81DBFF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Rozmístění obyvatel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h</a:t>
            </a:r>
            <a:r>
              <a:rPr lang="cs-CZ" sz="3600" dirty="0" smtClean="0"/>
              <a:t>ustota </a:t>
            </a:r>
            <a:r>
              <a:rPr lang="cs-CZ" sz="3600" dirty="0" smtClean="0"/>
              <a:t>zalidnění ČR je asi 131 obyv./km</a:t>
            </a:r>
            <a:r>
              <a:rPr lang="cs-CZ" sz="3600" baseline="30000" dirty="0" smtClean="0"/>
              <a:t>2</a:t>
            </a:r>
          </a:p>
          <a:p>
            <a:r>
              <a:rPr lang="cs-CZ" sz="3600" dirty="0" smtClean="0"/>
              <a:t>p</a:t>
            </a:r>
            <a:r>
              <a:rPr lang="cs-CZ" sz="3600" dirty="0" smtClean="0"/>
              <a:t>odobně </a:t>
            </a:r>
            <a:r>
              <a:rPr lang="cs-CZ" sz="3600" dirty="0" smtClean="0"/>
              <a:t>jako Polsko, Dánsko</a:t>
            </a:r>
          </a:p>
          <a:p>
            <a:r>
              <a:rPr lang="cs-CZ" sz="3600" dirty="0" smtClean="0"/>
              <a:t>r</a:t>
            </a:r>
            <a:r>
              <a:rPr lang="cs-CZ" sz="3600" dirty="0" smtClean="0"/>
              <a:t>ůzná </a:t>
            </a:r>
            <a:r>
              <a:rPr lang="cs-CZ" sz="3600" dirty="0" smtClean="0"/>
              <a:t>hustota zalidnění kvůli přírodním </a:t>
            </a:r>
            <a:br>
              <a:rPr lang="cs-CZ" sz="3600" dirty="0" smtClean="0"/>
            </a:br>
            <a:r>
              <a:rPr lang="cs-CZ" sz="3600" dirty="0" smtClean="0"/>
              <a:t>a ekonomickým podmínkám (pohraničí, horské oblasti….)</a:t>
            </a:r>
          </a:p>
          <a:p>
            <a:r>
              <a:rPr lang="cs-CZ" sz="3600" dirty="0" smtClean="0"/>
              <a:t>v</a:t>
            </a:r>
            <a:r>
              <a:rPr lang="cs-CZ" sz="3600" dirty="0" smtClean="0"/>
              <a:t>elká </a:t>
            </a:r>
            <a:r>
              <a:rPr lang="cs-CZ" sz="3600" dirty="0" smtClean="0"/>
              <a:t>města – vysoká hustota zalidnění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0089C0"/>
              </a:gs>
              <a:gs pos="50000">
                <a:srgbClr val="81DBFF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Stav populace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</a:t>
            </a:r>
            <a:r>
              <a:rPr lang="cs-CZ" sz="3600" dirty="0" smtClean="0"/>
              <a:t>ízký </a:t>
            </a:r>
            <a:r>
              <a:rPr lang="cs-CZ" sz="3600" dirty="0" smtClean="0"/>
              <a:t>přirozený přírůstek</a:t>
            </a:r>
          </a:p>
          <a:p>
            <a:r>
              <a:rPr lang="cs-CZ" sz="3600" dirty="0" smtClean="0"/>
              <a:t>t</a:t>
            </a:r>
            <a:r>
              <a:rPr lang="cs-CZ" sz="3600" dirty="0" smtClean="0"/>
              <a:t>rend </a:t>
            </a:r>
            <a:r>
              <a:rPr lang="cs-CZ" sz="3600" dirty="0" smtClean="0"/>
              <a:t>snižování počtu dětí v rodině</a:t>
            </a:r>
          </a:p>
          <a:p>
            <a:r>
              <a:rPr lang="cs-CZ" sz="3600" dirty="0" smtClean="0"/>
              <a:t>p</a:t>
            </a:r>
            <a:r>
              <a:rPr lang="cs-CZ" sz="3600" dirty="0" smtClean="0"/>
              <a:t>růměrný </a:t>
            </a:r>
            <a:r>
              <a:rPr lang="cs-CZ" sz="3600" dirty="0" smtClean="0"/>
              <a:t>věk se zvyšuje</a:t>
            </a:r>
          </a:p>
          <a:p>
            <a:r>
              <a:rPr lang="cs-CZ" sz="3600" dirty="0" smtClean="0"/>
              <a:t>p</a:t>
            </a:r>
            <a:r>
              <a:rPr lang="cs-CZ" sz="3600" dirty="0" smtClean="0"/>
              <a:t>opulace </a:t>
            </a:r>
            <a:r>
              <a:rPr lang="cs-CZ" sz="3600" dirty="0" smtClean="0"/>
              <a:t>stárne</a:t>
            </a:r>
          </a:p>
          <a:p>
            <a:r>
              <a:rPr lang="cs-CZ" sz="3600" dirty="0" smtClean="0"/>
              <a:t>v</a:t>
            </a:r>
            <a:r>
              <a:rPr lang="cs-CZ" sz="3600" dirty="0" smtClean="0"/>
              <a:t>íce </a:t>
            </a:r>
            <a:r>
              <a:rPr lang="cs-CZ" sz="3600" dirty="0" smtClean="0"/>
              <a:t>lidí v poproduktivním věku (nad 60 let</a:t>
            </a:r>
            <a:r>
              <a:rPr lang="cs-CZ" sz="3600" dirty="0" smtClean="0"/>
              <a:t>) než </a:t>
            </a:r>
            <a:r>
              <a:rPr lang="cs-CZ" sz="3600" dirty="0" smtClean="0"/>
              <a:t>v předproduktivním (do 14 let)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0089C0"/>
              </a:gs>
              <a:gs pos="50000">
                <a:srgbClr val="81DBFF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Národnostní složení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Česko je národnostně stejnorodým státem</a:t>
            </a:r>
          </a:p>
          <a:p>
            <a:r>
              <a:rPr lang="cs-CZ" dirty="0" smtClean="0"/>
              <a:t>a</a:t>
            </a:r>
            <a:r>
              <a:rPr lang="cs-CZ" dirty="0" smtClean="0"/>
              <a:t>si </a:t>
            </a:r>
            <a:r>
              <a:rPr lang="cs-CZ" dirty="0" smtClean="0"/>
              <a:t>96% obyvatel jsou Češi, Moravané a Slezané</a:t>
            </a:r>
          </a:p>
          <a:p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ČR žije přes 420 tis. cizinců (31.3 2010)</a:t>
            </a:r>
          </a:p>
          <a:p>
            <a:r>
              <a:rPr lang="cs-CZ" dirty="0" smtClean="0"/>
              <a:t>n</a:t>
            </a:r>
            <a:r>
              <a:rPr lang="cs-CZ" dirty="0" smtClean="0"/>
              <a:t>ejvětší </a:t>
            </a:r>
            <a:r>
              <a:rPr lang="cs-CZ" dirty="0" smtClean="0"/>
              <a:t>národnostní menšinou jsou Ukrajinci</a:t>
            </a:r>
          </a:p>
          <a:p>
            <a:r>
              <a:rPr lang="cs-CZ" dirty="0" smtClean="0"/>
              <a:t>Vietnamci, Rusové, Slováci, Němci, Poláci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0089C0"/>
              </a:gs>
              <a:gs pos="50000">
                <a:srgbClr val="81DBFF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Etnografické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</a:t>
            </a:r>
            <a:r>
              <a:rPr lang="cs-CZ" sz="4000" dirty="0" smtClean="0"/>
              <a:t> </a:t>
            </a:r>
            <a:r>
              <a:rPr lang="cs-CZ" sz="4000" dirty="0" smtClean="0"/>
              <a:t>ČR existuje několik národopisných skupin</a:t>
            </a:r>
          </a:p>
          <a:p>
            <a:r>
              <a:rPr lang="cs-CZ" sz="4000" dirty="0" smtClean="0"/>
              <a:t>p</a:t>
            </a:r>
            <a:r>
              <a:rPr lang="cs-CZ" sz="4000" dirty="0" smtClean="0"/>
              <a:t>ředevším </a:t>
            </a:r>
            <a:r>
              <a:rPr lang="cs-CZ" sz="4000" dirty="0" smtClean="0"/>
              <a:t>na Moravě</a:t>
            </a:r>
          </a:p>
          <a:p>
            <a:r>
              <a:rPr lang="cs-CZ" sz="4000" dirty="0" smtClean="0"/>
              <a:t>Haná, Valašsko, Slovácko, Chodsko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0089C0"/>
              </a:gs>
              <a:gs pos="50000">
                <a:srgbClr val="81DBFF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n</a:t>
            </a:r>
            <a:r>
              <a:rPr lang="cs-CZ" dirty="0" smtClean="0"/>
              <a:t>ízký </a:t>
            </a:r>
            <a:r>
              <a:rPr lang="cs-CZ" dirty="0" smtClean="0"/>
              <a:t>podíl věřících (32%)</a:t>
            </a:r>
          </a:p>
          <a:p>
            <a:r>
              <a:rPr lang="cs-CZ" dirty="0" smtClean="0"/>
              <a:t>b</a:t>
            </a:r>
            <a:r>
              <a:rPr lang="cs-CZ" dirty="0" smtClean="0"/>
              <a:t>ez </a:t>
            </a:r>
            <a:r>
              <a:rPr lang="cs-CZ" dirty="0" smtClean="0"/>
              <a:t>vyznání je asi 60% obyvatel</a:t>
            </a:r>
          </a:p>
          <a:p>
            <a:r>
              <a:rPr lang="cs-CZ" dirty="0" smtClean="0"/>
              <a:t>n</a:t>
            </a:r>
            <a:r>
              <a:rPr lang="cs-CZ" dirty="0" smtClean="0"/>
              <a:t>ejčastějším </a:t>
            </a:r>
            <a:r>
              <a:rPr lang="cs-CZ" dirty="0" smtClean="0"/>
              <a:t>náboženstvím je křesťanství</a:t>
            </a:r>
          </a:p>
          <a:p>
            <a:r>
              <a:rPr lang="cs-CZ" dirty="0" smtClean="0"/>
              <a:t>n</a:t>
            </a:r>
            <a:r>
              <a:rPr lang="cs-CZ" dirty="0" smtClean="0"/>
              <a:t>ejvíce </a:t>
            </a:r>
            <a:r>
              <a:rPr lang="cs-CZ" dirty="0" smtClean="0"/>
              <a:t>věřících je na jižní Moravě</a:t>
            </a:r>
          </a:p>
          <a:p>
            <a:r>
              <a:rPr lang="cs-CZ" dirty="0" smtClean="0"/>
              <a:t>o</a:t>
            </a:r>
            <a:r>
              <a:rPr lang="cs-CZ" dirty="0" smtClean="0"/>
              <a:t>kres </a:t>
            </a:r>
            <a:r>
              <a:rPr lang="cs-CZ" dirty="0" smtClean="0"/>
              <a:t>Uherské Hradiště – přes 65% věřících</a:t>
            </a:r>
          </a:p>
          <a:p>
            <a:r>
              <a:rPr lang="cs-CZ" dirty="0" smtClean="0"/>
              <a:t>n</a:t>
            </a:r>
            <a:r>
              <a:rPr lang="cs-CZ" dirty="0" smtClean="0"/>
              <a:t>ejméně </a:t>
            </a:r>
            <a:r>
              <a:rPr lang="cs-CZ" dirty="0" smtClean="0"/>
              <a:t>v Ústeckém kraji – asi 15%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0089C0"/>
              </a:gs>
              <a:gs pos="50000">
                <a:srgbClr val="81DBFF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Autorem materiálu a všech jeho částí, není-li uvedeno jinak, je Mgr. Jan Kašpar.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0089C0"/>
              </a:gs>
              <a:gs pos="50000">
                <a:srgbClr val="81DBFF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2660</TotalTime>
  <Words>334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Česká republika</vt:lpstr>
      <vt:lpstr>Obyvatelstvo ČR</vt:lpstr>
      <vt:lpstr>Vývoj obyvatelstva</vt:lpstr>
      <vt:lpstr>Rozmístění obyvatel</vt:lpstr>
      <vt:lpstr>Stav populace</vt:lpstr>
      <vt:lpstr>Národnostní složení</vt:lpstr>
      <vt:lpstr>Etnografické skupiny</vt:lpstr>
      <vt:lpstr>Náboženství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expert</cp:lastModifiedBy>
  <cp:revision>597</cp:revision>
  <dcterms:created xsi:type="dcterms:W3CDTF">2010-05-06T15:35:09Z</dcterms:created>
  <dcterms:modified xsi:type="dcterms:W3CDTF">2012-03-13T12:15:17Z</dcterms:modified>
</cp:coreProperties>
</file>