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0" r:id="rId2"/>
    <p:sldId id="261" r:id="rId3"/>
    <p:sldId id="258" r:id="rId4"/>
    <p:sldId id="259" r:id="rId5"/>
    <p:sldId id="268" r:id="rId6"/>
    <p:sldId id="262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VY_32_INOVACE_16_ZEMĚPIS	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</a:t>
          </a:r>
          <a:r>
            <a:rPr lang="cs-CZ" sz="2000" smtClean="0"/>
            <a:t>ŠKOLNÍ BRANDÝS N/L –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VĚRA  BLAŽÍČKOVÁ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ČR – ÚSTECKÝ KRAJ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95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ECFA2D3-30F0-4123-9D3F-E3F9B54DC0BF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1872285-E3EE-4284-A030-67171422F323}" type="presOf" srcId="{D1D4F407-5343-4D3F-B5B9-D407B03CAEB4}" destId="{D005CE8C-CC26-4C3E-AC11-E15060ECD759}" srcOrd="0" destOrd="0" presId="urn:microsoft.com/office/officeart/2005/8/layout/target3"/>
    <dgm:cxn modelId="{8FD46DB1-A5E6-4ED1-BD01-9305588741DE}" type="presOf" srcId="{4C35D32F-0EAB-4CD7-82EE-45574DC2A586}" destId="{8BEBB6EC-1DAA-4CAC-8A25-BC0FCBD5DBD5}" srcOrd="0" destOrd="0" presId="urn:microsoft.com/office/officeart/2005/8/layout/target3"/>
    <dgm:cxn modelId="{7DBEB78E-91F2-4857-885C-2FBFFD42F67C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48AD2A8-23A1-4A14-8537-D29017A7F569}" type="presOf" srcId="{D8197B8C-B260-4A16-BDF4-0947B075E274}" destId="{5A5FFA88-C948-4069-8E93-59FA12366E83}" srcOrd="1" destOrd="0" presId="urn:microsoft.com/office/officeart/2005/8/layout/target3"/>
    <dgm:cxn modelId="{B0579B62-B02C-4787-82AA-7FE9CA53B3B8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309E77F-9B36-4CCE-BED0-8C54A156E0C8}" type="presOf" srcId="{D1D4F407-5343-4D3F-B5B9-D407B03CAEB4}" destId="{AED2198E-93D5-4001-81B4-73124B309672}" srcOrd="1" destOrd="0" presId="urn:microsoft.com/office/officeart/2005/8/layout/target3"/>
    <dgm:cxn modelId="{27915B6F-B846-47AB-A2B8-C57AB6097760}" type="presOf" srcId="{757F3AB3-0718-4624-B441-E567A8F0AB56}" destId="{333A1088-737F-45CB-B68E-254E46348037}" srcOrd="0" destOrd="0" presId="urn:microsoft.com/office/officeart/2005/8/layout/target3"/>
    <dgm:cxn modelId="{16AB3912-BB82-47C1-9529-94D5C0B5FD63}" type="presOf" srcId="{4C35D32F-0EAB-4CD7-82EE-45574DC2A586}" destId="{890E4F0B-2866-4A3F-A3C7-2A14B1797930}" srcOrd="1" destOrd="0" presId="urn:microsoft.com/office/officeart/2005/8/layout/target3"/>
    <dgm:cxn modelId="{8F7CF126-2D1C-4C26-8610-7516BED6515A}" type="presOf" srcId="{D8197B8C-B260-4A16-BDF4-0947B075E274}" destId="{25B08C86-7E15-44DC-BE7F-FFB55DD49D12}" srcOrd="0" destOrd="0" presId="urn:microsoft.com/office/officeart/2005/8/layout/target3"/>
    <dgm:cxn modelId="{8792B671-BC79-402E-AC83-87E7D2517AE7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62FD4C3-47E8-4E2B-B151-EB0E88446425}" type="presParOf" srcId="{333A1088-737F-45CB-B68E-254E46348037}" destId="{F5ABB229-8D3B-4694-996A-96F23CF14429}" srcOrd="0" destOrd="0" presId="urn:microsoft.com/office/officeart/2005/8/layout/target3"/>
    <dgm:cxn modelId="{1F6A3F7B-AE41-4319-B5E9-5721097828DD}" type="presParOf" srcId="{333A1088-737F-45CB-B68E-254E46348037}" destId="{F41139FD-01EE-4571-8B17-4FB00FC51163}" srcOrd="1" destOrd="0" presId="urn:microsoft.com/office/officeart/2005/8/layout/target3"/>
    <dgm:cxn modelId="{7E9165E8-23EC-4639-B945-CC862D08C729}" type="presParOf" srcId="{333A1088-737F-45CB-B68E-254E46348037}" destId="{D005CE8C-CC26-4C3E-AC11-E15060ECD759}" srcOrd="2" destOrd="0" presId="urn:microsoft.com/office/officeart/2005/8/layout/target3"/>
    <dgm:cxn modelId="{E2270958-D63E-4E88-80BD-0352620A97DD}" type="presParOf" srcId="{333A1088-737F-45CB-B68E-254E46348037}" destId="{2C702D82-9B77-49B7-9568-BB8EB47C3372}" srcOrd="3" destOrd="0" presId="urn:microsoft.com/office/officeart/2005/8/layout/target3"/>
    <dgm:cxn modelId="{58B5828A-DEAD-4E63-933D-95E4EBBD76D2}" type="presParOf" srcId="{333A1088-737F-45CB-B68E-254E46348037}" destId="{A52A0455-90FF-4808-ABD0-F02540D31D5A}" srcOrd="4" destOrd="0" presId="urn:microsoft.com/office/officeart/2005/8/layout/target3"/>
    <dgm:cxn modelId="{7C9FF94D-246B-4B8C-938B-3C1FB6569C94}" type="presParOf" srcId="{333A1088-737F-45CB-B68E-254E46348037}" destId="{6140AFEC-043D-4C43-A2F9-D0F5331DF3A3}" srcOrd="5" destOrd="0" presId="urn:microsoft.com/office/officeart/2005/8/layout/target3"/>
    <dgm:cxn modelId="{095F57E0-EE16-4E21-A5D6-602F6EFFE937}" type="presParOf" srcId="{333A1088-737F-45CB-B68E-254E46348037}" destId="{9358AC05-5D7D-4327-9F80-1AD486AEA664}" srcOrd="6" destOrd="0" presId="urn:microsoft.com/office/officeart/2005/8/layout/target3"/>
    <dgm:cxn modelId="{D472C10E-0F73-435B-AF21-7DD15FC653AF}" type="presParOf" srcId="{333A1088-737F-45CB-B68E-254E46348037}" destId="{313FC574-E1CD-4FB4-B054-0B805CE0447D}" srcOrd="7" destOrd="0" presId="urn:microsoft.com/office/officeart/2005/8/layout/target3"/>
    <dgm:cxn modelId="{C2F7DE71-4DA2-47A6-84B3-2D3BE972F470}" type="presParOf" srcId="{333A1088-737F-45CB-B68E-254E46348037}" destId="{619D679B-A015-4ECF-8348-D1034C574F40}" srcOrd="8" destOrd="0" presId="urn:microsoft.com/office/officeart/2005/8/layout/target3"/>
    <dgm:cxn modelId="{55CB6E1C-EAD6-401F-A48A-83729AB77EC6}" type="presParOf" srcId="{333A1088-737F-45CB-B68E-254E46348037}" destId="{322283A8-4A27-4CDA-BAE3-F381106A9174}" srcOrd="9" destOrd="0" presId="urn:microsoft.com/office/officeart/2005/8/layout/target3"/>
    <dgm:cxn modelId="{25FB76DD-1907-4E96-936C-5464BE7A20AF}" type="presParOf" srcId="{333A1088-737F-45CB-B68E-254E46348037}" destId="{FFC9F71D-1B4F-4AD9-A4A6-86ADEFC8AF5C}" srcOrd="10" destOrd="0" presId="urn:microsoft.com/office/officeart/2005/8/layout/target3"/>
    <dgm:cxn modelId="{3B2B2211-932D-40CB-AE84-ABDF5E531F8C}" type="presParOf" srcId="{333A1088-737F-45CB-B68E-254E46348037}" destId="{25B08C86-7E15-44DC-BE7F-FFB55DD49D12}" srcOrd="11" destOrd="0" presId="urn:microsoft.com/office/officeart/2005/8/layout/target3"/>
    <dgm:cxn modelId="{0548D789-E7C5-4D07-9272-BD5A5700138B}" type="presParOf" srcId="{333A1088-737F-45CB-B68E-254E46348037}" destId="{76644BE8-9D7C-4C09-B250-3D10AF48CBB7}" srcOrd="12" destOrd="0" presId="urn:microsoft.com/office/officeart/2005/8/layout/target3"/>
    <dgm:cxn modelId="{EB7CEE2A-2784-442E-9DF9-2F09F31A8055}" type="presParOf" srcId="{333A1088-737F-45CB-B68E-254E46348037}" destId="{EE85B701-7295-41C0-BA7A-34D3756A2AE6}" srcOrd="13" destOrd="0" presId="urn:microsoft.com/office/officeart/2005/8/layout/target3"/>
    <dgm:cxn modelId="{5DFFAEED-6103-443A-BE09-5C896CBAF29D}" type="presParOf" srcId="{333A1088-737F-45CB-B68E-254E46348037}" destId="{8BEBB6EC-1DAA-4CAC-8A25-BC0FCBD5DBD5}" srcOrd="14" destOrd="0" presId="urn:microsoft.com/office/officeart/2005/8/layout/target3"/>
    <dgm:cxn modelId="{8E0A058C-EC9A-4ACB-B45C-EE62C54852B5}" type="presParOf" srcId="{333A1088-737F-45CB-B68E-254E46348037}" destId="{AED2198E-93D5-4001-81B4-73124B309672}" srcOrd="15" destOrd="0" presId="urn:microsoft.com/office/officeart/2005/8/layout/target3"/>
    <dgm:cxn modelId="{9B3E61DB-9A1A-469F-970F-DC4D6B949B18}" type="presParOf" srcId="{333A1088-737F-45CB-B68E-254E46348037}" destId="{2BE915AB-18AA-4053-B92C-3BFC9ED204BB}" srcOrd="16" destOrd="0" presId="urn:microsoft.com/office/officeart/2005/8/layout/target3"/>
    <dgm:cxn modelId="{02C62C22-2338-4A96-983E-C4CCBA8F5FB6}" type="presParOf" srcId="{333A1088-737F-45CB-B68E-254E46348037}" destId="{6BB5E863-4638-4E1D-BFDE-399D028AC4ED}" srcOrd="17" destOrd="0" presId="urn:microsoft.com/office/officeart/2005/8/layout/target3"/>
    <dgm:cxn modelId="{127EA8DF-078F-4AFB-A844-DAD8A7695521}" type="presParOf" srcId="{333A1088-737F-45CB-B68E-254E46348037}" destId="{5A5FFA88-C948-4069-8E93-59FA12366E83}" srcOrd="18" destOrd="0" presId="urn:microsoft.com/office/officeart/2005/8/layout/target3"/>
    <dgm:cxn modelId="{6BE2B372-54F0-4165-8BC4-4961D67003E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</a:t>
          </a:r>
          <a:r>
            <a:rPr lang="cs-CZ" sz="2000" kern="1200" smtClean="0"/>
            <a:t>ŠKOLNÍ BRANDÝS N/L – STARÁ BOLESLAV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VĚRA  BLAŽÍČKOVÁ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11795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VY_32_INOVACE_16_ZEMĚPIS	</a:t>
          </a:r>
        </a:p>
      </dsp:txBody>
      <dsp:txXfrm>
        <a:off x="1211795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ČR – ÚSTECKÝ KRAJ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357F1B-8BFA-4C0E-A197-BDD2AA567A1C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F38A0B-3D24-4ACD-BDFC-6621719C07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2418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3458C32-A55E-4726-8118-63E2A04619B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B1AA-8579-4DCE-8B4B-E68DAB13A6A9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9ECAB-CBC0-480D-9906-2E34EA66FC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3698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B1AA-8579-4DCE-8B4B-E68DAB13A6A9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9ECAB-CBC0-480D-9906-2E34EA66FC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2376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B1AA-8579-4DCE-8B4B-E68DAB13A6A9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9ECAB-CBC0-480D-9906-2E34EA66FC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697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B1AA-8579-4DCE-8B4B-E68DAB13A6A9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9ECAB-CBC0-480D-9906-2E34EA66FC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8767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B1AA-8579-4DCE-8B4B-E68DAB13A6A9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9ECAB-CBC0-480D-9906-2E34EA66FC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452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B1AA-8579-4DCE-8B4B-E68DAB13A6A9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9ECAB-CBC0-480D-9906-2E34EA66FC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5465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B1AA-8579-4DCE-8B4B-E68DAB13A6A9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9ECAB-CBC0-480D-9906-2E34EA66FC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061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B1AA-8579-4DCE-8B4B-E68DAB13A6A9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9ECAB-CBC0-480D-9906-2E34EA66FC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8515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B1AA-8579-4DCE-8B4B-E68DAB13A6A9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9ECAB-CBC0-480D-9906-2E34EA66FC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9586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B1AA-8579-4DCE-8B4B-E68DAB13A6A9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9ECAB-CBC0-480D-9906-2E34EA66FC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3230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8B1AA-8579-4DCE-8B4B-E68DAB13A6A9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9ECAB-CBC0-480D-9906-2E34EA66FC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819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8B1AA-8579-4DCE-8B4B-E68DAB13A6A9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A9ECAB-CBC0-480D-9906-2E34EA66FC1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238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2988666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ovéPole 1"/>
          <p:cNvSpPr txBox="1">
            <a:spLocks noChangeArrowheads="1"/>
          </p:cNvSpPr>
          <p:nvPr/>
        </p:nvSpPr>
        <p:spPr bwMode="auto">
          <a:xfrm>
            <a:off x="323850" y="6165850"/>
            <a:ext cx="8712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Styl výše uvedené tabulky pro doplnění informací k materiálu si můžete zvolit sami. Důležité je dodržet náležitosti v ní uvedené.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708400" y="2565400"/>
            <a:ext cx="2584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CZ.1.07/1.4.00/21.0979</a:t>
            </a:r>
          </a:p>
        </p:txBody>
      </p:sp>
    </p:spTree>
    <p:extLst>
      <p:ext uri="{BB962C8B-B14F-4D97-AF65-F5344CB8AC3E}">
        <p14:creationId xmlns:p14="http://schemas.microsoft.com/office/powerpoint/2010/main" val="343132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484784"/>
            <a:ext cx="806489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Vzdělávací oblast:	Člověk a </a:t>
            </a:r>
            <a:r>
              <a:rPr lang="cs-CZ" sz="2400" dirty="0"/>
              <a:t>příroda</a:t>
            </a:r>
            <a:endParaRPr lang="cs-CZ" sz="2400" dirty="0" smtClean="0"/>
          </a:p>
          <a:p>
            <a:r>
              <a:rPr lang="cs-CZ" sz="2400" dirty="0" smtClean="0"/>
              <a:t>Název učiva:       	ČR- Ústecký  kraj</a:t>
            </a:r>
          </a:p>
          <a:p>
            <a:r>
              <a:rPr lang="cs-CZ" sz="2400" dirty="0" smtClean="0"/>
              <a:t>Ročník:			7.ročník</a:t>
            </a:r>
          </a:p>
          <a:p>
            <a:r>
              <a:rPr lang="cs-CZ" sz="2400" dirty="0" smtClean="0"/>
              <a:t>Druh materiálu: 	učební text, </a:t>
            </a:r>
          </a:p>
          <a:p>
            <a:r>
              <a:rPr lang="cs-CZ" sz="2400" dirty="0" smtClean="0"/>
              <a:t>			poznámky do sešitu </a:t>
            </a:r>
          </a:p>
          <a:p>
            <a:r>
              <a:rPr lang="cs-CZ" sz="2400" dirty="0" smtClean="0"/>
              <a:t>			a doplňování - práce s učebnicí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		křížovka</a:t>
            </a:r>
          </a:p>
          <a:p>
            <a:r>
              <a:rPr lang="cs-CZ" sz="2400" dirty="0" smtClean="0"/>
              <a:t>Obsah učiva:		Ústecký </a:t>
            </a:r>
            <a:r>
              <a:rPr lang="cs-CZ" sz="2400" dirty="0"/>
              <a:t>kraj</a:t>
            </a:r>
          </a:p>
          <a:p>
            <a:endParaRPr lang="cs-CZ" dirty="0" smtClean="0"/>
          </a:p>
          <a:p>
            <a:r>
              <a:rPr lang="cs-CZ" dirty="0" smtClean="0"/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9197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5400" b="1" dirty="0" smtClean="0"/>
              <a:t>Ústecký kraj</a:t>
            </a:r>
            <a:endParaRPr lang="cs-CZ" sz="5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700808"/>
            <a:ext cx="7704856" cy="467820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Krajské město:	Ústí nad Labem    94 000 obyvatel</a:t>
            </a:r>
          </a:p>
          <a:p>
            <a:r>
              <a:rPr lang="cs-CZ" sz="2000" b="1" dirty="0" smtClean="0"/>
              <a:t>Povrch:		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Krušné hory</a:t>
            </a:r>
          </a:p>
          <a:p>
            <a:r>
              <a:rPr lang="cs-CZ" sz="2000" b="1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	Podkrušnohorské pánve</a:t>
            </a:r>
          </a:p>
          <a:p>
            <a:r>
              <a:rPr lang="cs-CZ" sz="2000" b="1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	České středohoří  -  Milešovka   837 m n.m.</a:t>
            </a:r>
          </a:p>
          <a:p>
            <a:r>
              <a:rPr lang="cs-CZ" sz="2000" b="1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	Říp		-  památná hora u Roudnice  </a:t>
            </a:r>
            <a:r>
              <a:rPr lang="cs-CZ" sz="2000" b="1" dirty="0" err="1" smtClean="0">
                <a:solidFill>
                  <a:schemeClr val="accent6">
                    <a:lumMod val="75000"/>
                  </a:schemeClr>
                </a:solidFill>
              </a:rPr>
              <a:t>n.L.</a:t>
            </a:r>
            <a:endParaRPr lang="cs-CZ" sz="2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2000" b="1" dirty="0" smtClean="0"/>
              <a:t>Řeky:		</a:t>
            </a:r>
            <a:r>
              <a:rPr lang="cs-CZ" sz="2000" b="1" dirty="0" smtClean="0">
                <a:solidFill>
                  <a:srgbClr val="00B0F0"/>
                </a:solidFill>
              </a:rPr>
              <a:t>Labe</a:t>
            </a:r>
          </a:p>
          <a:p>
            <a:r>
              <a:rPr lang="cs-CZ" sz="2000" b="1" dirty="0">
                <a:solidFill>
                  <a:srgbClr val="00B0F0"/>
                </a:solidFill>
              </a:rPr>
              <a:t>	</a:t>
            </a:r>
            <a:r>
              <a:rPr lang="cs-CZ" sz="2000" b="1" dirty="0" smtClean="0">
                <a:solidFill>
                  <a:srgbClr val="00B0F0"/>
                </a:solidFill>
              </a:rPr>
              <a:t>	Ohře		- soutok s Labem </a:t>
            </a:r>
            <a:r>
              <a:rPr lang="cs-CZ" sz="2000" b="1" dirty="0">
                <a:solidFill>
                  <a:srgbClr val="00B0F0"/>
                </a:solidFill>
              </a:rPr>
              <a:t> </a:t>
            </a:r>
            <a:r>
              <a:rPr lang="cs-CZ" sz="2000" b="1" dirty="0" smtClean="0">
                <a:solidFill>
                  <a:srgbClr val="00B0F0"/>
                </a:solidFill>
              </a:rPr>
              <a:t>v Litoměřicích</a:t>
            </a:r>
          </a:p>
          <a:p>
            <a:r>
              <a:rPr lang="cs-CZ" sz="2000" b="1" dirty="0" smtClean="0">
                <a:solidFill>
                  <a:srgbClr val="00B0F0"/>
                </a:solidFill>
              </a:rPr>
              <a:t>		Nížina při řekách 	- „Zahrada Čech“ , pěstování </a:t>
            </a:r>
            <a:r>
              <a:rPr lang="cs-CZ" sz="2000" b="1" dirty="0" smtClean="0"/>
              <a:t>ovoce</a:t>
            </a:r>
          </a:p>
          <a:p>
            <a:r>
              <a:rPr lang="cs-CZ" sz="2000" b="1" dirty="0" smtClean="0"/>
              <a:t>Města a oblasti:	</a:t>
            </a:r>
            <a:r>
              <a:rPr lang="cs-CZ" sz="2000" b="1" dirty="0" smtClean="0">
                <a:solidFill>
                  <a:srgbClr val="00B050"/>
                </a:solidFill>
              </a:rPr>
              <a:t>Podkrušnohoří     -  Most, Chomutov </a:t>
            </a:r>
            <a:r>
              <a:rPr lang="cs-CZ" sz="1600" b="1" dirty="0" smtClean="0">
                <a:solidFill>
                  <a:srgbClr val="00B050"/>
                </a:solidFill>
              </a:rPr>
              <a:t>– těžba hnědého </a:t>
            </a:r>
            <a:r>
              <a:rPr lang="cs-CZ" sz="1600" b="1" dirty="0" smtClean="0"/>
              <a:t>uhlí</a:t>
            </a:r>
          </a:p>
          <a:p>
            <a:r>
              <a:rPr lang="cs-CZ" sz="2000" b="1" dirty="0">
                <a:solidFill>
                  <a:srgbClr val="00B050"/>
                </a:solidFill>
              </a:rPr>
              <a:t>	</a:t>
            </a:r>
            <a:r>
              <a:rPr lang="cs-CZ" sz="2000" b="1" dirty="0" smtClean="0">
                <a:solidFill>
                  <a:srgbClr val="00B050"/>
                </a:solidFill>
              </a:rPr>
              <a:t>	Litvínov		-  </a:t>
            </a:r>
            <a:r>
              <a:rPr lang="cs-CZ" b="1" dirty="0" smtClean="0">
                <a:solidFill>
                  <a:srgbClr val="00B050"/>
                </a:solidFill>
              </a:rPr>
              <a:t>zpracování </a:t>
            </a:r>
            <a:r>
              <a:rPr lang="cs-CZ" b="1" dirty="0" smtClean="0"/>
              <a:t>ropy</a:t>
            </a:r>
          </a:p>
          <a:p>
            <a:r>
              <a:rPr lang="cs-CZ" sz="2000" b="1" dirty="0" smtClean="0">
                <a:solidFill>
                  <a:srgbClr val="00B050"/>
                </a:solidFill>
              </a:rPr>
              <a:t>		Louny a Žatec	-   oblast pěstování </a:t>
            </a:r>
            <a:r>
              <a:rPr lang="cs-CZ" sz="2000" b="1" dirty="0" smtClean="0"/>
              <a:t>chmele</a:t>
            </a:r>
            <a:r>
              <a:rPr lang="cs-CZ" sz="2000" b="1" dirty="0" smtClean="0">
                <a:solidFill>
                  <a:srgbClr val="00B050"/>
                </a:solidFill>
              </a:rPr>
              <a:t>  </a:t>
            </a:r>
          </a:p>
          <a:p>
            <a:r>
              <a:rPr lang="cs-CZ" sz="2000" b="1" dirty="0" smtClean="0">
                <a:solidFill>
                  <a:srgbClr val="00B050"/>
                </a:solidFill>
              </a:rPr>
              <a:t>                                Teplice		-  výroba plochého </a:t>
            </a:r>
            <a:r>
              <a:rPr lang="cs-CZ" sz="2000" b="1" dirty="0" smtClean="0"/>
              <a:t>skla</a:t>
            </a:r>
            <a:r>
              <a:rPr lang="cs-CZ" sz="2000" b="1" dirty="0" smtClean="0">
                <a:solidFill>
                  <a:srgbClr val="00B050"/>
                </a:solidFill>
              </a:rPr>
              <a:t> do oken</a:t>
            </a:r>
          </a:p>
          <a:p>
            <a:r>
              <a:rPr lang="cs-CZ" sz="2000" b="1" dirty="0">
                <a:solidFill>
                  <a:srgbClr val="00B050"/>
                </a:solidFill>
              </a:rPr>
              <a:t>	</a:t>
            </a:r>
            <a:r>
              <a:rPr lang="cs-CZ" sz="2000" b="1" dirty="0" smtClean="0">
                <a:solidFill>
                  <a:srgbClr val="00B050"/>
                </a:solidFill>
              </a:rPr>
              <a:t>			-  </a:t>
            </a:r>
            <a:r>
              <a:rPr lang="cs-CZ" sz="2000" b="1" dirty="0" smtClean="0"/>
              <a:t>lázně</a:t>
            </a:r>
            <a:r>
              <a:rPr lang="cs-CZ" sz="2000" b="1" dirty="0" smtClean="0">
                <a:solidFill>
                  <a:srgbClr val="00B050"/>
                </a:solidFill>
              </a:rPr>
              <a:t> pro děti – pohybové ústrojí</a:t>
            </a:r>
          </a:p>
          <a:p>
            <a:r>
              <a:rPr lang="cs-CZ" sz="2000" b="1" dirty="0" smtClean="0">
                <a:solidFill>
                  <a:srgbClr val="00B050"/>
                </a:solidFill>
              </a:rPr>
              <a:t> </a:t>
            </a:r>
          </a:p>
          <a:p>
            <a:r>
              <a:rPr lang="cs-CZ" dirty="0"/>
              <a:t>	</a:t>
            </a:r>
            <a:r>
              <a:rPr lang="cs-CZ" dirty="0" smtClean="0"/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3250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chemeClr val="accent3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5400" b="1" dirty="0" smtClean="0">
                <a:solidFill>
                  <a:srgbClr val="FFFF00"/>
                </a:solidFill>
              </a:rPr>
              <a:t>Opakování…..</a:t>
            </a:r>
            <a:endParaRPr lang="cs-CZ" sz="5400" b="1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1043444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 chybějící slova ve větách podle učebnice nebo zpaměti: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782108"/>
            <a:ext cx="8712968" cy="40934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Na obou březích ………………… se  rozkládá ………………………………………………. .</a:t>
            </a:r>
          </a:p>
          <a:p>
            <a:r>
              <a:rPr lang="cs-CZ" sz="2000" b="1" dirty="0" smtClean="0"/>
              <a:t>………………………………………dosahuje výšky 837 m n.m.</a:t>
            </a:r>
          </a:p>
          <a:p>
            <a:r>
              <a:rPr lang="cs-CZ" sz="2000" b="1" dirty="0" smtClean="0"/>
              <a:t>Nedaleko Roudnice ………………………..se  vypíná …………….........hora………….. .</a:t>
            </a:r>
          </a:p>
          <a:p>
            <a:r>
              <a:rPr lang="cs-CZ" sz="2000" b="1" dirty="0" smtClean="0"/>
              <a:t>Úrodné oblasti  při březích …………………..a  …………………se říká </a:t>
            </a:r>
            <a:r>
              <a:rPr lang="cs-CZ" sz="2000" b="1" dirty="0" smtClean="0"/>
              <a:t>…………………………  </a:t>
            </a:r>
            <a:r>
              <a:rPr lang="cs-CZ" sz="2000" b="1" dirty="0" smtClean="0"/>
              <a:t>.</a:t>
            </a:r>
          </a:p>
          <a:p>
            <a:r>
              <a:rPr lang="cs-CZ" sz="2000" b="1" dirty="0" smtClean="0"/>
              <a:t>…………………elektrárny v P…………………….vyrábějí ……………………….energie v ČR.</a:t>
            </a:r>
          </a:p>
          <a:p>
            <a:r>
              <a:rPr lang="cs-CZ" sz="2000" b="1" dirty="0" smtClean="0"/>
              <a:t>V Děčíně je ……………… na řece ………………...... .</a:t>
            </a:r>
          </a:p>
          <a:p>
            <a:r>
              <a:rPr lang="cs-CZ" sz="2000" b="1" dirty="0" err="1" smtClean="0"/>
              <a:t>Pravčická</a:t>
            </a:r>
            <a:r>
              <a:rPr lang="cs-CZ" sz="2000" b="1" dirty="0" smtClean="0"/>
              <a:t> brána se nachází v Národním parku …………………………....................... .</a:t>
            </a:r>
          </a:p>
          <a:p>
            <a:r>
              <a:rPr lang="cs-CZ" sz="2000" b="1" dirty="0" err="1" smtClean="0"/>
              <a:t>Pravčická</a:t>
            </a:r>
            <a:r>
              <a:rPr lang="cs-CZ" sz="2000" b="1" dirty="0" smtClean="0"/>
              <a:t> brána jsou útvary z p……………………………. .</a:t>
            </a:r>
          </a:p>
          <a:p>
            <a:r>
              <a:rPr lang="cs-CZ" sz="2000" b="1" dirty="0" smtClean="0"/>
              <a:t>V ………………………………………….opouští Labe naši republiku.</a:t>
            </a:r>
          </a:p>
          <a:p>
            <a:r>
              <a:rPr lang="cs-CZ" sz="2000" b="1" dirty="0" smtClean="0"/>
              <a:t>Ropa se zpracovává v  L…………………………………… .</a:t>
            </a:r>
          </a:p>
          <a:p>
            <a:r>
              <a:rPr lang="cs-CZ" sz="2000" b="1" dirty="0" smtClean="0"/>
              <a:t>Na Lounsku a Ž…………………….. se pěstuje ……………………………………….. .</a:t>
            </a:r>
          </a:p>
          <a:p>
            <a:r>
              <a:rPr lang="cs-CZ" sz="2000" b="1" dirty="0" smtClean="0"/>
              <a:t>Sklo do   oken se vyrábí v ………………………………………….. .</a:t>
            </a:r>
          </a:p>
          <a:p>
            <a:r>
              <a:rPr lang="cs-CZ" sz="2000" b="1" dirty="0" smtClean="0"/>
              <a:t>Jsou tam také lázně na </a:t>
            </a:r>
            <a:r>
              <a:rPr lang="cs-CZ" sz="2000" b="1" dirty="0" smtClean="0"/>
              <a:t>léčbu ……………………………………… </a:t>
            </a:r>
            <a:r>
              <a:rPr lang="cs-CZ" sz="2000" b="1" dirty="0" smtClean="0"/>
              <a:t>ústrojí.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649143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chemeClr val="accent3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5400" b="1" dirty="0" smtClean="0">
                <a:solidFill>
                  <a:srgbClr val="FFFF00"/>
                </a:solidFill>
              </a:rPr>
              <a:t>Správně:</a:t>
            </a:r>
            <a:endParaRPr lang="cs-CZ" sz="5400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1782108"/>
            <a:ext cx="8712968" cy="40934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Na obou březích </a:t>
            </a:r>
            <a:r>
              <a:rPr lang="cs-CZ" sz="2000" b="1" dirty="0" smtClean="0"/>
              <a:t> </a:t>
            </a:r>
            <a:r>
              <a:rPr lang="cs-CZ" sz="2000" b="1" dirty="0" smtClean="0">
                <a:solidFill>
                  <a:srgbClr val="FF0000"/>
                </a:solidFill>
              </a:rPr>
              <a:t>LABE</a:t>
            </a:r>
            <a:r>
              <a:rPr lang="cs-CZ" sz="2000" b="1" dirty="0" smtClean="0"/>
              <a:t> </a:t>
            </a:r>
            <a:r>
              <a:rPr lang="cs-CZ" sz="2000" b="1" dirty="0" smtClean="0"/>
              <a:t>se  rozkládá </a:t>
            </a:r>
            <a:r>
              <a:rPr lang="cs-CZ" sz="2000" b="1" dirty="0" smtClean="0">
                <a:solidFill>
                  <a:srgbClr val="FF0000"/>
                </a:solidFill>
              </a:rPr>
              <a:t>ČESKÉ  STŘEDOHOŘÍ </a:t>
            </a:r>
            <a:r>
              <a:rPr lang="cs-CZ" sz="2000" b="1" dirty="0" smtClean="0"/>
              <a:t>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MILEŠOVKA</a:t>
            </a:r>
            <a:r>
              <a:rPr lang="cs-CZ" sz="2000" b="1" dirty="0" smtClean="0"/>
              <a:t>  dosahuje </a:t>
            </a:r>
            <a:r>
              <a:rPr lang="cs-CZ" sz="2000" b="1" dirty="0" smtClean="0"/>
              <a:t>výšky 837 m n.m.</a:t>
            </a:r>
          </a:p>
          <a:p>
            <a:r>
              <a:rPr lang="cs-CZ" sz="2000" b="1" dirty="0" smtClean="0"/>
              <a:t>Nedaleko Roudnice </a:t>
            </a:r>
            <a:r>
              <a:rPr lang="cs-CZ" sz="2000" b="1" dirty="0" smtClean="0"/>
              <a:t>NAD LABEM se  </a:t>
            </a:r>
            <a:r>
              <a:rPr lang="cs-CZ" sz="2000" b="1" dirty="0" smtClean="0"/>
              <a:t>vypíná </a:t>
            </a:r>
            <a:r>
              <a:rPr lang="cs-CZ" sz="2000" b="1" dirty="0" smtClean="0">
                <a:solidFill>
                  <a:srgbClr val="FF0000"/>
                </a:solidFill>
              </a:rPr>
              <a:t>PAMÁTNÁ</a:t>
            </a:r>
            <a:r>
              <a:rPr lang="cs-CZ" sz="2000" b="1" dirty="0" smtClean="0"/>
              <a:t> hora </a:t>
            </a:r>
            <a:r>
              <a:rPr lang="cs-CZ" sz="2000" b="1" dirty="0" smtClean="0">
                <a:solidFill>
                  <a:srgbClr val="FF0000"/>
                </a:solidFill>
              </a:rPr>
              <a:t>ŘÍP</a:t>
            </a:r>
            <a:r>
              <a:rPr lang="cs-CZ" sz="2000" b="1" dirty="0" smtClean="0"/>
              <a:t> </a:t>
            </a:r>
            <a:r>
              <a:rPr lang="cs-CZ" sz="2000" b="1" dirty="0" smtClean="0"/>
              <a:t>.</a:t>
            </a:r>
          </a:p>
          <a:p>
            <a:r>
              <a:rPr lang="cs-CZ" sz="2000" b="1" dirty="0" smtClean="0"/>
              <a:t>Úrodné oblasti  při březích </a:t>
            </a:r>
            <a:r>
              <a:rPr lang="cs-CZ" sz="2000" b="1" dirty="0" smtClean="0">
                <a:solidFill>
                  <a:srgbClr val="FF0000"/>
                </a:solidFill>
              </a:rPr>
              <a:t>LABE</a:t>
            </a:r>
            <a:r>
              <a:rPr lang="cs-CZ" sz="2000" b="1" dirty="0" smtClean="0"/>
              <a:t> a  </a:t>
            </a:r>
            <a:r>
              <a:rPr lang="cs-CZ" sz="2000" b="1" dirty="0" smtClean="0">
                <a:solidFill>
                  <a:srgbClr val="FF0000"/>
                </a:solidFill>
              </a:rPr>
              <a:t>VLTAVY</a:t>
            </a:r>
            <a:r>
              <a:rPr lang="cs-CZ" sz="2000" b="1" dirty="0" smtClean="0"/>
              <a:t> se </a:t>
            </a:r>
            <a:r>
              <a:rPr lang="cs-CZ" sz="2000" b="1" dirty="0" smtClean="0"/>
              <a:t>říká </a:t>
            </a:r>
            <a:r>
              <a:rPr lang="cs-CZ" sz="2000" b="1" dirty="0" smtClean="0">
                <a:solidFill>
                  <a:srgbClr val="FF0000"/>
                </a:solidFill>
              </a:rPr>
              <a:t>ZAHRADA ČECH </a:t>
            </a:r>
            <a:r>
              <a:rPr lang="cs-CZ" sz="2000" b="1" dirty="0" smtClean="0"/>
              <a:t>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TEPELNÉ</a:t>
            </a:r>
            <a:r>
              <a:rPr lang="cs-CZ" sz="2000" b="1" dirty="0" smtClean="0"/>
              <a:t> elektrárny </a:t>
            </a:r>
            <a:r>
              <a:rPr lang="cs-CZ" sz="2000" b="1" dirty="0" smtClean="0"/>
              <a:t>v </a:t>
            </a:r>
            <a:r>
              <a:rPr lang="cs-CZ" sz="2000" b="1" dirty="0" smtClean="0">
                <a:solidFill>
                  <a:srgbClr val="FF0000"/>
                </a:solidFill>
              </a:rPr>
              <a:t>PODKRUŠNOHOŘÍ</a:t>
            </a:r>
            <a:r>
              <a:rPr lang="cs-CZ" sz="2000" b="1" dirty="0" smtClean="0"/>
              <a:t> vyrábějí </a:t>
            </a:r>
            <a:r>
              <a:rPr lang="cs-CZ" sz="2000" b="1" dirty="0" smtClean="0">
                <a:solidFill>
                  <a:srgbClr val="FF0000"/>
                </a:solidFill>
              </a:rPr>
              <a:t>POLOVINU</a:t>
            </a:r>
            <a:r>
              <a:rPr lang="cs-CZ" sz="2000" b="1" dirty="0" smtClean="0"/>
              <a:t> energie </a:t>
            </a:r>
            <a:r>
              <a:rPr lang="cs-CZ" sz="2000" b="1" dirty="0" smtClean="0"/>
              <a:t>v ČR.</a:t>
            </a:r>
          </a:p>
          <a:p>
            <a:r>
              <a:rPr lang="cs-CZ" sz="2000" b="1" dirty="0" smtClean="0"/>
              <a:t>V Děčíně je </a:t>
            </a:r>
            <a:r>
              <a:rPr lang="cs-CZ" sz="2000" b="1" dirty="0" smtClean="0">
                <a:solidFill>
                  <a:srgbClr val="FF0000"/>
                </a:solidFill>
              </a:rPr>
              <a:t>PŘÍSTAV</a:t>
            </a:r>
            <a:r>
              <a:rPr lang="cs-CZ" sz="2000" b="1" dirty="0" smtClean="0"/>
              <a:t> </a:t>
            </a:r>
            <a:r>
              <a:rPr lang="cs-CZ" sz="2000" b="1" dirty="0" smtClean="0"/>
              <a:t>na řece </a:t>
            </a:r>
            <a:r>
              <a:rPr lang="cs-CZ" sz="2000" b="1" dirty="0" smtClean="0">
                <a:solidFill>
                  <a:srgbClr val="FF0000"/>
                </a:solidFill>
              </a:rPr>
              <a:t>LABI</a:t>
            </a:r>
            <a:r>
              <a:rPr lang="cs-CZ" sz="2000" b="1" dirty="0" smtClean="0"/>
              <a:t> </a:t>
            </a:r>
            <a:r>
              <a:rPr lang="cs-CZ" sz="2000" b="1" dirty="0" smtClean="0"/>
              <a:t>.</a:t>
            </a:r>
          </a:p>
          <a:p>
            <a:r>
              <a:rPr lang="cs-CZ" sz="2000" b="1" dirty="0" err="1" smtClean="0"/>
              <a:t>Pravčická</a:t>
            </a:r>
            <a:r>
              <a:rPr lang="cs-CZ" sz="2000" b="1" dirty="0" smtClean="0"/>
              <a:t> brána se nachází v Národním parku </a:t>
            </a:r>
            <a:r>
              <a:rPr lang="cs-CZ" sz="2000" b="1" dirty="0" smtClean="0">
                <a:solidFill>
                  <a:srgbClr val="FF0000"/>
                </a:solidFill>
              </a:rPr>
              <a:t>ČESKÉ  ŠVÝCARSKO </a:t>
            </a:r>
            <a:r>
              <a:rPr lang="cs-CZ" sz="2000" b="1" dirty="0" smtClean="0"/>
              <a:t>.</a:t>
            </a:r>
          </a:p>
          <a:p>
            <a:r>
              <a:rPr lang="cs-CZ" sz="2000" b="1" dirty="0" err="1" smtClean="0"/>
              <a:t>Pravčická</a:t>
            </a:r>
            <a:r>
              <a:rPr lang="cs-CZ" sz="2000" b="1" dirty="0" smtClean="0"/>
              <a:t> brána jsou útvary z </a:t>
            </a:r>
            <a:r>
              <a:rPr lang="cs-CZ" sz="2000" b="1" dirty="0" smtClean="0">
                <a:solidFill>
                  <a:srgbClr val="FF0000"/>
                </a:solidFill>
              </a:rPr>
              <a:t>PÍSKOVCE</a:t>
            </a:r>
            <a:r>
              <a:rPr lang="cs-CZ" sz="2000" b="1" dirty="0" smtClean="0"/>
              <a:t> </a:t>
            </a:r>
            <a:r>
              <a:rPr lang="cs-CZ" sz="2000" b="1" dirty="0" smtClean="0"/>
              <a:t>.</a:t>
            </a:r>
          </a:p>
          <a:p>
            <a:r>
              <a:rPr lang="cs-CZ" sz="2000" b="1" dirty="0" smtClean="0"/>
              <a:t>V </a:t>
            </a:r>
            <a:r>
              <a:rPr lang="cs-CZ" sz="2000" b="1" dirty="0" smtClean="0">
                <a:solidFill>
                  <a:srgbClr val="FF0000"/>
                </a:solidFill>
              </a:rPr>
              <a:t>HŘENSKU</a:t>
            </a:r>
            <a:r>
              <a:rPr lang="cs-CZ" sz="2000" b="1" dirty="0" smtClean="0"/>
              <a:t>  opouští </a:t>
            </a:r>
            <a:r>
              <a:rPr lang="cs-CZ" sz="2000" b="1" dirty="0" smtClean="0"/>
              <a:t>Labe naši republiku.</a:t>
            </a:r>
          </a:p>
          <a:p>
            <a:r>
              <a:rPr lang="cs-CZ" sz="2000" b="1" dirty="0" smtClean="0"/>
              <a:t>Ropa se zpracovává v  </a:t>
            </a:r>
            <a:r>
              <a:rPr lang="cs-CZ" sz="2000" b="1" dirty="0" smtClean="0">
                <a:solidFill>
                  <a:srgbClr val="FF0000"/>
                </a:solidFill>
              </a:rPr>
              <a:t>LITVÍNOVĚ</a:t>
            </a:r>
            <a:r>
              <a:rPr lang="cs-CZ" sz="2000" b="1" dirty="0" smtClean="0"/>
              <a:t> </a:t>
            </a:r>
            <a:r>
              <a:rPr lang="cs-CZ" sz="2000" b="1" dirty="0" smtClean="0"/>
              <a:t>.</a:t>
            </a:r>
          </a:p>
          <a:p>
            <a:r>
              <a:rPr lang="cs-CZ" sz="2000" b="1" dirty="0" smtClean="0"/>
              <a:t>Na Lounsku a </a:t>
            </a:r>
            <a:r>
              <a:rPr lang="cs-CZ" sz="2000" b="1" dirty="0" smtClean="0">
                <a:solidFill>
                  <a:srgbClr val="FF0000"/>
                </a:solidFill>
              </a:rPr>
              <a:t>ŽATECKU </a:t>
            </a:r>
            <a:r>
              <a:rPr lang="cs-CZ" sz="2000" b="1" dirty="0" smtClean="0"/>
              <a:t> </a:t>
            </a:r>
            <a:r>
              <a:rPr lang="cs-CZ" sz="2000" b="1" dirty="0" smtClean="0"/>
              <a:t>se pěstuje </a:t>
            </a:r>
            <a:r>
              <a:rPr lang="cs-CZ" sz="2000" b="1" dirty="0" smtClean="0">
                <a:solidFill>
                  <a:srgbClr val="FF0000"/>
                </a:solidFill>
              </a:rPr>
              <a:t>CHMEL</a:t>
            </a:r>
            <a:r>
              <a:rPr lang="cs-CZ" sz="2000" b="1" dirty="0" smtClean="0"/>
              <a:t> </a:t>
            </a:r>
            <a:r>
              <a:rPr lang="cs-CZ" sz="2000" b="1" dirty="0" smtClean="0"/>
              <a:t>.</a:t>
            </a:r>
          </a:p>
          <a:p>
            <a:r>
              <a:rPr lang="cs-CZ" sz="2000" b="1" dirty="0" smtClean="0"/>
              <a:t>Sklo do   oken se vyrábí v </a:t>
            </a:r>
            <a:r>
              <a:rPr lang="cs-CZ" sz="2000" b="1" dirty="0" smtClean="0">
                <a:solidFill>
                  <a:srgbClr val="FF0000"/>
                </a:solidFill>
              </a:rPr>
              <a:t>TEPLICÍCH</a:t>
            </a:r>
            <a:r>
              <a:rPr lang="cs-CZ" sz="2000" b="1" dirty="0" smtClean="0"/>
              <a:t>.</a:t>
            </a:r>
            <a:endParaRPr lang="cs-CZ" sz="2000" b="1" dirty="0" smtClean="0"/>
          </a:p>
          <a:p>
            <a:r>
              <a:rPr lang="cs-CZ" sz="2000" b="1" dirty="0" smtClean="0"/>
              <a:t>Jsou tam také lázně na </a:t>
            </a:r>
            <a:r>
              <a:rPr lang="cs-CZ" sz="2000" b="1" dirty="0" smtClean="0"/>
              <a:t>léčbu </a:t>
            </a:r>
            <a:r>
              <a:rPr lang="cs-CZ" sz="2000" b="1" dirty="0" smtClean="0">
                <a:solidFill>
                  <a:srgbClr val="FF0000"/>
                </a:solidFill>
              </a:rPr>
              <a:t>POHYBOVÉHO</a:t>
            </a:r>
            <a:r>
              <a:rPr lang="cs-CZ" sz="2000" b="1" dirty="0" smtClean="0"/>
              <a:t>  </a:t>
            </a:r>
            <a:r>
              <a:rPr lang="cs-CZ" sz="2000" b="1" dirty="0" smtClean="0"/>
              <a:t>ústrojí.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71448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818656" cy="1138138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cs-CZ" dirty="0" smtClean="0"/>
              <a:t>tajenka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2492896"/>
            <a:ext cx="6696744" cy="175432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Název hradu </a:t>
            </a:r>
            <a:r>
              <a:rPr lang="cs-CZ" sz="3600" b="1" dirty="0" smtClean="0"/>
              <a:t>, </a:t>
            </a:r>
          </a:p>
          <a:p>
            <a:pPr algn="ctr"/>
            <a:r>
              <a:rPr lang="cs-CZ" sz="3600" b="1" dirty="0" smtClean="0"/>
              <a:t>který je dominantou </a:t>
            </a:r>
          </a:p>
          <a:p>
            <a:pPr algn="ctr"/>
            <a:r>
              <a:rPr lang="cs-CZ" sz="3600" b="1" dirty="0" smtClean="0"/>
              <a:t> </a:t>
            </a:r>
            <a:r>
              <a:rPr lang="cs-CZ" sz="3600" b="1" dirty="0" smtClean="0"/>
              <a:t>Ústí nad Labem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89638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2232248" cy="706090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Vyluštěte</a:t>
            </a:r>
            <a:br>
              <a:rPr lang="cs-CZ" b="1" dirty="0" smtClean="0"/>
            </a:b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6734931"/>
              </p:ext>
            </p:extLst>
          </p:nvPr>
        </p:nvGraphicFramePr>
        <p:xfrm>
          <a:off x="3707904" y="1268760"/>
          <a:ext cx="4104457" cy="490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6351"/>
                <a:gridCol w="586351"/>
                <a:gridCol w="586351"/>
                <a:gridCol w="586351"/>
                <a:gridCol w="586351"/>
                <a:gridCol w="586351"/>
                <a:gridCol w="586351"/>
              </a:tblGrid>
              <a:tr h="608036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Ř</a:t>
                      </a: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*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Ů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595679" y="1484783"/>
            <a:ext cx="1865439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HRACÍ TIKET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88239" y="2102222"/>
            <a:ext cx="2304255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TEN UPROSTŘED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59441" y="2836847"/>
            <a:ext cx="1558935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MALÝ KEŘ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42515" y="3501007"/>
            <a:ext cx="2018603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</a:t>
            </a:r>
            <a:r>
              <a:rPr lang="cs-CZ" sz="2400" b="1" dirty="0" smtClean="0"/>
              <a:t>MALÁ KOLA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44409" y="4855386"/>
            <a:ext cx="1841446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       </a:t>
            </a:r>
            <a:r>
              <a:rPr lang="cs-CZ" sz="2400" b="1" dirty="0" smtClean="0"/>
              <a:t>BATOH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9" y="4133199"/>
            <a:ext cx="2834808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OTEVÍRAL  OŘECHY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27584" y="5721499"/>
            <a:ext cx="2690792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PATŘÍCÍ DAVIDOVI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89796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6660" y="332656"/>
            <a:ext cx="2232248" cy="864096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SPRÁVNĚ: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1575061"/>
              </p:ext>
            </p:extLst>
          </p:nvPr>
        </p:nvGraphicFramePr>
        <p:xfrm>
          <a:off x="3707904" y="1268760"/>
          <a:ext cx="4104457" cy="490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6351"/>
                <a:gridCol w="586351"/>
                <a:gridCol w="586351"/>
                <a:gridCol w="586351"/>
                <a:gridCol w="586351"/>
                <a:gridCol w="586351"/>
                <a:gridCol w="586351"/>
              </a:tblGrid>
              <a:tr h="608036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FF0000"/>
                          </a:solidFill>
                        </a:rPr>
                        <a:t>S</a:t>
                      </a:r>
                      <a:endParaRPr lang="cs-CZ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Á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Ř</a:t>
                      </a: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rgbClr val="FF0000"/>
                          </a:solidFill>
                        </a:rPr>
                        <a:t>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Č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Č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*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78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cs-CZ" sz="40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</a:rPr>
                        <a:t>Ů</a:t>
                      </a:r>
                      <a:endParaRPr lang="cs-CZ" sz="4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cs-CZ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595679" y="1484783"/>
            <a:ext cx="1865439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HRACÍ TIKET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88239" y="2102222"/>
            <a:ext cx="2304255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TEN UPROSTŘED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59441" y="2836847"/>
            <a:ext cx="1558935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MALÝ KEŘ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42515" y="3501007"/>
            <a:ext cx="2018603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</a:t>
            </a:r>
            <a:r>
              <a:rPr lang="cs-CZ" sz="2400" b="1" dirty="0" smtClean="0"/>
              <a:t>MALÁ KOLA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44409" y="4855386"/>
            <a:ext cx="1841446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       </a:t>
            </a:r>
            <a:r>
              <a:rPr lang="cs-CZ" sz="2400" b="1" dirty="0" smtClean="0"/>
              <a:t>BATOH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9" y="4133199"/>
            <a:ext cx="2834808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OTEVÍRAL  OŘECHY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27584" y="5721499"/>
            <a:ext cx="2690792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PATŘÍCÍ DAVIDOVI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85953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69269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Použité zdroje:</a:t>
            </a:r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164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407</Words>
  <Application>Microsoft Office PowerPoint</Application>
  <PresentationFormat>Předvádění na obrazovce (4:3)</PresentationFormat>
  <Paragraphs>150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Ústecký kraj</vt:lpstr>
      <vt:lpstr>Opakování…..</vt:lpstr>
      <vt:lpstr>Správně:</vt:lpstr>
      <vt:lpstr>tajenka</vt:lpstr>
      <vt:lpstr> Vyluštěte </vt:lpstr>
      <vt:lpstr>SPRÁVNĚ: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reditelka</dc:creator>
  <cp:lastModifiedBy>reditelka</cp:lastModifiedBy>
  <cp:revision>11</cp:revision>
  <dcterms:created xsi:type="dcterms:W3CDTF">2012-11-28T13:06:32Z</dcterms:created>
  <dcterms:modified xsi:type="dcterms:W3CDTF">2012-11-28T14:06:59Z</dcterms:modified>
</cp:coreProperties>
</file>