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3016"/>
        <p:guide pos="232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2450" y="2974705"/>
            <a:ext cx="6261100" cy="20525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5426288"/>
            <a:ext cx="5156200" cy="244714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863" y="6153339"/>
            <a:ext cx="6261100" cy="190186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863" y="4058633"/>
            <a:ext cx="6261100" cy="209470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8300" y="2234355"/>
            <a:ext cx="3253317" cy="631958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44383" y="2234355"/>
            <a:ext cx="3253317" cy="631958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300" y="2143474"/>
            <a:ext cx="3254596" cy="8932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300" y="3036771"/>
            <a:ext cx="3254596" cy="551716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41827" y="2143474"/>
            <a:ext cx="3255874" cy="8932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741827" y="3036771"/>
            <a:ext cx="3255874" cy="551716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301" y="381259"/>
            <a:ext cx="2423363" cy="162256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9901" y="381259"/>
            <a:ext cx="4117799" cy="817268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68301" y="2003825"/>
            <a:ext cx="2423363" cy="655011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788" y="6703060"/>
            <a:ext cx="4419600" cy="79133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443788" y="855615"/>
            <a:ext cx="4419600" cy="574548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788" y="7494394"/>
            <a:ext cx="4419600" cy="112382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40350" y="536423"/>
            <a:ext cx="1657350" cy="114067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8300" y="536423"/>
            <a:ext cx="4849283" cy="1140672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8300" y="383477"/>
            <a:ext cx="6629400" cy="15959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300" y="2234355"/>
            <a:ext cx="6629400" cy="63195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8300" y="8875350"/>
            <a:ext cx="1718733" cy="5098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16717" y="8875350"/>
            <a:ext cx="2332567" cy="5098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78967" y="8875350"/>
            <a:ext cx="1718733" cy="5098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Box 2"/>
          <p:cNvSpPr txBox="1"/>
          <p:nvPr/>
        </p:nvSpPr>
        <p:spPr>
          <a:xfrm>
            <a:off x="482600" y="4953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Název školy: Základní škola Brandýs nad Labem</a:t>
            </a:r>
          </a:p>
          <a:p>
            <a:pPr>
              <a:lnSpc>
                <a:spcPts val="368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600" y="9779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- Stará Boleslav, Školní 291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82600" y="14732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Autor: Mgr. Olga Slováková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82600" y="19431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Název materiálu: VY_32_INOVACE_04_Chování</a:t>
            </a:r>
          </a:p>
          <a:p>
            <a:pPr>
              <a:lnSpc>
                <a:spcPts val="380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82600" y="24384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při setkání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2600" y="29337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Výchova k občanství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22300" y="3924300"/>
            <a:ext cx="85217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888888"/>
                </a:solidFill>
                <a:latin typeface="Calibri"/>
                <a:cs typeface="Calibri"/>
              </a:rPr>
              <a:t>Číslo projektu: CZ.1.07/1.4.00/21.0979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2"/>
          <p:cNvSpPr txBox="1"/>
          <p:nvPr/>
        </p:nvSpPr>
        <p:spPr>
          <a:xfrm>
            <a:off x="3492500" y="495300"/>
            <a:ext cx="56515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ANOTACE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12900"/>
            <a:ext cx="8192564" cy="1500411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Materiál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pro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žáky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7.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ročníku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praktické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školy</a:t>
            </a:r>
            <a:r>
              <a:rPr lang="cs-CZ" sz="3204" dirty="0" smtClean="0">
                <a:solidFill>
                  <a:srgbClr val="000000"/>
                </a:solidFill>
                <a:latin typeface="Calibri"/>
                <a:cs typeface="Calibri"/>
              </a:rPr>
              <a:t> -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jak</a:t>
            </a:r>
            <a:r>
              <a:rPr lang="en-CA" sz="3206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dirty="0" smtClean="0">
                <a:solidFill>
                  <a:srgbClr val="000000"/>
                </a:solidFill>
                <a:latin typeface="Times New Roman"/>
              </a:rPr>
            </a:b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se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chovat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při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setkání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jak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pozdravit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a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nebýt</a:t>
            </a:r>
            <a:endParaRPr lang="en-CA" sz="3206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900"/>
              </a:lnSpc>
            </a:pPr>
            <a:endParaRPr lang="en-CA" sz="3206" dirty="0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89000" y="26162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nezdvořilý.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Box 2"/>
          <p:cNvSpPr txBox="1"/>
          <p:nvPr/>
        </p:nvSpPr>
        <p:spPr>
          <a:xfrm>
            <a:off x="1397000" y="495300"/>
            <a:ext cx="77470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Základní pravidlo při setkání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12900"/>
            <a:ext cx="85979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Pozdrav je nejjednodušší, nejelementárnější</a:t>
            </a:r>
            <a:r>
              <a:rPr lang="en-CA" sz="3206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smtClean="0">
                <a:solidFill>
                  <a:srgbClr val="000000"/>
                </a:solidFill>
                <a:latin typeface="Times New Roman"/>
              </a:rPr>
            </a:b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společenský kontakt, nejzákladnější projev</a:t>
            </a:r>
          </a:p>
          <a:p>
            <a:pPr>
              <a:lnSpc>
                <a:spcPts val="390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89000" y="26162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zdvořilosti.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46100" y="37846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14" b="1" smtClean="0">
                <a:solidFill>
                  <a:srgbClr val="000000"/>
                </a:solidFill>
                <a:latin typeface="Calibri Bold"/>
                <a:cs typeface="Calibri Bold"/>
              </a:rPr>
              <a:t> Pozdravit je slušnost, odpovědět povinnost.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2"/>
          <p:cNvSpPr txBox="1"/>
          <p:nvPr/>
        </p:nvSpPr>
        <p:spPr>
          <a:xfrm>
            <a:off x="1193800" y="228600"/>
            <a:ext cx="7950200" cy="736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CA" sz="3998" smtClean="0">
                <a:solidFill>
                  <a:srgbClr val="000000"/>
                </a:solidFill>
                <a:latin typeface="Calibri"/>
                <a:cs typeface="Calibri"/>
              </a:rPr>
              <a:t>Nepozdravit je v chování hrubým</a:t>
            </a:r>
          </a:p>
          <a:p>
            <a:pPr>
              <a:lnSpc>
                <a:spcPts val="4600"/>
              </a:lnSpc>
            </a:pPr>
            <a:endParaRPr lang="en-CA" sz="3998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40100" y="838200"/>
            <a:ext cx="5803900" cy="736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CA" sz="3995" smtClean="0">
                <a:solidFill>
                  <a:srgbClr val="000000"/>
                </a:solidFill>
                <a:latin typeface="Calibri"/>
                <a:cs typeface="Calibri"/>
              </a:rPr>
              <a:t>přestupkem</a:t>
            </a:r>
          </a:p>
          <a:p>
            <a:pPr>
              <a:lnSpc>
                <a:spcPts val="4600"/>
              </a:lnSpc>
            </a:pPr>
            <a:endParaRPr lang="en-CA" sz="3995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1612900"/>
            <a:ext cx="85979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nejdůležitější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u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dětí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je,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aby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uměly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pozdravit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a</a:t>
            </a:r>
            <a:r>
              <a:rPr lang="en-CA" sz="3206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dirty="0" smtClean="0">
                <a:solidFill>
                  <a:srgbClr val="000000"/>
                </a:solidFill>
                <a:latin typeface="Times New Roman"/>
              </a:rPr>
            </a:b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říci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děkuji</a:t>
            </a:r>
            <a:endParaRPr lang="en-CA" sz="3206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900"/>
              </a:lnSpc>
            </a:pPr>
            <a:endParaRPr lang="en-CA" sz="3206" dirty="0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46100" y="2692400"/>
            <a:ext cx="6715749" cy="1461939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CA" sz="3204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14" b="1" dirty="0" smtClean="0">
                <a:solidFill>
                  <a:srgbClr val="000000"/>
                </a:solidFill>
                <a:latin typeface="Calibri Bold"/>
                <a:cs typeface="Calibri Bold"/>
              </a:rPr>
              <a:t> </a:t>
            </a:r>
            <a:r>
              <a:rPr lang="en-CA" sz="3214" b="1" dirty="0" err="1" smtClean="0">
                <a:solidFill>
                  <a:srgbClr val="000000"/>
                </a:solidFill>
                <a:latin typeface="Calibri Bold"/>
                <a:cs typeface="Calibri Bold"/>
              </a:rPr>
              <a:t>pozdravem</a:t>
            </a:r>
            <a:r>
              <a:rPr lang="en-CA" sz="3214" b="1" dirty="0" smtClean="0">
                <a:solidFill>
                  <a:srgbClr val="000000"/>
                </a:solidFill>
                <a:latin typeface="Calibri Bold"/>
                <a:cs typeface="Calibri Bold"/>
              </a:rPr>
              <a:t> </a:t>
            </a:r>
            <a:r>
              <a:rPr lang="en-CA" sz="3214" b="1" dirty="0" err="1" smtClean="0">
                <a:solidFill>
                  <a:srgbClr val="000000"/>
                </a:solidFill>
                <a:latin typeface="Calibri Bold"/>
                <a:cs typeface="Calibri Bold"/>
              </a:rPr>
              <a:t>nešetříme</a:t>
            </a:r>
            <a:r>
              <a:rPr lang="en-CA" sz="3214" b="1" dirty="0" smtClean="0">
                <a:solidFill>
                  <a:srgbClr val="000000"/>
                </a:solidFill>
                <a:latin typeface="Calibri Bold"/>
                <a:cs typeface="Calibri Bold"/>
              </a:rPr>
              <a:t> </a:t>
            </a:r>
            <a:r>
              <a:rPr lang="en-CA" sz="3214" b="1" dirty="0" smtClean="0">
                <a:solidFill>
                  <a:srgbClr val="000000"/>
                </a:solidFill>
                <a:latin typeface="Calibri Bold"/>
                <a:cs typeface="Calibri Bold"/>
              </a:rPr>
              <a:t>a </a:t>
            </a:r>
            <a:r>
              <a:rPr lang="en-CA" sz="3214" b="1" dirty="0" err="1" smtClean="0">
                <a:solidFill>
                  <a:srgbClr val="000000"/>
                </a:solidFill>
                <a:latin typeface="Calibri Bold"/>
                <a:cs typeface="Calibri Bold"/>
              </a:rPr>
              <a:t>při</a:t>
            </a:r>
            <a:r>
              <a:rPr lang="en-CA" sz="3214" b="1" dirty="0" smtClean="0">
                <a:solidFill>
                  <a:srgbClr val="000000"/>
                </a:solidFill>
                <a:latin typeface="Calibri Bold"/>
                <a:cs typeface="Calibri Bold"/>
              </a:rPr>
              <a:t> </a:t>
            </a:r>
            <a:r>
              <a:rPr lang="en-CA" sz="3214" b="1" dirty="0" err="1" smtClean="0">
                <a:solidFill>
                  <a:srgbClr val="000000"/>
                </a:solidFill>
                <a:latin typeface="Calibri Bold"/>
                <a:cs typeface="Calibri Bold"/>
              </a:rPr>
              <a:t>pozdravu</a:t>
            </a:r>
            <a:r>
              <a:rPr lang="en-CA" sz="3204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dirty="0" smtClean="0">
                <a:solidFill>
                  <a:srgbClr val="000000"/>
                </a:solidFill>
                <a:latin typeface="Times New Roman"/>
              </a:rPr>
            </a:br>
            <a:r>
              <a:rPr lang="en-CA" sz="3214" b="1" dirty="0" err="1" smtClean="0">
                <a:solidFill>
                  <a:srgbClr val="000000"/>
                </a:solidFill>
                <a:latin typeface="Calibri Bold"/>
                <a:cs typeface="Calibri Bold"/>
              </a:rPr>
              <a:t>díváme</a:t>
            </a:r>
            <a:r>
              <a:rPr lang="en-CA" sz="3214" b="1" dirty="0" smtClean="0">
                <a:solidFill>
                  <a:srgbClr val="000000"/>
                </a:solidFill>
                <a:latin typeface="Calibri Bold"/>
                <a:cs typeface="Calibri Bold"/>
              </a:rPr>
              <a:t> </a:t>
            </a:r>
            <a:r>
              <a:rPr lang="en-CA" sz="3214" b="1" dirty="0" err="1" smtClean="0">
                <a:solidFill>
                  <a:srgbClr val="000000"/>
                </a:solidFill>
                <a:latin typeface="Calibri Bold"/>
                <a:cs typeface="Calibri Bold"/>
              </a:rPr>
              <a:t>protějšku</a:t>
            </a:r>
            <a:r>
              <a:rPr lang="en-CA" sz="3214" b="1" dirty="0" smtClean="0">
                <a:solidFill>
                  <a:srgbClr val="000000"/>
                </a:solidFill>
                <a:latin typeface="Calibri Bold"/>
                <a:cs typeface="Calibri Bold"/>
              </a:rPr>
              <a:t> do </a:t>
            </a:r>
            <a:r>
              <a:rPr lang="en-CA" sz="3214" b="1" dirty="0" err="1" smtClean="0">
                <a:solidFill>
                  <a:srgbClr val="000000"/>
                </a:solidFill>
                <a:latin typeface="Calibri Bold"/>
                <a:cs typeface="Calibri Bold"/>
              </a:rPr>
              <a:t>očí</a:t>
            </a:r>
            <a:endParaRPr lang="en-CA" sz="3214" b="1" dirty="0" smtClean="0">
              <a:solidFill>
                <a:srgbClr val="000000"/>
              </a:solidFill>
              <a:latin typeface="Calibri Bold"/>
              <a:cs typeface="Calibri Bold"/>
            </a:endParaRPr>
          </a:p>
          <a:p>
            <a:pPr>
              <a:lnSpc>
                <a:spcPts val="3800"/>
              </a:lnSpc>
            </a:pPr>
            <a:endParaRPr lang="en-CA" sz="3204" dirty="0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46100" y="37846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mladší zdraví staršího a muž ženu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Box 2"/>
          <p:cNvSpPr txBox="1"/>
          <p:nvPr/>
        </p:nvSpPr>
        <p:spPr>
          <a:xfrm>
            <a:off x="2933700" y="495300"/>
            <a:ext cx="62103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Takže už víme: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12900"/>
            <a:ext cx="85979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Vypadá dobře, když děti a mladí lidé ve svém</a:t>
            </a:r>
            <a:r>
              <a:rPr lang="en-CA" sz="3206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smtClean="0">
                <a:solidFill>
                  <a:srgbClr val="000000"/>
                </a:solidFill>
                <a:latin typeface="Times New Roman"/>
              </a:rPr>
            </a:b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okolí zdraví všechny dospělé osoby</a:t>
            </a:r>
          </a:p>
          <a:p>
            <a:pPr>
              <a:lnSpc>
                <a:spcPts val="390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27051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Vejdeme-li do místnosti, vždy zdravíme nahlas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46100" y="3276600"/>
            <a:ext cx="7416454" cy="1984005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850"/>
              </a:lnSpc>
            </a:pPr>
            <a:r>
              <a:rPr lang="en-CA" sz="3204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Jako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místnost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posuzujeme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i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jiný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ohraničený</a:t>
            </a:r>
            <a:r>
              <a:rPr lang="en-CA" sz="3204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dirty="0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prostor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určený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pro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lidi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například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kupé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endParaRPr lang="cs-CZ" sz="3204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850"/>
              </a:lnSpc>
            </a:pP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Ve</a:t>
            </a:r>
            <a:r>
              <a:rPr lang="cs-CZ" sz="3204" dirty="0" smtClean="0">
                <a:solidFill>
                  <a:srgbClr val="000000"/>
                </a:solidFill>
                <a:latin typeface="Times New Roman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vlaku</a:t>
            </a:r>
            <a:endParaRPr lang="en-CA" sz="3204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850"/>
              </a:lnSpc>
            </a:pPr>
            <a:endParaRPr lang="en-CA" sz="3204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3784600" y="495300"/>
            <a:ext cx="53594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CITACE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383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www.office.microsoft.com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Office Theme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Investintech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A2E_Engine</dc:creator>
  <cp:lastModifiedBy>Dum</cp:lastModifiedBy>
  <cp:revision>1</cp:revision>
  <dcterms:created xsi:type="dcterms:W3CDTF">2013-04-02T06:37:47Z</dcterms:created>
  <dcterms:modified xsi:type="dcterms:W3CDTF">2013-04-02T11:43:43Z</dcterms:modified>
</cp:coreProperties>
</file>