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63" r:id="rId3"/>
    <p:sldId id="257" r:id="rId4"/>
    <p:sldId id="264" r:id="rId5"/>
    <p:sldId id="265" r:id="rId6"/>
    <p:sldId id="266" r:id="rId7"/>
    <p:sldId id="267" r:id="rId8"/>
    <p:sldId id="268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8244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35107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78176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2292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13766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37136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59868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7286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11334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52069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4418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6588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Název školy: Základní škola Brandýs nad Labem – Stará Boleslav, Školní 291</a:t>
            </a:r>
            <a:br>
              <a:rPr lang="cs-CZ" sz="3200" dirty="0" smtClean="0"/>
            </a:br>
            <a:r>
              <a:rPr lang="cs-CZ" sz="3200" dirty="0" smtClean="0"/>
              <a:t>Autor: Mgr. Olga Slováková</a:t>
            </a:r>
            <a:br>
              <a:rPr lang="cs-CZ" sz="3200" dirty="0" smtClean="0"/>
            </a:br>
            <a:r>
              <a:rPr lang="cs-CZ" sz="3200" dirty="0" smtClean="0"/>
              <a:t>Název materiálu: VY_32_INOVACE_00_DISKUSE</a:t>
            </a:r>
            <a:br>
              <a:rPr lang="cs-CZ" sz="3200" dirty="0" smtClean="0"/>
            </a:br>
            <a:r>
              <a:rPr lang="cs-CZ" sz="3200" dirty="0" smtClean="0"/>
              <a:t>Výchova </a:t>
            </a:r>
            <a:r>
              <a:rPr lang="cs-CZ" sz="3200" smtClean="0"/>
              <a:t>k občanství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704856" cy="6229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3259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Materiál pro žáky 7. ročníku praktické školy - </a:t>
            </a:r>
            <a:r>
              <a:rPr lang="cs-CZ" dirty="0" smtClean="0"/>
              <a:t>             s </a:t>
            </a:r>
            <a:r>
              <a:rPr lang="cs-CZ" dirty="0" smtClean="0"/>
              <a:t>odkazy k občanskému postoji, k rozvoji dobrých vztahů v kolektivu.</a:t>
            </a:r>
          </a:p>
          <a:p>
            <a:pPr marL="0" indent="0" algn="just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Kolektiv ve škole - 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b="1" dirty="0"/>
              <a:t>skupina mládeže</a:t>
            </a:r>
            <a:r>
              <a:rPr lang="cs-CZ" dirty="0"/>
              <a:t>, ve zhruba </a:t>
            </a:r>
            <a:r>
              <a:rPr lang="cs-CZ" b="1" dirty="0"/>
              <a:t>stejném věku</a:t>
            </a:r>
            <a:r>
              <a:rPr lang="cs-CZ" dirty="0"/>
              <a:t> ,</a:t>
            </a:r>
          </a:p>
          <a:p>
            <a:pPr lvl="0"/>
            <a:r>
              <a:rPr lang="cs-CZ" dirty="0"/>
              <a:t>je přibližně </a:t>
            </a:r>
            <a:r>
              <a:rPr lang="cs-CZ" b="1" dirty="0"/>
              <a:t>na stejné</a:t>
            </a:r>
            <a:r>
              <a:rPr lang="cs-CZ" dirty="0"/>
              <a:t> vývojové a vzdělanostní úrovni, </a:t>
            </a:r>
          </a:p>
          <a:p>
            <a:pPr lvl="0"/>
            <a:r>
              <a:rPr lang="cs-CZ" dirty="0"/>
              <a:t>schází se </a:t>
            </a:r>
            <a:r>
              <a:rPr lang="cs-CZ" b="1" dirty="0"/>
              <a:t>ve stejném čase,</a:t>
            </a:r>
            <a:r>
              <a:rPr lang="cs-CZ" dirty="0"/>
              <a:t> zpravidla 5 dní v týdnu</a:t>
            </a:r>
            <a:r>
              <a:rPr lang="cs-CZ" dirty="0" smtClean="0"/>
              <a:t>,</a:t>
            </a:r>
          </a:p>
          <a:p>
            <a:pPr lvl="0"/>
            <a:r>
              <a:rPr lang="cs-CZ" dirty="0" smtClean="0"/>
              <a:t>musí mít stanovená </a:t>
            </a:r>
            <a:r>
              <a:rPr lang="cs-CZ" b="1" dirty="0" smtClean="0"/>
              <a:t>pravidla k diskusi</a:t>
            </a:r>
            <a:r>
              <a:rPr lang="cs-CZ" dirty="0" smtClean="0"/>
              <a:t> 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v hodině i mimo ni. Měli by se na nich</a:t>
            </a:r>
          </a:p>
          <a:p>
            <a:pPr marL="0" lvl="0" indent="0">
              <a:buNone/>
            </a:pPr>
            <a:r>
              <a:rPr lang="cs-CZ" smtClean="0"/>
              <a:t>    shodnout </a:t>
            </a:r>
            <a:r>
              <a:rPr lang="cs-CZ" dirty="0" smtClean="0"/>
              <a:t>všichni – učitelé i žáci!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</p:txBody>
      </p:sp>
      <p:pic>
        <p:nvPicPr>
          <p:cNvPr id="2050" name="Picture 2" descr="C:\Users\slovol\AppData\Local\Microsoft\Windows\Temporary Internet Files\Content.IE5\R3LRHZ6N\MC9003433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861048"/>
            <a:ext cx="1436688" cy="1776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63977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diskuse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/>
              <a:t>Vždy pozorně naslouchám názorům a závěrům druhých.</a:t>
            </a:r>
            <a:endParaRPr lang="cs-CZ" dirty="0"/>
          </a:p>
          <a:p>
            <a:r>
              <a:rPr lang="cs-CZ" b="1" dirty="0"/>
              <a:t>Nevydávám osobní názory za fakta.</a:t>
            </a:r>
            <a:endParaRPr lang="cs-CZ" dirty="0"/>
          </a:p>
          <a:p>
            <a:r>
              <a:rPr lang="cs-CZ" b="1" dirty="0"/>
              <a:t>Ptám se na upřesňující otázky, pokud jsem neporozuměl poznámce či názoru druhého.</a:t>
            </a:r>
            <a:endParaRPr lang="cs-CZ" dirty="0"/>
          </a:p>
          <a:p>
            <a:r>
              <a:rPr lang="cs-CZ" b="1" dirty="0"/>
              <a:t>Útočím na názory a ideje, s nimiž nesouhlasím, </a:t>
            </a:r>
            <a:r>
              <a:rPr lang="cs-CZ" b="1" dirty="0" smtClean="0"/>
              <a:t> a </a:t>
            </a:r>
            <a:r>
              <a:rPr lang="cs-CZ" b="1" dirty="0"/>
              <a:t>nikoliv na osobu, s níž diskutuji.</a:t>
            </a:r>
            <a:endParaRPr lang="cs-CZ" dirty="0"/>
          </a:p>
          <a:p>
            <a:r>
              <a:rPr lang="cs-CZ" b="1" dirty="0"/>
              <a:t>V případě, že útočím na názor někoho jiného, opírám se o jiná prokazatelná fakta.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3300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Pravidla diskuse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/>
              <a:t>Vyhýbám se jakýmkoliv neverbálním projevům nesouhlasu.</a:t>
            </a:r>
            <a:endParaRPr lang="cs-CZ" dirty="0"/>
          </a:p>
          <a:p>
            <a:r>
              <a:rPr lang="cs-CZ" b="1" dirty="0"/>
              <a:t>Zpochybní-li někdo oprávněně způsob mé argumentace a práce s fakty, jsem připraven svůj názor přehodnotit.</a:t>
            </a:r>
            <a:endParaRPr lang="cs-CZ" dirty="0"/>
          </a:p>
          <a:p>
            <a:r>
              <a:rPr lang="cs-CZ" b="1" dirty="0"/>
              <a:t>Formulují-li druzí argument, s nímž souhlasím, opakuji jej jen tehdy, když k němu mám co podstatného dodat.</a:t>
            </a:r>
            <a:endParaRPr lang="cs-CZ" dirty="0"/>
          </a:p>
          <a:p>
            <a:r>
              <a:rPr lang="cs-CZ" b="1" dirty="0"/>
              <a:t>Není vhodné, když v </a:t>
            </a:r>
            <a:r>
              <a:rPr lang="cs-CZ" b="1" dirty="0" smtClean="0"/>
              <a:t>diskusi </a:t>
            </a:r>
            <a:r>
              <a:rPr lang="cs-CZ" b="1" dirty="0"/>
              <a:t>užívám nepodložené informace typu „lidé říkají, že…“ nebo „někde jsem četl, že…“ apod.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4756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Pravidla diskuse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Je zcela v pořádku, když přiznám, že něco nevím, a mohu se poučit od ostatních, kteří znají odpověď.</a:t>
            </a:r>
            <a:endParaRPr lang="cs-CZ" dirty="0"/>
          </a:p>
          <a:p>
            <a:r>
              <a:rPr lang="cs-CZ" b="1" dirty="0"/>
              <a:t>Nezesměšňuji druhé a respektuji jejich názory i přesto, že se od mých liší.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slovol\AppData\Local\Microsoft\Windows\Temporary Internet Files\Content.IE5\4EGT2TSV\MC9003433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620" y="4668338"/>
            <a:ext cx="1808683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ovol\AppData\Local\Microsoft\Windows\Temporary Internet Files\Content.IE5\R3LRHZ6N\MC9003433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668338"/>
            <a:ext cx="1800225" cy="1801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ovol\AppData\Local\Microsoft\Windows\Temporary Internet Files\Content.IE5\2VPJYB6H\MC9003433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684355"/>
            <a:ext cx="1814512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24174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Napadne vás, proč jsme rozdílní?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Někdo je víc šikovný v tělocviku, jiný ve zpívání, někdo má vždycky dobře spočítané příklady. Proto je z nás dohromady třída.</a:t>
            </a:r>
            <a:endParaRPr lang="cs-CZ" dirty="0"/>
          </a:p>
        </p:txBody>
      </p:sp>
      <p:pic>
        <p:nvPicPr>
          <p:cNvPr id="3074" name="Picture 2" descr="C:\Users\slovol\AppData\Local\Microsoft\Windows\Temporary Internet Files\Content.IE5\2VPJYB6H\MC900343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9013" y="3648075"/>
            <a:ext cx="1552575" cy="164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lovol\AppData\Local\Microsoft\Windows\Temporary Internet Files\Content.IE5\R3LRHZ6N\MC9003433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0713" y="3565525"/>
            <a:ext cx="1806575" cy="178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lovol\AppData\Local\Microsoft\Windows\Temporary Internet Files\Content.IE5\2VPJYB6H\MC9003433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5650" y="3641725"/>
            <a:ext cx="1816100" cy="155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908080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www.office.microsoft.com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193</TotalTime>
  <Words>286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Motiv sady Office</vt:lpstr>
      <vt:lpstr>Název školy: Základní škola Brandýs nad Labem – Stará Boleslav, Školní 291 Autor: Mgr. Olga Slováková Název materiálu: VY_32_INOVACE_00_DISKUSE Výchova k občanství</vt:lpstr>
      <vt:lpstr>ANOTACE</vt:lpstr>
      <vt:lpstr>Kolektiv ve škole - třída</vt:lpstr>
      <vt:lpstr>Pravidla diskuse</vt:lpstr>
      <vt:lpstr>Pravidla diskuse</vt:lpstr>
      <vt:lpstr>Pravidla diskuse</vt:lpstr>
      <vt:lpstr>Napadne vás, proč jsme rozdílní?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35</cp:revision>
  <dcterms:created xsi:type="dcterms:W3CDTF">2011-06-20T10:40:08Z</dcterms:created>
  <dcterms:modified xsi:type="dcterms:W3CDTF">2013-04-02T11:53:59Z</dcterms:modified>
</cp:coreProperties>
</file>